
<file path=[Content_Types].xml><?xml version="1.0" encoding="utf-8"?>
<Types xmlns="http://schemas.openxmlformats.org/package/2006/content-types">
  <Default Extension="png" ContentType="image/png"/>
  <Default Extension="jpeg" ContentType="image/jpeg"/>
  <Default Extension="MOV" ContentType="video/quicktime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5" r:id="rId1"/>
  </p:sldMasterIdLst>
  <p:sldIdLst>
    <p:sldId id="256" r:id="rId2"/>
    <p:sldId id="258" r:id="rId3"/>
    <p:sldId id="278" r:id="rId4"/>
    <p:sldId id="286" r:id="rId5"/>
    <p:sldId id="281" r:id="rId6"/>
    <p:sldId id="283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85" r:id="rId16"/>
    <p:sldId id="265" r:id="rId17"/>
    <p:sldId id="280" r:id="rId18"/>
    <p:sldId id="266" r:id="rId19"/>
    <p:sldId id="267" r:id="rId20"/>
    <p:sldId id="268" r:id="rId21"/>
    <p:sldId id="257" r:id="rId22"/>
    <p:sldId id="263" r:id="rId23"/>
    <p:sldId id="264" r:id="rId24"/>
    <p:sldId id="269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DAD7"/>
    <a:srgbClr val="E0E0E2"/>
    <a:srgbClr val="FE6D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1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1E22-DAFB-46A8-B9EE-F7C068DB4CE3}" type="datetimeFigureOut">
              <a:rPr lang="en-US" smtClean="0"/>
              <a:t>7/25/2017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B1CD7-8C7E-4854-910C-ECBE8EB25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25920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1E22-DAFB-46A8-B9EE-F7C068DB4CE3}" type="datetimeFigureOut">
              <a:rPr lang="en-US" smtClean="0"/>
              <a:t>7/25/2017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B1CD7-8C7E-4854-910C-ECBE8EB25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376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1E22-DAFB-46A8-B9EE-F7C068DB4CE3}" type="datetimeFigureOut">
              <a:rPr lang="en-US" smtClean="0"/>
              <a:t>7/25/2017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B1CD7-8C7E-4854-910C-ECBE8EB25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50528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1E22-DAFB-46A8-B9EE-F7C068DB4CE3}" type="datetimeFigureOut">
              <a:rPr lang="en-US" smtClean="0"/>
              <a:t>7/25/2017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B1CD7-8C7E-4854-910C-ECBE8EB25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246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1E22-DAFB-46A8-B9EE-F7C068DB4CE3}" type="datetimeFigureOut">
              <a:rPr lang="en-US" smtClean="0"/>
              <a:t>7/25/2017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B1CD7-8C7E-4854-910C-ECBE8EB25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52090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1E22-DAFB-46A8-B9EE-F7C068DB4CE3}" type="datetimeFigureOut">
              <a:rPr lang="en-US" smtClean="0"/>
              <a:t>7/25/2017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B1CD7-8C7E-4854-910C-ECBE8EB25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95700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1E22-DAFB-46A8-B9EE-F7C068DB4CE3}" type="datetimeFigureOut">
              <a:rPr lang="en-US" smtClean="0"/>
              <a:t>7/25/2017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B1CD7-8C7E-4854-910C-ECBE8EB2572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387920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1E22-DAFB-46A8-B9EE-F7C068DB4CE3}" type="datetimeFigureOut">
              <a:rPr lang="en-US" smtClean="0"/>
              <a:t>7/25/2017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B1CD7-8C7E-4854-910C-ECBE8EB2572B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431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1E22-DAFB-46A8-B9EE-F7C068DB4CE3}" type="datetimeFigureOut">
              <a:rPr lang="en-US" smtClean="0"/>
              <a:t>7/25/2017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B1CD7-8C7E-4854-910C-ECBE8EB25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7477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1E22-DAFB-46A8-B9EE-F7C068DB4CE3}" type="datetimeFigureOut">
              <a:rPr lang="en-US" smtClean="0"/>
              <a:t>7/25/2017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B1CD7-8C7E-4854-910C-ECBE8EB25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4413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1E22-DAFB-46A8-B9EE-F7C068DB4CE3}" type="datetimeFigureOut">
              <a:rPr lang="en-US" smtClean="0"/>
              <a:t>7/25/2017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B1CD7-8C7E-4854-910C-ECBE8EB25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687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F921E22-DAFB-46A8-B9EE-F7C068DB4CE3}" type="datetimeFigureOut">
              <a:rPr lang="en-US" smtClean="0"/>
              <a:t>7/25/2017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AB1CD7-8C7E-4854-910C-ECBE8EB25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201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Best%20Student%20Work/3-7%20jingle%20EXCELLENT.mp3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5" Type="http://schemas.openxmlformats.org/officeDocument/2006/relationships/image" Target="../media/image9.png"/><Relationship Id="rId4" Type="http://schemas.openxmlformats.org/officeDocument/2006/relationships/image" Target="../media/image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JJw__8BkuTs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Best%20Student%20Work/2-3Lucky%20Travels.ppsx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0391" y="1124530"/>
            <a:ext cx="9967609" cy="2601164"/>
          </a:xfrm>
        </p:spPr>
        <p:txBody>
          <a:bodyPr>
            <a:noAutofit/>
          </a:bodyPr>
          <a:lstStyle/>
          <a:p>
            <a:r>
              <a:rPr lang="en-US" sz="11500" dirty="0" smtClean="0">
                <a:latin typeface="AMELIA POND" panose="02000603000000000000" pitchFamily="2" charset="0"/>
              </a:rPr>
              <a:t>Staycation</a:t>
            </a:r>
            <a:endParaRPr lang="en-US" sz="11500" dirty="0">
              <a:latin typeface="AMELIA POND" panose="0200060300000000000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49302" y="3368575"/>
            <a:ext cx="9144000" cy="1655762"/>
          </a:xfrm>
        </p:spPr>
        <p:txBody>
          <a:bodyPr>
            <a:normAutofit/>
          </a:bodyPr>
          <a:lstStyle/>
          <a:p>
            <a:r>
              <a:rPr lang="en-US" sz="7200" dirty="0" smtClean="0">
                <a:solidFill>
                  <a:schemeClr val="tx1"/>
                </a:solidFill>
              </a:rPr>
              <a:t>Project</a:t>
            </a:r>
            <a:endParaRPr lang="en-US" sz="7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651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204280" y="912455"/>
            <a:ext cx="4815192" cy="914399"/>
          </a:xfrm>
          <a:prstGeom prst="rect">
            <a:avLst/>
          </a:prstGeom>
          <a:solidFill>
            <a:srgbClr val="DEDAD7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565" y="706873"/>
            <a:ext cx="8714804" cy="1325562"/>
          </a:xfrm>
        </p:spPr>
        <p:txBody>
          <a:bodyPr/>
          <a:lstStyle/>
          <a:p>
            <a:r>
              <a:rPr lang="en-US" dirty="0" smtClean="0">
                <a:latin typeface="AMELIA POND" panose="02000603000000000000" pitchFamily="2" charset="0"/>
              </a:rPr>
              <a:t>Brochure</a:t>
            </a:r>
            <a:endParaRPr lang="en-US" sz="3600" dirty="0">
              <a:latin typeface="AMELIA POND" panose="0200060300000000000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3698" y="1913901"/>
            <a:ext cx="6917627" cy="4825565"/>
          </a:xfrm>
        </p:spPr>
        <p:txBody>
          <a:bodyPr/>
          <a:lstStyle/>
          <a:p>
            <a:r>
              <a:rPr lang="en-US" dirty="0" smtClean="0"/>
              <a:t>Two-sided, three panel page. </a:t>
            </a:r>
          </a:p>
          <a:p>
            <a:r>
              <a:rPr lang="en-US" dirty="0" smtClean="0"/>
              <a:t>Use Brochures in Print Shop</a:t>
            </a:r>
          </a:p>
          <a:p>
            <a:r>
              <a:rPr lang="en-US" dirty="0" smtClean="0"/>
              <a:t>Must include graphics and lots of text</a:t>
            </a:r>
          </a:p>
          <a:p>
            <a:r>
              <a:rPr lang="en-US" dirty="0" smtClean="0"/>
              <a:t>Includes info on hotels, flights, restaurants, attractions, etc.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3192" y="1710266"/>
            <a:ext cx="4566147" cy="3445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881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204280" y="912455"/>
            <a:ext cx="4815192" cy="914399"/>
          </a:xfrm>
          <a:prstGeom prst="rect">
            <a:avLst/>
          </a:prstGeom>
          <a:solidFill>
            <a:srgbClr val="DEDAD7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098" y="706873"/>
            <a:ext cx="8714804" cy="1325562"/>
          </a:xfrm>
        </p:spPr>
        <p:txBody>
          <a:bodyPr/>
          <a:lstStyle/>
          <a:p>
            <a:r>
              <a:rPr lang="en-US" dirty="0" smtClean="0">
                <a:latin typeface="AMELIA POND" panose="02000603000000000000" pitchFamily="2" charset="0"/>
              </a:rPr>
              <a:t>Radio Ad</a:t>
            </a:r>
            <a:endParaRPr lang="en-US" sz="3600" dirty="0">
              <a:latin typeface="AMELIA POND" panose="0200060300000000000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9378" y="1955260"/>
            <a:ext cx="11332724" cy="4351337"/>
          </a:xfrm>
        </p:spPr>
        <p:txBody>
          <a:bodyPr/>
          <a:lstStyle/>
          <a:p>
            <a:r>
              <a:rPr lang="en-US" dirty="0" smtClean="0"/>
              <a:t>Write up the commercial—should be about 30 seconds long</a:t>
            </a:r>
          </a:p>
          <a:p>
            <a:r>
              <a:rPr lang="en-US" dirty="0" smtClean="0"/>
              <a:t>Record using your phone—androids are best. There are many free apps you can use</a:t>
            </a:r>
          </a:p>
          <a:p>
            <a:r>
              <a:rPr lang="en-US" dirty="0" smtClean="0"/>
              <a:t>You will want to find a quiet place to record.</a:t>
            </a:r>
          </a:p>
          <a:p>
            <a:r>
              <a:rPr lang="en-US" dirty="0" smtClean="0"/>
              <a:t>You may use Audacity to edit it and add sound effects if you wish. </a:t>
            </a:r>
          </a:p>
          <a:p>
            <a:endParaRPr lang="en-US" dirty="0" smtClean="0"/>
          </a:p>
        </p:txBody>
      </p:sp>
      <p:sp>
        <p:nvSpPr>
          <p:cNvPr id="4" name="Snip and Round Single Corner Rectangle 3">
            <a:hlinkClick r:id="rId3" action="ppaction://hlinkfile"/>
          </p:cNvPr>
          <p:cNvSpPr/>
          <p:nvPr/>
        </p:nvSpPr>
        <p:spPr>
          <a:xfrm>
            <a:off x="7715400" y="4715732"/>
            <a:ext cx="2548991" cy="1383738"/>
          </a:xfrm>
          <a:prstGeom prst="snipRoundRect">
            <a:avLst/>
          </a:prstGeom>
          <a:solidFill>
            <a:srgbClr val="DEDAD7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Example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191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-204280" y="912455"/>
            <a:ext cx="4815192" cy="914399"/>
          </a:xfrm>
          <a:prstGeom prst="rect">
            <a:avLst/>
          </a:prstGeom>
          <a:solidFill>
            <a:srgbClr val="DEDAD7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3510" y="706873"/>
            <a:ext cx="8714804" cy="1325562"/>
          </a:xfrm>
        </p:spPr>
        <p:txBody>
          <a:bodyPr/>
          <a:lstStyle/>
          <a:p>
            <a:r>
              <a:rPr lang="en-US" dirty="0" smtClean="0">
                <a:latin typeface="AMELIA POND" panose="02000603000000000000" pitchFamily="2" charset="0"/>
              </a:rPr>
              <a:t>TV Ad</a:t>
            </a:r>
            <a:endParaRPr lang="en-US" sz="3600" dirty="0">
              <a:latin typeface="AMELIA POND" panose="0200060300000000000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2224" y="2032435"/>
            <a:ext cx="4475068" cy="438588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Film with your cell phone, or you can borrow my flip camera—I only have one.</a:t>
            </a:r>
          </a:p>
          <a:p>
            <a:r>
              <a:rPr lang="en-US" dirty="0" smtClean="0"/>
              <a:t>Edit it if you wish with the free video editing app of your choice</a:t>
            </a:r>
          </a:p>
          <a:p>
            <a:r>
              <a:rPr lang="en-US" dirty="0" smtClean="0"/>
              <a:t>Must be at least 30 seconds long</a:t>
            </a:r>
          </a:p>
          <a:p>
            <a:r>
              <a:rPr lang="en-US" dirty="0" smtClean="0"/>
              <a:t>You can film it in class, outside, in the hall, in an empty classroom, or you can film it at home.</a:t>
            </a:r>
          </a:p>
          <a:p>
            <a:endParaRPr lang="en-US" dirty="0" smtClean="0"/>
          </a:p>
        </p:txBody>
      </p:sp>
      <p:pic>
        <p:nvPicPr>
          <p:cNvPr id="5" name="Porter Morris Group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03672" y="1681595"/>
            <a:ext cx="6356398" cy="3581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627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204280" y="912455"/>
            <a:ext cx="4815192" cy="914399"/>
          </a:xfrm>
          <a:prstGeom prst="rect">
            <a:avLst/>
          </a:prstGeom>
          <a:solidFill>
            <a:srgbClr val="DEDAD7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3510" y="706873"/>
            <a:ext cx="8714804" cy="1325562"/>
          </a:xfrm>
        </p:spPr>
        <p:txBody>
          <a:bodyPr/>
          <a:lstStyle/>
          <a:p>
            <a:r>
              <a:rPr lang="en-US" dirty="0" err="1" smtClean="0">
                <a:latin typeface="AMELIA POND" panose="02000603000000000000" pitchFamily="2" charset="0"/>
              </a:rPr>
              <a:t>Youtube</a:t>
            </a:r>
            <a:r>
              <a:rPr lang="en-US" dirty="0" smtClean="0">
                <a:latin typeface="AMELIA POND" panose="02000603000000000000" pitchFamily="2" charset="0"/>
              </a:rPr>
              <a:t> Ad</a:t>
            </a:r>
            <a:endParaRPr lang="en-US" sz="3600" dirty="0">
              <a:latin typeface="AMELIA POND" panose="0200060300000000000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16740" y="2032435"/>
            <a:ext cx="8714804" cy="4351337"/>
          </a:xfrm>
        </p:spPr>
        <p:txBody>
          <a:bodyPr/>
          <a:lstStyle/>
          <a:p>
            <a:r>
              <a:rPr lang="en-US" dirty="0" smtClean="0"/>
              <a:t>You must have a </a:t>
            </a:r>
            <a:r>
              <a:rPr lang="en-US" dirty="0" err="1" smtClean="0"/>
              <a:t>youtube</a:t>
            </a:r>
            <a:r>
              <a:rPr lang="en-US" dirty="0" smtClean="0"/>
              <a:t> account and you must have it actually uploaded to </a:t>
            </a:r>
            <a:r>
              <a:rPr lang="en-US" dirty="0" err="1" smtClean="0"/>
              <a:t>youtube</a:t>
            </a:r>
            <a:r>
              <a:rPr lang="en-US" dirty="0" smtClean="0"/>
              <a:t> in order for it to count</a:t>
            </a:r>
          </a:p>
          <a:p>
            <a:r>
              <a:rPr lang="en-US" dirty="0" smtClean="0"/>
              <a:t>It must be at 1-3 minutes long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</p:txBody>
      </p:sp>
      <p:sp>
        <p:nvSpPr>
          <p:cNvPr id="4" name="Snip and Round Single Corner Rectangle 3">
            <a:hlinkClick r:id="rId3"/>
          </p:cNvPr>
          <p:cNvSpPr/>
          <p:nvPr/>
        </p:nvSpPr>
        <p:spPr>
          <a:xfrm>
            <a:off x="8392732" y="3695047"/>
            <a:ext cx="2548991" cy="1383738"/>
          </a:xfrm>
          <a:prstGeom prst="snipRoundRect">
            <a:avLst/>
          </a:prstGeom>
          <a:solidFill>
            <a:srgbClr val="E0E0E2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ysClr val="windowText" lastClr="000000"/>
                </a:solidFill>
              </a:rPr>
              <a:t>Example</a:t>
            </a:r>
            <a:endParaRPr lang="en-US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4075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204280" y="912455"/>
            <a:ext cx="4815192" cy="914399"/>
          </a:xfrm>
          <a:prstGeom prst="rect">
            <a:avLst/>
          </a:prstGeom>
          <a:solidFill>
            <a:srgbClr val="DEDAD7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3472" y="706873"/>
            <a:ext cx="8714804" cy="1325562"/>
          </a:xfrm>
        </p:spPr>
        <p:txBody>
          <a:bodyPr/>
          <a:lstStyle/>
          <a:p>
            <a:r>
              <a:rPr lang="en-US" dirty="0" smtClean="0">
                <a:latin typeface="AMELIA POND" panose="02000603000000000000" pitchFamily="2" charset="0"/>
              </a:rPr>
              <a:t>Badge Bonus!</a:t>
            </a:r>
            <a:endParaRPr lang="en-US" sz="3600" dirty="0">
              <a:latin typeface="AMELIA POND" panose="0200060300000000000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45923" y="1828800"/>
            <a:ext cx="8714804" cy="4351337"/>
          </a:xfrm>
        </p:spPr>
        <p:txBody>
          <a:bodyPr/>
          <a:lstStyle/>
          <a:p>
            <a:r>
              <a:rPr lang="en-US" dirty="0" smtClean="0"/>
              <a:t>The badge bonus can only be done AFTER  you have completed ALL your ads! </a:t>
            </a:r>
          </a:p>
          <a:p>
            <a:r>
              <a:rPr lang="en-US" dirty="0" smtClean="0"/>
              <a:t>You may design a badge for your company and/or location in Print Shop or PowerPoint. </a:t>
            </a:r>
          </a:p>
          <a:p>
            <a:r>
              <a:rPr lang="en-US" dirty="0" smtClean="0"/>
              <a:t>You can then print it and use my badge machine to turn it into a badge! Each person in your group gets to make and keep one!</a:t>
            </a:r>
          </a:p>
          <a:p>
            <a:r>
              <a:rPr lang="en-US" dirty="0" smtClean="0"/>
              <a:t>You are paid if you do the badge bonus, so get done quick enough so that you can do it!</a:t>
            </a:r>
          </a:p>
          <a:p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000" t="16249" r="29166" b="21251"/>
          <a:stretch/>
        </p:blipFill>
        <p:spPr>
          <a:xfrm>
            <a:off x="698024" y="2897222"/>
            <a:ext cx="1870078" cy="1908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364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MELIA POND" panose="02000603000000000000" pitchFamily="2" charset="0"/>
              </a:rPr>
              <a:t>Assign Jobs</a:t>
            </a:r>
            <a:endParaRPr lang="en-US" dirty="0">
              <a:latin typeface="AMELIA POND" panose="02000603000000000000" pitchFamily="2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430259" y="1803403"/>
            <a:ext cx="11008208" cy="2260597"/>
          </a:xfrm>
        </p:spPr>
        <p:txBody>
          <a:bodyPr>
            <a:normAutofit/>
          </a:bodyPr>
          <a:lstStyle/>
          <a:p>
            <a:r>
              <a:rPr lang="en-US" dirty="0" smtClean="0"/>
              <a:t>In your packet, there is a list of jobs. Initial what you will take on as your responsibility. In the colored section, only initial the sections for the ads that you chose.  </a:t>
            </a:r>
          </a:p>
          <a:p>
            <a:r>
              <a:rPr lang="en-US" dirty="0" smtClean="0"/>
              <a:t>All required boxes should be signed for!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499" y="3813175"/>
            <a:ext cx="556260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139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45923" y="365760"/>
            <a:ext cx="8714804" cy="1325562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MELIA POND" panose="02000603000000000000" pitchFamily="2" charset="0"/>
              </a:rPr>
              <a:t>Know Your </a:t>
            </a:r>
            <a:r>
              <a:rPr lang="en-US" dirty="0" err="1" smtClean="0">
                <a:latin typeface="AMELIA POND" panose="02000603000000000000" pitchFamily="2" charset="0"/>
              </a:rPr>
              <a:t>COmpany</a:t>
            </a:r>
            <a:endParaRPr lang="en-US" dirty="0">
              <a:latin typeface="AMELIA POND" panose="0200060300000000000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45923" y="1828800"/>
            <a:ext cx="8714804" cy="4351337"/>
          </a:xfrm>
        </p:spPr>
        <p:txBody>
          <a:bodyPr/>
          <a:lstStyle/>
          <a:p>
            <a:r>
              <a:rPr lang="en-US" dirty="0" smtClean="0"/>
              <a:t>Choose a name</a:t>
            </a:r>
          </a:p>
          <a:p>
            <a:r>
              <a:rPr lang="en-US" dirty="0" smtClean="0"/>
              <a:t>Invent a slogan</a:t>
            </a:r>
          </a:p>
          <a:p>
            <a:r>
              <a:rPr lang="en-US" dirty="0" smtClean="0"/>
              <a:t>Create a logo</a:t>
            </a:r>
          </a:p>
        </p:txBody>
      </p:sp>
      <p:sp>
        <p:nvSpPr>
          <p:cNvPr id="4" name="Rectangle 3"/>
          <p:cNvSpPr/>
          <p:nvPr/>
        </p:nvSpPr>
        <p:spPr>
          <a:xfrm>
            <a:off x="340468" y="2704288"/>
            <a:ext cx="1634247" cy="4455269"/>
          </a:xfrm>
          <a:prstGeom prst="rect">
            <a:avLst/>
          </a:prstGeom>
          <a:solidFill>
            <a:srgbClr val="DEDAD7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 rot="16200000">
            <a:off x="-946157" y="4091471"/>
            <a:ext cx="4207496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200" dirty="0" smtClean="0">
                <a:latin typeface="AMELIA POND" panose="02000603000000000000" pitchFamily="2" charset="0"/>
              </a:rPr>
              <a:t>Company</a:t>
            </a:r>
            <a:endParaRPr lang="en-US" sz="7200" dirty="0">
              <a:latin typeface="AMELIA POND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3487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MELIA POND" panose="02000603000000000000" pitchFamily="2" charset="0"/>
              </a:rPr>
              <a:t>How to Create a Logo</a:t>
            </a:r>
            <a:endParaRPr lang="en-US" dirty="0">
              <a:latin typeface="AMELIA POND" panose="02000603000000000000" pitchFamily="2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84627" y="1575882"/>
            <a:ext cx="10436599" cy="471126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Design the logo in PowerPoint using images, WordArt, and shapes</a:t>
            </a:r>
          </a:p>
          <a:p>
            <a:pPr lvl="1"/>
            <a:r>
              <a:rPr lang="en-US" dirty="0" smtClean="0"/>
              <a:t>You may use images from the internet or copy and paste clipart from Print Shop</a:t>
            </a:r>
          </a:p>
          <a:p>
            <a:pPr lvl="1"/>
            <a:r>
              <a:rPr lang="en-US" dirty="0" smtClean="0"/>
              <a:t>Do not use copyrighted works like already designed logos, characters from video games or movies, etc.</a:t>
            </a:r>
          </a:p>
          <a:p>
            <a:r>
              <a:rPr lang="en-US" dirty="0" smtClean="0"/>
              <a:t>Save as a .jpg image</a:t>
            </a:r>
          </a:p>
          <a:p>
            <a:pPr lvl="1"/>
            <a:r>
              <a:rPr lang="en-US" dirty="0" smtClean="0"/>
              <a:t>When finished, press CTRL+A to highlight all pieces, then, with your cursor as a four-sided arrow, hovering over the images, right click and choose “Save as Image.”</a:t>
            </a:r>
          </a:p>
          <a:p>
            <a:pPr lvl="1"/>
            <a:r>
              <a:rPr lang="en-US" dirty="0" smtClean="0"/>
              <a:t>Save the file. Go to Insert&gt;Image and pull it back in.</a:t>
            </a:r>
          </a:p>
          <a:p>
            <a:r>
              <a:rPr lang="en-US" dirty="0" smtClean="0"/>
              <a:t>Print the image</a:t>
            </a:r>
          </a:p>
          <a:p>
            <a:pPr lvl="1"/>
            <a:r>
              <a:rPr lang="en-US" dirty="0" smtClean="0"/>
              <a:t>Resize the image to a quarter of the page and print in color.</a:t>
            </a:r>
          </a:p>
          <a:p>
            <a:pPr lvl="1"/>
            <a:r>
              <a:rPr lang="en-US" dirty="0" smtClean="0"/>
              <a:t>Cut it out and glue it into your packet.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7043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45923" y="365760"/>
            <a:ext cx="8714804" cy="1325562"/>
          </a:xfrm>
        </p:spPr>
        <p:txBody>
          <a:bodyPr/>
          <a:lstStyle/>
          <a:p>
            <a:r>
              <a:rPr lang="en-US" dirty="0" smtClean="0">
                <a:latin typeface="AMELIA POND" panose="02000603000000000000" pitchFamily="2" charset="0"/>
              </a:rPr>
              <a:t>Research &amp; Ads</a:t>
            </a:r>
            <a:endParaRPr lang="en-US" dirty="0">
              <a:latin typeface="AMELIA POND" panose="0200060300000000000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45923" y="1828800"/>
            <a:ext cx="8714804" cy="4351337"/>
          </a:xfrm>
        </p:spPr>
        <p:txBody>
          <a:bodyPr/>
          <a:lstStyle/>
          <a:p>
            <a:r>
              <a:rPr lang="en-US" dirty="0" smtClean="0"/>
              <a:t>Fill out Destination Research page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Rectangle 3"/>
          <p:cNvSpPr/>
          <p:nvPr/>
        </p:nvSpPr>
        <p:spPr>
          <a:xfrm>
            <a:off x="340468" y="2704288"/>
            <a:ext cx="1634247" cy="4455269"/>
          </a:xfrm>
          <a:prstGeom prst="rect">
            <a:avLst/>
          </a:prstGeom>
          <a:solidFill>
            <a:srgbClr val="DEDAD7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 rot="16200000">
            <a:off x="-946157" y="4091471"/>
            <a:ext cx="4207496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200" dirty="0" smtClean="0">
                <a:latin typeface="AMELIA POND" panose="02000603000000000000" pitchFamily="2" charset="0"/>
              </a:rPr>
              <a:t>Research</a:t>
            </a:r>
            <a:endParaRPr lang="en-US" sz="7200" dirty="0">
              <a:latin typeface="AMELIA POND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9531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45923" y="365760"/>
            <a:ext cx="8714804" cy="1325562"/>
          </a:xfrm>
        </p:spPr>
        <p:txBody>
          <a:bodyPr/>
          <a:lstStyle/>
          <a:p>
            <a:r>
              <a:rPr lang="en-US" dirty="0" smtClean="0"/>
              <a:t>Day 3-5 – </a:t>
            </a:r>
            <a:r>
              <a:rPr lang="en-US" sz="3600" dirty="0" smtClean="0"/>
              <a:t>Advertising Production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45923" y="1828800"/>
            <a:ext cx="8714804" cy="4351337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Begin ad production</a:t>
            </a:r>
          </a:p>
          <a:p>
            <a:r>
              <a:rPr lang="en-US" dirty="0" smtClean="0"/>
              <a:t>Try to get one ad done a day! </a:t>
            </a:r>
          </a:p>
          <a:p>
            <a:r>
              <a:rPr lang="en-US" dirty="0" smtClean="0"/>
              <a:t>All needed supplies for billboards, </a:t>
            </a:r>
            <a:r>
              <a:rPr lang="en-US" dirty="0" err="1" smtClean="0"/>
              <a:t>etc</a:t>
            </a:r>
            <a:r>
              <a:rPr lang="en-US" dirty="0" smtClean="0"/>
              <a:t>, will be on the back table. Please keep the glue and scissors on that table</a:t>
            </a:r>
          </a:p>
          <a:p>
            <a:r>
              <a:rPr lang="en-US" dirty="0" smtClean="0"/>
              <a:t>Come see me if you want me to cut out lettering for you</a:t>
            </a:r>
          </a:p>
          <a:p>
            <a:r>
              <a:rPr lang="en-US" dirty="0" smtClean="0"/>
              <a:t>Let me know if you are going to film. You may film in the hall, outside, and possibly next door if the room is empty. </a:t>
            </a:r>
          </a:p>
          <a:p>
            <a:endParaRPr lang="en-US" dirty="0" smtClean="0"/>
          </a:p>
          <a:p>
            <a:pPr marL="457200" lvl="1" indent="0">
              <a:buNone/>
            </a:pPr>
            <a:endParaRPr lang="en-US" dirty="0" smtClean="0"/>
          </a:p>
        </p:txBody>
      </p:sp>
      <p:sp>
        <p:nvSpPr>
          <p:cNvPr id="4" name="Rectangle 3"/>
          <p:cNvSpPr/>
          <p:nvPr/>
        </p:nvSpPr>
        <p:spPr>
          <a:xfrm>
            <a:off x="340468" y="2373550"/>
            <a:ext cx="1634247" cy="4786008"/>
          </a:xfrm>
          <a:prstGeom prst="rect">
            <a:avLst/>
          </a:prstGeom>
          <a:solidFill>
            <a:srgbClr val="DEDAD7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 rot="16200000">
            <a:off x="-946157" y="3711338"/>
            <a:ext cx="4207496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200" dirty="0" smtClean="0">
                <a:latin typeface="AMELIA POND" panose="02000603000000000000" pitchFamily="2" charset="0"/>
              </a:rPr>
              <a:t>Day 3-5</a:t>
            </a:r>
            <a:endParaRPr lang="en-US" sz="7200" dirty="0">
              <a:latin typeface="AMELIA POND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5739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MELIA POND" panose="02000603000000000000" pitchFamily="2" charset="0"/>
              </a:rPr>
              <a:t>Overview</a:t>
            </a:r>
            <a:endParaRPr lang="en-US" dirty="0">
              <a:latin typeface="AMELIA POND" panose="02000603000000000000" pitchFamily="2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84627" y="1575882"/>
            <a:ext cx="10436599" cy="4711260"/>
          </a:xfrm>
        </p:spPr>
        <p:txBody>
          <a:bodyPr>
            <a:normAutofit/>
          </a:bodyPr>
          <a:lstStyle/>
          <a:p>
            <a:r>
              <a:rPr lang="en-US" dirty="0" smtClean="0"/>
              <a:t>You will be assigned in groups of 3 or 4</a:t>
            </a:r>
          </a:p>
          <a:p>
            <a:r>
              <a:rPr lang="en-US" dirty="0" smtClean="0"/>
              <a:t>You will form a Travel Company with a name, slogan and logo</a:t>
            </a:r>
          </a:p>
          <a:p>
            <a:r>
              <a:rPr lang="en-US" dirty="0" smtClean="0"/>
              <a:t>You will create an ad campaign targeted at </a:t>
            </a:r>
            <a:r>
              <a:rPr lang="en-US" dirty="0" err="1" smtClean="0"/>
              <a:t>Utahns</a:t>
            </a:r>
            <a:r>
              <a:rPr lang="en-US" dirty="0" smtClean="0"/>
              <a:t> for a specific location in Utah.</a:t>
            </a:r>
          </a:p>
          <a:p>
            <a:r>
              <a:rPr lang="en-US" dirty="0" smtClean="0"/>
              <a:t>You will create 3 ads, choosing from a list of 7 different types of ads.</a:t>
            </a:r>
          </a:p>
          <a:p>
            <a:r>
              <a:rPr lang="en-US" dirty="0" smtClean="0"/>
              <a:t>You will present your best ad to the class</a:t>
            </a:r>
          </a:p>
          <a:p>
            <a:r>
              <a:rPr lang="en-US" dirty="0" smtClean="0"/>
              <a:t>You will be graded on your packet, your ads, your presentation, and a group evaluation</a:t>
            </a:r>
          </a:p>
          <a:p>
            <a:r>
              <a:rPr lang="en-US" dirty="0" smtClean="0"/>
              <a:t>You will received CTE Cash based on which ads you complete, your score on each ad, and your group evaluation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2900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45923" y="365760"/>
            <a:ext cx="8714804" cy="1325562"/>
          </a:xfrm>
        </p:spPr>
        <p:txBody>
          <a:bodyPr/>
          <a:lstStyle/>
          <a:p>
            <a:r>
              <a:rPr lang="en-US" dirty="0" smtClean="0"/>
              <a:t>Day 6 – Peer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45923" y="1828800"/>
            <a:ext cx="8714804" cy="4351337"/>
          </a:xfrm>
        </p:spPr>
        <p:txBody>
          <a:bodyPr/>
          <a:lstStyle/>
          <a:p>
            <a:r>
              <a:rPr lang="en-US" dirty="0" smtClean="0"/>
              <a:t>Review the three ads from another group</a:t>
            </a:r>
          </a:p>
          <a:p>
            <a:r>
              <a:rPr lang="en-US" dirty="0" smtClean="0"/>
              <a:t>Fill out the Peer Review in THEIR packet</a:t>
            </a:r>
          </a:p>
          <a:p>
            <a:r>
              <a:rPr lang="en-US" dirty="0" smtClean="0"/>
              <a:t>Return and read your own review</a:t>
            </a:r>
          </a:p>
          <a:p>
            <a:r>
              <a:rPr lang="en-US" dirty="0" smtClean="0"/>
              <a:t>Make any possible changes to your ads</a:t>
            </a:r>
          </a:p>
          <a:p>
            <a:r>
              <a:rPr lang="en-US" dirty="0" smtClean="0"/>
              <a:t>Choose which of your three ads you would like to present to the class tomorrow.</a:t>
            </a:r>
          </a:p>
          <a:p>
            <a:r>
              <a:rPr lang="en-US" dirty="0" smtClean="0"/>
              <a:t>Begin to fill out the Skills sheet in your packet.</a:t>
            </a:r>
          </a:p>
          <a:p>
            <a:pPr marL="457200" lvl="1" indent="0">
              <a:buNone/>
            </a:pPr>
            <a:endParaRPr lang="en-US" dirty="0" smtClean="0"/>
          </a:p>
        </p:txBody>
      </p:sp>
      <p:sp>
        <p:nvSpPr>
          <p:cNvPr id="4" name="Rectangle 3"/>
          <p:cNvSpPr/>
          <p:nvPr/>
        </p:nvSpPr>
        <p:spPr>
          <a:xfrm>
            <a:off x="340468" y="2373550"/>
            <a:ext cx="1634247" cy="4786008"/>
          </a:xfrm>
          <a:prstGeom prst="rect">
            <a:avLst/>
          </a:prstGeom>
          <a:solidFill>
            <a:srgbClr val="DEDAD7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 rot="16200000">
            <a:off x="-946157" y="3711338"/>
            <a:ext cx="4207496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200" dirty="0" smtClean="0">
                <a:latin typeface="AMELIA POND" panose="02000603000000000000" pitchFamily="2" charset="0"/>
              </a:rPr>
              <a:t>Day 6</a:t>
            </a:r>
            <a:endParaRPr lang="en-US" sz="7200" dirty="0">
              <a:latin typeface="AMELIA POND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68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 6 – Peer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Set up all three of your ads, ready to be viewed by another class</a:t>
            </a:r>
          </a:p>
          <a:p>
            <a:pPr lvl="1"/>
            <a:r>
              <a:rPr lang="en-US" dirty="0" smtClean="0"/>
              <a:t>Make sure videos, PowerPoints, and/or Radio ads are open and ready to be clicked on to view</a:t>
            </a:r>
          </a:p>
          <a:p>
            <a:pPr lvl="2"/>
            <a:r>
              <a:rPr lang="en-US" dirty="0" smtClean="0"/>
              <a:t>Power Points must be saved as a SHOW file, so they run like a movie!</a:t>
            </a:r>
          </a:p>
          <a:p>
            <a:pPr lvl="1"/>
            <a:r>
              <a:rPr lang="en-US" dirty="0" smtClean="0"/>
              <a:t>Leave your packet at your desks, open to page 4, ready to be reviewed.</a:t>
            </a:r>
          </a:p>
          <a:p>
            <a:r>
              <a:rPr lang="en-US" dirty="0" smtClean="0"/>
              <a:t>Once you have been assigned your peer group, leave one of your team members behind to make sure the group knows where to find each of your ads.</a:t>
            </a:r>
          </a:p>
          <a:p>
            <a:r>
              <a:rPr lang="en-US" dirty="0" smtClean="0"/>
              <a:t>Once they know what to do, join your group and do the peer evaluation of the other group together.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9853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 6 – Peer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3918626" cy="4370894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When reviewing the ads, give them a score from 1-3 on each area. 3 is the best score. You may add helpful comments, but it is not required. </a:t>
            </a:r>
          </a:p>
          <a:p>
            <a:r>
              <a:rPr lang="en-US" dirty="0" smtClean="0"/>
              <a:t>Give them suggestions on how to improve their ad—be constructive and kind!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4248" y="1690688"/>
            <a:ext cx="64960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56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 6 – Peer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have 10 minutes to review their work. </a:t>
            </a:r>
          </a:p>
          <a:p>
            <a:r>
              <a:rPr lang="en-US" dirty="0" smtClean="0"/>
              <a:t>Return to your own group and go over the reviews you received.</a:t>
            </a:r>
          </a:p>
          <a:p>
            <a:pPr lvl="1"/>
            <a:r>
              <a:rPr lang="en-US" dirty="0" smtClean="0"/>
              <a:t>If there is time, make minor changes according to your suggestions, if possible. </a:t>
            </a:r>
          </a:p>
          <a:p>
            <a:r>
              <a:rPr lang="en-US" dirty="0" smtClean="0"/>
              <a:t>Choose which of your three ads you would like to present tomorrow.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051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45923" y="365760"/>
            <a:ext cx="8714804" cy="1325562"/>
          </a:xfrm>
        </p:spPr>
        <p:txBody>
          <a:bodyPr/>
          <a:lstStyle/>
          <a:p>
            <a:r>
              <a:rPr lang="en-US" dirty="0" smtClean="0"/>
              <a:t>Day 7 – Presentations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45923" y="1828800"/>
            <a:ext cx="8714804" cy="4351337"/>
          </a:xfrm>
        </p:spPr>
        <p:txBody>
          <a:bodyPr/>
          <a:lstStyle/>
          <a:p>
            <a:r>
              <a:rPr lang="en-US" dirty="0" smtClean="0"/>
              <a:t>You have 3 minutes to present your ad</a:t>
            </a:r>
          </a:p>
          <a:p>
            <a:pPr lvl="1"/>
            <a:r>
              <a:rPr lang="en-US" dirty="0" smtClean="0"/>
              <a:t>Introduce your location</a:t>
            </a:r>
          </a:p>
          <a:p>
            <a:pPr lvl="1"/>
            <a:r>
              <a:rPr lang="en-US" dirty="0" smtClean="0"/>
              <a:t>Introduce team members and their jobs</a:t>
            </a:r>
          </a:p>
          <a:p>
            <a:pPr lvl="1"/>
            <a:r>
              <a:rPr lang="en-US" dirty="0" smtClean="0"/>
              <a:t>Show your ad to the class</a:t>
            </a:r>
          </a:p>
          <a:p>
            <a:pPr lvl="1"/>
            <a:r>
              <a:rPr lang="en-US" dirty="0" smtClean="0"/>
              <a:t>Finish your skills sheet</a:t>
            </a:r>
          </a:p>
          <a:p>
            <a:pPr lvl="1"/>
            <a:r>
              <a:rPr lang="en-US" dirty="0" smtClean="0"/>
              <a:t>Turn in your packet</a:t>
            </a:r>
          </a:p>
          <a:p>
            <a:pPr marL="457200" lvl="1" indent="0">
              <a:buNone/>
            </a:pPr>
            <a:endParaRPr lang="en-US" dirty="0" smtClean="0"/>
          </a:p>
        </p:txBody>
      </p:sp>
      <p:sp>
        <p:nvSpPr>
          <p:cNvPr id="4" name="Rectangle 3"/>
          <p:cNvSpPr/>
          <p:nvPr/>
        </p:nvSpPr>
        <p:spPr>
          <a:xfrm>
            <a:off x="340468" y="2373550"/>
            <a:ext cx="1634247" cy="4786008"/>
          </a:xfrm>
          <a:prstGeom prst="rect">
            <a:avLst/>
          </a:prstGeom>
          <a:solidFill>
            <a:srgbClr val="DEDAD7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 rot="16200000">
            <a:off x="-946157" y="3711338"/>
            <a:ext cx="4207496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200" dirty="0" smtClean="0">
                <a:latin typeface="AMELIA POND" panose="02000603000000000000" pitchFamily="2" charset="0"/>
              </a:rPr>
              <a:t>Day 7</a:t>
            </a:r>
            <a:endParaRPr lang="en-US" sz="7200" dirty="0">
              <a:latin typeface="AMELIA POND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305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557" y="589496"/>
            <a:ext cx="8714804" cy="1325562"/>
          </a:xfrm>
        </p:spPr>
        <p:txBody>
          <a:bodyPr/>
          <a:lstStyle/>
          <a:p>
            <a:r>
              <a:rPr lang="en-US" dirty="0" smtClean="0">
                <a:latin typeface="AMELIA POND" panose="02000603000000000000" pitchFamily="2" charset="0"/>
              </a:rPr>
              <a:t>Pay vs. Points</a:t>
            </a:r>
            <a:endParaRPr lang="en-US" dirty="0">
              <a:latin typeface="AMELIA POND" panose="0200060300000000000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45923" y="1828800"/>
            <a:ext cx="8714804" cy="4351337"/>
          </a:xfrm>
        </p:spPr>
        <p:txBody>
          <a:bodyPr/>
          <a:lstStyle/>
          <a:p>
            <a:r>
              <a:rPr lang="en-US" dirty="0" smtClean="0"/>
              <a:t>There are TWO parts to this—Pay and Points</a:t>
            </a:r>
          </a:p>
          <a:p>
            <a:r>
              <a:rPr lang="en-US" dirty="0" smtClean="0"/>
              <a:t>You will be given points for completing the assignments required. More effort will be given more points.</a:t>
            </a:r>
          </a:p>
          <a:p>
            <a:r>
              <a:rPr lang="en-US" dirty="0" smtClean="0"/>
              <a:t>You will be given MONEY according to which ad types you chose—some pay more than others—and how good a job you did on each</a:t>
            </a:r>
          </a:p>
          <a:p>
            <a:r>
              <a:rPr lang="en-US" dirty="0" smtClean="0"/>
              <a:t>There is also an element in both grades and money for your own personal evaluation.</a:t>
            </a:r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91680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45923" y="1828800"/>
            <a:ext cx="8714804" cy="4351337"/>
          </a:xfrm>
        </p:spPr>
        <p:txBody>
          <a:bodyPr/>
          <a:lstStyle/>
          <a:p>
            <a:r>
              <a:rPr lang="en-US" dirty="0" smtClean="0"/>
              <a:t>Skill Inventory</a:t>
            </a:r>
          </a:p>
          <a:p>
            <a:r>
              <a:rPr lang="en-US" dirty="0" smtClean="0"/>
              <a:t>Choose your destination</a:t>
            </a:r>
          </a:p>
          <a:p>
            <a:r>
              <a:rPr lang="en-US" dirty="0" smtClean="0"/>
              <a:t>Learn ad types</a:t>
            </a:r>
          </a:p>
          <a:p>
            <a:r>
              <a:rPr lang="en-US" dirty="0" smtClean="0"/>
              <a:t>Choose your ads</a:t>
            </a:r>
          </a:p>
          <a:p>
            <a:r>
              <a:rPr lang="en-US" dirty="0" smtClean="0"/>
              <a:t>Assign jobs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Rectangle 3"/>
          <p:cNvSpPr/>
          <p:nvPr/>
        </p:nvSpPr>
        <p:spPr>
          <a:xfrm>
            <a:off x="340468" y="2704288"/>
            <a:ext cx="1634247" cy="4455269"/>
          </a:xfrm>
          <a:prstGeom prst="rect">
            <a:avLst/>
          </a:prstGeom>
          <a:solidFill>
            <a:srgbClr val="DEDAD7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 rot="16200000">
            <a:off x="-946157" y="3341687"/>
            <a:ext cx="4207496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200" dirty="0" smtClean="0">
                <a:latin typeface="AMELIA POND" panose="02000603000000000000" pitchFamily="2" charset="0"/>
              </a:rPr>
              <a:t>Setup</a:t>
            </a:r>
            <a:endParaRPr lang="en-US" sz="7200" dirty="0">
              <a:latin typeface="AMELIA POND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893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MELIA POND" panose="02000603000000000000" pitchFamily="2" charset="0"/>
              </a:rPr>
              <a:t>Skill Inventory</a:t>
            </a:r>
            <a:endParaRPr lang="en-US" dirty="0">
              <a:latin typeface="AMELIA POND" panose="02000603000000000000" pitchFamily="2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84627" y="1575882"/>
            <a:ext cx="10436599" cy="4711260"/>
          </a:xfrm>
        </p:spPr>
        <p:txBody>
          <a:bodyPr>
            <a:normAutofit/>
          </a:bodyPr>
          <a:lstStyle/>
          <a:p>
            <a:r>
              <a:rPr lang="en-US" dirty="0" smtClean="0"/>
              <a:t>Take a moment to fill out the Skill Inventory page together. This will help you determine the strengths and weaknesses of your group and what prior knowledge you already have. </a:t>
            </a:r>
            <a:endParaRPr lang="en-US" dirty="0"/>
          </a:p>
          <a:p>
            <a:r>
              <a:rPr lang="en-US" dirty="0" smtClean="0"/>
              <a:t>This will make it easier to choose ad types that your group will excel at.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9850" y="3741737"/>
            <a:ext cx="5295900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063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MELIA POND" panose="02000603000000000000" pitchFamily="2" charset="0"/>
              </a:rPr>
              <a:t>Choose your Destination</a:t>
            </a:r>
            <a:endParaRPr lang="en-US" dirty="0">
              <a:latin typeface="AMELIA POND" panose="02000603000000000000" pitchFamily="2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345593" y="1803401"/>
            <a:ext cx="3362806" cy="4351337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Lake Powell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Bear Lake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Salt Lake City</a:t>
            </a:r>
          </a:p>
          <a:p>
            <a:r>
              <a:rPr lang="en-US" dirty="0" smtClean="0"/>
              <a:t>Provo</a:t>
            </a:r>
          </a:p>
          <a:p>
            <a:r>
              <a:rPr lang="en-US" dirty="0" smtClean="0"/>
              <a:t>Zions/Bryce</a:t>
            </a:r>
          </a:p>
          <a:p>
            <a:r>
              <a:rPr lang="en-US" dirty="0" smtClean="0"/>
              <a:t>Cedar City</a:t>
            </a:r>
          </a:p>
          <a:p>
            <a:r>
              <a:rPr lang="en-US" dirty="0" smtClean="0"/>
              <a:t>Flaming Gorge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Capitol Reef</a:t>
            </a: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3412066" y="1794935"/>
            <a:ext cx="4419601" cy="42926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Monument Valley/4 Corners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St. George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Park City</a:t>
            </a:r>
          </a:p>
          <a:p>
            <a:r>
              <a:rPr lang="en-US" dirty="0" smtClean="0"/>
              <a:t>Vernal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Canyonlands/Moab</a:t>
            </a:r>
          </a:p>
          <a:p>
            <a:r>
              <a:rPr lang="en-US" dirty="0" smtClean="0"/>
              <a:t>Arches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Ski Resorts</a:t>
            </a:r>
          </a:p>
          <a:p>
            <a:r>
              <a:rPr lang="en-US" dirty="0" smtClean="0"/>
              <a:t>Grand Staircase Escalante</a:t>
            </a:r>
            <a:endParaRPr lang="en-US" dirty="0"/>
          </a:p>
        </p:txBody>
      </p:sp>
      <p:sp>
        <p:nvSpPr>
          <p:cNvPr id="8" name="Content Placeholder 6"/>
          <p:cNvSpPr txBox="1">
            <a:spLocks/>
          </p:cNvSpPr>
          <p:nvPr/>
        </p:nvSpPr>
        <p:spPr>
          <a:xfrm>
            <a:off x="7772399" y="1691322"/>
            <a:ext cx="4419601" cy="429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rgbClr val="C00000"/>
                </a:solidFill>
              </a:rPr>
              <a:t>Goblin Valley</a:t>
            </a:r>
          </a:p>
          <a:p>
            <a:r>
              <a:rPr lang="en-US" dirty="0" smtClean="0"/>
              <a:t>Logan</a:t>
            </a:r>
          </a:p>
          <a:p>
            <a:r>
              <a:rPr lang="en-US" dirty="0" smtClean="0"/>
              <a:t>Bears Ears</a:t>
            </a:r>
          </a:p>
          <a:p>
            <a:r>
              <a:rPr lang="en-US" dirty="0" smtClean="0"/>
              <a:t>Kanab</a:t>
            </a:r>
          </a:p>
          <a:p>
            <a:r>
              <a:rPr lang="en-US" dirty="0" smtClean="0"/>
              <a:t>San Rafael County</a:t>
            </a:r>
          </a:p>
          <a:p>
            <a:r>
              <a:rPr lang="en-US" dirty="0" smtClean="0"/>
              <a:t>Castle Country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3847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204280" y="912455"/>
            <a:ext cx="4815192" cy="914399"/>
          </a:xfrm>
          <a:prstGeom prst="rect">
            <a:avLst/>
          </a:prstGeom>
          <a:solidFill>
            <a:srgbClr val="DEDAD7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0346" y="706873"/>
            <a:ext cx="8714804" cy="1325562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MELIA POND" panose="02000603000000000000" pitchFamily="2" charset="0"/>
              </a:rPr>
              <a:t>Flyer</a:t>
            </a:r>
            <a:endParaRPr lang="en-US" dirty="0">
              <a:latin typeface="AMELIA POND" panose="0200060300000000000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740" y="1940345"/>
            <a:ext cx="6984460" cy="4795736"/>
          </a:xfrm>
        </p:spPr>
        <p:txBody>
          <a:bodyPr/>
          <a:lstStyle/>
          <a:p>
            <a:r>
              <a:rPr lang="en-US" dirty="0" smtClean="0"/>
              <a:t>Flyers are the easiest one to create, so they have the smallest payout</a:t>
            </a:r>
          </a:p>
          <a:p>
            <a:r>
              <a:rPr lang="en-US" dirty="0" smtClean="0"/>
              <a:t>Use Print Shop, Tall Blank Page</a:t>
            </a:r>
          </a:p>
          <a:p>
            <a:r>
              <a:rPr lang="en-US" dirty="0" smtClean="0"/>
              <a:t>Include destination name, slogan, essential points, logo, and images.</a:t>
            </a:r>
          </a:p>
          <a:p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8871" y="1166019"/>
            <a:ext cx="4235605" cy="5477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4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204280" y="912455"/>
            <a:ext cx="4815192" cy="914399"/>
          </a:xfrm>
          <a:prstGeom prst="rect">
            <a:avLst/>
          </a:prstGeom>
          <a:solidFill>
            <a:srgbClr val="DEDAD7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3510" y="706873"/>
            <a:ext cx="8714804" cy="1325562"/>
          </a:xfrm>
        </p:spPr>
        <p:txBody>
          <a:bodyPr/>
          <a:lstStyle/>
          <a:p>
            <a:r>
              <a:rPr lang="en-US" dirty="0" smtClean="0">
                <a:latin typeface="AMELIA POND" panose="02000603000000000000" pitchFamily="2" charset="0"/>
              </a:rPr>
              <a:t>Billboard</a:t>
            </a:r>
            <a:endParaRPr lang="en-US" sz="3600" dirty="0">
              <a:latin typeface="AMELIA POND" panose="0200060300000000000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565" y="1973424"/>
            <a:ext cx="8714804" cy="4351337"/>
          </a:xfrm>
        </p:spPr>
        <p:txBody>
          <a:bodyPr/>
          <a:lstStyle/>
          <a:p>
            <a:r>
              <a:rPr lang="en-US" dirty="0" smtClean="0"/>
              <a:t>Half sheet of poster board, provided by Mrs. Rees</a:t>
            </a:r>
          </a:p>
          <a:p>
            <a:r>
              <a:rPr lang="en-US" dirty="0" smtClean="0"/>
              <a:t>Include Destination, pictures, and text.</a:t>
            </a:r>
          </a:p>
          <a:p>
            <a:r>
              <a:rPr lang="en-US" dirty="0" smtClean="0"/>
              <a:t>You  may use the Silhouette machine to cut out your lettering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85" t="15557" r="18066" b="19876"/>
          <a:stretch/>
        </p:blipFill>
        <p:spPr>
          <a:xfrm>
            <a:off x="5477934" y="4019276"/>
            <a:ext cx="3649980" cy="23054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55" t="18272" r="20206" b="20740"/>
          <a:stretch/>
        </p:blipFill>
        <p:spPr>
          <a:xfrm>
            <a:off x="1677897" y="3982339"/>
            <a:ext cx="3660626" cy="2342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583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204280" y="912455"/>
            <a:ext cx="4815192" cy="914399"/>
          </a:xfrm>
          <a:prstGeom prst="rect">
            <a:avLst/>
          </a:prstGeom>
          <a:solidFill>
            <a:srgbClr val="DEDAD7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460" y="725684"/>
            <a:ext cx="9619476" cy="1287942"/>
          </a:xfrm>
        </p:spPr>
        <p:txBody>
          <a:bodyPr/>
          <a:lstStyle/>
          <a:p>
            <a:r>
              <a:rPr lang="en-US" sz="4000" dirty="0" smtClean="0">
                <a:latin typeface="AMELIA POND" panose="02000603000000000000" pitchFamily="2" charset="0"/>
              </a:rPr>
              <a:t>PowerPoint Ad</a:t>
            </a:r>
            <a:endParaRPr lang="en-US" sz="3200" dirty="0">
              <a:latin typeface="AMELIA POND" panose="0200060300000000000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1247" y="2013625"/>
            <a:ext cx="8714804" cy="4351337"/>
          </a:xfrm>
        </p:spPr>
        <p:txBody>
          <a:bodyPr/>
          <a:lstStyle/>
          <a:p>
            <a:r>
              <a:rPr lang="en-US" dirty="0" smtClean="0"/>
              <a:t>Create a video in PowerPoint</a:t>
            </a:r>
          </a:p>
          <a:p>
            <a:r>
              <a:rPr lang="en-US" dirty="0" smtClean="0"/>
              <a:t>5 slides, add images, music, and words to advertise your location on the 5 slides.</a:t>
            </a:r>
          </a:p>
          <a:p>
            <a:r>
              <a:rPr lang="en-US" dirty="0" smtClean="0"/>
              <a:t>Set it to automatic, then save as a SHOW file. It will play like a video.</a:t>
            </a:r>
          </a:p>
          <a:p>
            <a:endParaRPr lang="en-US" dirty="0" smtClean="0"/>
          </a:p>
        </p:txBody>
      </p:sp>
      <p:sp>
        <p:nvSpPr>
          <p:cNvPr id="4" name="Snip and Round Single Corner Rectangle 3">
            <a:hlinkClick r:id="rId3" action="ppaction://hlinkpres?slideindex=1&amp;slidetitle="/>
          </p:cNvPr>
          <p:cNvSpPr/>
          <p:nvPr/>
        </p:nvSpPr>
        <p:spPr>
          <a:xfrm>
            <a:off x="9015303" y="4473261"/>
            <a:ext cx="2548991" cy="1383738"/>
          </a:xfrm>
          <a:prstGeom prst="snipRoundRect">
            <a:avLst/>
          </a:prstGeom>
          <a:solidFill>
            <a:srgbClr val="DEDAD7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Example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710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3">
      <a:majorFont>
        <a:latin typeface="AMELIA POND"/>
        <a:ea typeface=""/>
        <a:cs typeface=""/>
      </a:majorFont>
      <a:minorFont>
        <a:latin typeface="Coolvetica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TM02892315[[fn=Wisp]]</Template>
  <TotalTime>2603</TotalTime>
  <Words>1283</Words>
  <Application>Microsoft Office PowerPoint</Application>
  <PresentationFormat>Widescreen</PresentationFormat>
  <Paragraphs>146</Paragraphs>
  <Slides>24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AMELIA POND</vt:lpstr>
      <vt:lpstr>Coolvetica Rg</vt:lpstr>
      <vt:lpstr>Wingdings 2</vt:lpstr>
      <vt:lpstr>HDOfficeLightV0</vt:lpstr>
      <vt:lpstr>Staycation</vt:lpstr>
      <vt:lpstr>Overview</vt:lpstr>
      <vt:lpstr>Pay vs. Points</vt:lpstr>
      <vt:lpstr>PowerPoint Presentation</vt:lpstr>
      <vt:lpstr>Skill Inventory</vt:lpstr>
      <vt:lpstr>Choose your Destination</vt:lpstr>
      <vt:lpstr>Flyer</vt:lpstr>
      <vt:lpstr>Billboard</vt:lpstr>
      <vt:lpstr>PowerPoint Ad</vt:lpstr>
      <vt:lpstr>Brochure</vt:lpstr>
      <vt:lpstr>Radio Ad</vt:lpstr>
      <vt:lpstr>TV Ad</vt:lpstr>
      <vt:lpstr>Youtube Ad</vt:lpstr>
      <vt:lpstr>Badge Bonus!</vt:lpstr>
      <vt:lpstr>Assign Jobs</vt:lpstr>
      <vt:lpstr>Know Your COmpany</vt:lpstr>
      <vt:lpstr>How to Create a Logo</vt:lpstr>
      <vt:lpstr>Research &amp; Ads</vt:lpstr>
      <vt:lpstr>Day 3-5 – Advertising Production</vt:lpstr>
      <vt:lpstr>Day 6 – Peer Review</vt:lpstr>
      <vt:lpstr>Day 6 – Peer Review</vt:lpstr>
      <vt:lpstr>Day 6 – Peer Review</vt:lpstr>
      <vt:lpstr>Day 6 – Peer Review</vt:lpstr>
      <vt:lpstr>Day 7 – Presentations</vt:lpstr>
    </vt:vector>
  </TitlesOfParts>
  <Company>Jordan School District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Staycation</dc:title>
  <dc:creator>Megan Rees</dc:creator>
  <cp:lastModifiedBy>Megan Rees</cp:lastModifiedBy>
  <cp:revision>30</cp:revision>
  <dcterms:created xsi:type="dcterms:W3CDTF">2016-01-19T16:30:24Z</dcterms:created>
  <dcterms:modified xsi:type="dcterms:W3CDTF">2017-07-25T18:33:06Z</dcterms:modified>
</cp:coreProperties>
</file>