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92" r:id="rId3"/>
    <p:sldId id="289" r:id="rId4"/>
    <p:sldId id="290" r:id="rId5"/>
    <p:sldId id="291" r:id="rId6"/>
    <p:sldId id="270" r:id="rId7"/>
    <p:sldId id="272" r:id="rId8"/>
    <p:sldId id="257" r:id="rId9"/>
    <p:sldId id="258" r:id="rId10"/>
    <p:sldId id="273" r:id="rId11"/>
    <p:sldId id="259" r:id="rId12"/>
    <p:sldId id="274" r:id="rId13"/>
    <p:sldId id="260" r:id="rId14"/>
    <p:sldId id="275" r:id="rId15"/>
    <p:sldId id="276" r:id="rId16"/>
    <p:sldId id="261" r:id="rId17"/>
    <p:sldId id="262" r:id="rId18"/>
    <p:sldId id="277" r:id="rId19"/>
    <p:sldId id="263" r:id="rId20"/>
    <p:sldId id="264" r:id="rId21"/>
    <p:sldId id="265" r:id="rId22"/>
    <p:sldId id="266" r:id="rId23"/>
    <p:sldId id="267" r:id="rId24"/>
    <p:sldId id="268" r:id="rId25"/>
    <p:sldId id="269" r:id="rId26"/>
    <p:sldId id="271" r:id="rId27"/>
    <p:sldId id="279"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EDF"/>
    <a:srgbClr val="AE5C82"/>
    <a:srgbClr val="F3C145"/>
    <a:srgbClr val="AB597D"/>
    <a:srgbClr val="EE96DB"/>
    <a:srgbClr val="66FFCC"/>
    <a:srgbClr val="CCE9AD"/>
    <a:srgbClr val="6666FF"/>
    <a:srgbClr val="6600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25" autoAdjust="0"/>
    <p:restoredTop sz="94660"/>
  </p:normalViewPr>
  <p:slideViewPr>
    <p:cSldViewPr>
      <p:cViewPr varScale="1">
        <p:scale>
          <a:sx n="106" d="100"/>
          <a:sy n="106" d="100"/>
        </p:scale>
        <p:origin x="142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D9F0F43-037D-4F63-AF8C-30CB889C1432}" type="datetimeFigureOut">
              <a:rPr lang="en-US"/>
              <a:pPr>
                <a:defRPr/>
              </a:pPr>
              <a:t>9/27/2017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922B2BC-3241-4681-AE25-E7F686398B71}" type="slidenum">
              <a:rPr lang="en-US"/>
              <a:pPr>
                <a:defRPr/>
              </a:pPr>
              <a:t>‹#›</a:t>
            </a:fld>
            <a:endParaRPr lang="en-US"/>
          </a:p>
        </p:txBody>
      </p:sp>
    </p:spTree>
    <p:extLst>
      <p:ext uri="{BB962C8B-B14F-4D97-AF65-F5344CB8AC3E}">
        <p14:creationId xmlns:p14="http://schemas.microsoft.com/office/powerpoint/2010/main" val="4167227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C613BC-4FDD-4C98-9CDD-0ABE66C4DE5D}" type="slidenum">
              <a:rPr lang="en-US" altLang="en-US" sz="1200" smtClean="0"/>
              <a:pPr/>
              <a:t>27</a:t>
            </a:fld>
            <a:endParaRPr lang="en-US" altLang="en-US" sz="1200" smtClean="0"/>
          </a:p>
        </p:txBody>
      </p:sp>
      <p:sp>
        <p:nvSpPr>
          <p:cNvPr id="307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406469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5548A9-42A0-4EE4-979B-07605AF2740B}" type="slidenum">
              <a:rPr lang="en-US" altLang="en-US" sz="1200" smtClean="0"/>
              <a:pPr/>
              <a:t>28</a:t>
            </a:fld>
            <a:endParaRPr lang="en-US" altLang="en-US" sz="1200" smtClean="0"/>
          </a:p>
        </p:txBody>
      </p:sp>
      <p:sp>
        <p:nvSpPr>
          <p:cNvPr id="337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03030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5448B3-C8E3-406D-8A50-7C8E2394D8E1}" type="slidenum">
              <a:rPr lang="en-US" altLang="en-US" sz="1200" smtClean="0"/>
              <a:pPr/>
              <a:t>29</a:t>
            </a:fld>
            <a:endParaRPr lang="en-US" altLang="en-US" sz="1200" smtClean="0"/>
          </a:p>
        </p:txBody>
      </p:sp>
      <p:sp>
        <p:nvSpPr>
          <p:cNvPr id="358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31349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B93064-0B39-40AB-B400-537701969749}" type="slidenum">
              <a:rPr lang="en-US" altLang="en-US" sz="1200" smtClean="0"/>
              <a:pPr/>
              <a:t>30</a:t>
            </a:fld>
            <a:endParaRPr lang="en-US" altLang="en-US" sz="1200" smtClean="0"/>
          </a:p>
        </p:txBody>
      </p:sp>
      <p:sp>
        <p:nvSpPr>
          <p:cNvPr id="378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424317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AA8A2E-0353-4DE3-9D37-7CC7CCA9D058}" type="slidenum">
              <a:rPr lang="en-US" altLang="en-US" sz="1200" smtClean="0"/>
              <a:pPr/>
              <a:t>31</a:t>
            </a:fld>
            <a:endParaRPr lang="en-US" altLang="en-US" sz="1200" smtClean="0"/>
          </a:p>
        </p:txBody>
      </p:sp>
      <p:sp>
        <p:nvSpPr>
          <p:cNvPr id="3993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87408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DEC9F6-84C2-42F5-B633-7C02C2E52786}" type="slidenum">
              <a:rPr lang="en-US" altLang="en-US" sz="1200" smtClean="0"/>
              <a:pPr/>
              <a:t>32</a:t>
            </a:fld>
            <a:endParaRPr lang="en-US" altLang="en-US" sz="1200" smtClean="0"/>
          </a:p>
        </p:txBody>
      </p:sp>
      <p:sp>
        <p:nvSpPr>
          <p:cNvPr id="4198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46679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DE0C2A-A0BE-4BB9-B5B4-8F46BE138210}" type="slidenum">
              <a:rPr lang="en-US" altLang="en-US" sz="1200" smtClean="0"/>
              <a:pPr/>
              <a:t>33</a:t>
            </a:fld>
            <a:endParaRPr lang="en-US" altLang="en-US" sz="1200" smtClean="0"/>
          </a:p>
        </p:txBody>
      </p:sp>
      <p:sp>
        <p:nvSpPr>
          <p:cNvPr id="440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23820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0D8307-012B-4963-8D88-F3C620CFFE91}" type="slidenum">
              <a:rPr lang="en-US" altLang="en-US" sz="1200" smtClean="0"/>
              <a:pPr/>
              <a:t>34</a:t>
            </a:fld>
            <a:endParaRPr lang="en-US" altLang="en-US" sz="1200" smtClean="0"/>
          </a:p>
        </p:txBody>
      </p:sp>
      <p:sp>
        <p:nvSpPr>
          <p:cNvPr id="460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98878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F081D5-E316-47D5-AE82-67FF0D4B5ADA}" type="slidenum">
              <a:rPr lang="en-US" altLang="en-US" sz="1200" smtClean="0"/>
              <a:pPr/>
              <a:t>35</a:t>
            </a:fld>
            <a:endParaRPr lang="en-US" altLang="en-US" sz="1200" smtClean="0"/>
          </a:p>
        </p:txBody>
      </p:sp>
      <p:sp>
        <p:nvSpPr>
          <p:cNvPr id="4813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402734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C61E14-9B85-4D2B-80AC-A0ABDEB179D4}" type="slidenum">
              <a:rPr lang="en-US" altLang="en-US"/>
              <a:pPr>
                <a:defRPr/>
              </a:pPr>
              <a:t>‹#›</a:t>
            </a:fld>
            <a:endParaRPr lang="en-US" altLang="en-US"/>
          </a:p>
        </p:txBody>
      </p:sp>
    </p:spTree>
    <p:extLst>
      <p:ext uri="{BB962C8B-B14F-4D97-AF65-F5344CB8AC3E}">
        <p14:creationId xmlns:p14="http://schemas.microsoft.com/office/powerpoint/2010/main" val="124561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5346A8-8669-4068-9FEA-9AA372FEDCE6}" type="slidenum">
              <a:rPr lang="en-US" altLang="en-US"/>
              <a:pPr>
                <a:defRPr/>
              </a:pPr>
              <a:t>‹#›</a:t>
            </a:fld>
            <a:endParaRPr lang="en-US" altLang="en-US"/>
          </a:p>
        </p:txBody>
      </p:sp>
    </p:spTree>
    <p:extLst>
      <p:ext uri="{BB962C8B-B14F-4D97-AF65-F5344CB8AC3E}">
        <p14:creationId xmlns:p14="http://schemas.microsoft.com/office/powerpoint/2010/main" val="9197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71CA57-E0BB-47E3-9ACB-0CD6030ABA0D}" type="slidenum">
              <a:rPr lang="en-US" altLang="en-US"/>
              <a:pPr>
                <a:defRPr/>
              </a:pPr>
              <a:t>‹#›</a:t>
            </a:fld>
            <a:endParaRPr lang="en-US" altLang="en-US"/>
          </a:p>
        </p:txBody>
      </p:sp>
    </p:spTree>
    <p:extLst>
      <p:ext uri="{BB962C8B-B14F-4D97-AF65-F5344CB8AC3E}">
        <p14:creationId xmlns:p14="http://schemas.microsoft.com/office/powerpoint/2010/main" val="252136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521402-1259-4EDD-9035-78C24D12A5EA}" type="slidenum">
              <a:rPr lang="en-US" altLang="en-US"/>
              <a:pPr>
                <a:defRPr/>
              </a:pPr>
              <a:t>‹#›</a:t>
            </a:fld>
            <a:endParaRPr lang="en-US" altLang="en-US"/>
          </a:p>
        </p:txBody>
      </p:sp>
    </p:spTree>
    <p:extLst>
      <p:ext uri="{BB962C8B-B14F-4D97-AF65-F5344CB8AC3E}">
        <p14:creationId xmlns:p14="http://schemas.microsoft.com/office/powerpoint/2010/main" val="351078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7BBE51-6C49-417F-BE5B-4FE44336553E}" type="slidenum">
              <a:rPr lang="en-US" altLang="en-US"/>
              <a:pPr>
                <a:defRPr/>
              </a:pPr>
              <a:t>‹#›</a:t>
            </a:fld>
            <a:endParaRPr lang="en-US" altLang="en-US"/>
          </a:p>
        </p:txBody>
      </p:sp>
    </p:spTree>
    <p:extLst>
      <p:ext uri="{BB962C8B-B14F-4D97-AF65-F5344CB8AC3E}">
        <p14:creationId xmlns:p14="http://schemas.microsoft.com/office/powerpoint/2010/main" val="35294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952B95-C418-476C-9B37-59667AC6C75A}" type="slidenum">
              <a:rPr lang="en-US" altLang="en-US"/>
              <a:pPr>
                <a:defRPr/>
              </a:pPr>
              <a:t>‹#›</a:t>
            </a:fld>
            <a:endParaRPr lang="en-US" altLang="en-US"/>
          </a:p>
        </p:txBody>
      </p:sp>
    </p:spTree>
    <p:extLst>
      <p:ext uri="{BB962C8B-B14F-4D97-AF65-F5344CB8AC3E}">
        <p14:creationId xmlns:p14="http://schemas.microsoft.com/office/powerpoint/2010/main" val="145788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DAAD7C-E846-4C91-8C28-3B61ABB67926}" type="slidenum">
              <a:rPr lang="en-US" altLang="en-US"/>
              <a:pPr>
                <a:defRPr/>
              </a:pPr>
              <a:t>‹#›</a:t>
            </a:fld>
            <a:endParaRPr lang="en-US" altLang="en-US"/>
          </a:p>
        </p:txBody>
      </p:sp>
    </p:spTree>
    <p:extLst>
      <p:ext uri="{BB962C8B-B14F-4D97-AF65-F5344CB8AC3E}">
        <p14:creationId xmlns:p14="http://schemas.microsoft.com/office/powerpoint/2010/main" val="223640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568F65-8197-429B-9716-6580028794FB}" type="slidenum">
              <a:rPr lang="en-US" altLang="en-US"/>
              <a:pPr>
                <a:defRPr/>
              </a:pPr>
              <a:t>‹#›</a:t>
            </a:fld>
            <a:endParaRPr lang="en-US" altLang="en-US"/>
          </a:p>
        </p:txBody>
      </p:sp>
    </p:spTree>
    <p:extLst>
      <p:ext uri="{BB962C8B-B14F-4D97-AF65-F5344CB8AC3E}">
        <p14:creationId xmlns:p14="http://schemas.microsoft.com/office/powerpoint/2010/main" val="240669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24545B-BAE2-4971-ACED-4E76AEE7CE62}" type="slidenum">
              <a:rPr lang="en-US" altLang="en-US"/>
              <a:pPr>
                <a:defRPr/>
              </a:pPr>
              <a:t>‹#›</a:t>
            </a:fld>
            <a:endParaRPr lang="en-US" altLang="en-US"/>
          </a:p>
        </p:txBody>
      </p:sp>
    </p:spTree>
    <p:extLst>
      <p:ext uri="{BB962C8B-B14F-4D97-AF65-F5344CB8AC3E}">
        <p14:creationId xmlns:p14="http://schemas.microsoft.com/office/powerpoint/2010/main" val="10713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DDFAD9-61B8-46F8-BB48-D19F31E48054}" type="slidenum">
              <a:rPr lang="en-US" altLang="en-US"/>
              <a:pPr>
                <a:defRPr/>
              </a:pPr>
              <a:t>‹#›</a:t>
            </a:fld>
            <a:endParaRPr lang="en-US" altLang="en-US"/>
          </a:p>
        </p:txBody>
      </p:sp>
    </p:spTree>
    <p:extLst>
      <p:ext uri="{BB962C8B-B14F-4D97-AF65-F5344CB8AC3E}">
        <p14:creationId xmlns:p14="http://schemas.microsoft.com/office/powerpoint/2010/main" val="250402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7D6AC4-4013-42FB-B4BF-DB11EC5CFA4B}" type="slidenum">
              <a:rPr lang="en-US" altLang="en-US"/>
              <a:pPr>
                <a:defRPr/>
              </a:pPr>
              <a:t>‹#›</a:t>
            </a:fld>
            <a:endParaRPr lang="en-US" altLang="en-US"/>
          </a:p>
        </p:txBody>
      </p:sp>
    </p:spTree>
    <p:extLst>
      <p:ext uri="{BB962C8B-B14F-4D97-AF65-F5344CB8AC3E}">
        <p14:creationId xmlns:p14="http://schemas.microsoft.com/office/powerpoint/2010/main" val="233530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65"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65"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284B742-F715-41D8-92FD-C1542DA1A6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4" charset="-128"/>
          <a:cs typeface="ＭＳ Ｐゴシック" pitchFamily="-104" charset="-128"/>
        </a:defRPr>
      </a:lvl1pPr>
      <a:lvl2pPr algn="ctr" rtl="0" eaLnBrk="0" fontAlgn="base" hangingPunct="0">
        <a:spcBef>
          <a:spcPct val="0"/>
        </a:spcBef>
        <a:spcAft>
          <a:spcPct val="0"/>
        </a:spcAft>
        <a:defRPr sz="4400">
          <a:solidFill>
            <a:schemeClr val="tx2"/>
          </a:solidFill>
          <a:latin typeface="Arial" pitchFamily="-65" charset="0"/>
          <a:ea typeface="ＭＳ Ｐゴシック" pitchFamily="-104" charset="-128"/>
          <a:cs typeface="ＭＳ Ｐゴシック" pitchFamily="-104"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104" charset="-128"/>
          <a:cs typeface="ＭＳ Ｐゴシック" pitchFamily="-104"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104" charset="-128"/>
          <a:cs typeface="ＭＳ Ｐゴシック" pitchFamily="-104"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104" charset="-128"/>
          <a:cs typeface="ＭＳ Ｐゴシック" pitchFamily="-104"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4" charset="-128"/>
          <a:cs typeface="ＭＳ Ｐゴシック" pitchFamily="-10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8.wmf"/><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jp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3.jpg"/><Relationship Id="rId7"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9" name="Text Box 8"/>
          <p:cNvSpPr txBox="1">
            <a:spLocks noChangeArrowheads="1"/>
          </p:cNvSpPr>
          <p:nvPr/>
        </p:nvSpPr>
        <p:spPr bwMode="auto">
          <a:xfrm>
            <a:off x="1600200" y="3733801"/>
            <a:ext cx="586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dirty="0">
                <a:latin typeface="BinnerD" pitchFamily="34" charset="0"/>
              </a:rPr>
              <a:t>Human </a:t>
            </a:r>
            <a:r>
              <a:rPr lang="en-US" altLang="en-US" sz="2000" dirty="0" smtClean="0">
                <a:latin typeface="BinnerD" pitchFamily="34" charset="0"/>
              </a:rPr>
              <a:t>Resources – College &amp; Career Awareness</a:t>
            </a:r>
            <a:endParaRPr lang="en-US" altLang="en-US" sz="2000" dirty="0">
              <a:latin typeface="BinnerD" pitchFamily="34" charset="0"/>
            </a:endParaRPr>
          </a:p>
        </p:txBody>
      </p:sp>
      <p:sp>
        <p:nvSpPr>
          <p:cNvPr id="2" name="Rectangle 1"/>
          <p:cNvSpPr/>
          <p:nvPr/>
        </p:nvSpPr>
        <p:spPr>
          <a:xfrm>
            <a:off x="-17352" y="2133600"/>
            <a:ext cx="7833806" cy="1200329"/>
          </a:xfrm>
          <a:prstGeom prst="rect">
            <a:avLst/>
          </a:prstGeom>
          <a:noFill/>
        </p:spPr>
        <p:txBody>
          <a:bodyPr wrap="square" lIns="91440" tIns="45720" rIns="91440" bIns="45720">
            <a:spAutoFit/>
          </a:bodyPr>
          <a:lstStyle/>
          <a:p>
            <a:pPr algn="ctr"/>
            <a:r>
              <a:rPr lang="en-US" sz="7200" b="1" cap="none" spc="0" dirty="0" smtClean="0">
                <a:ln w="22225">
                  <a:solidFill>
                    <a:srgbClr val="ABDEDF"/>
                  </a:solidFill>
                  <a:prstDash val="solid"/>
                </a:ln>
                <a:solidFill>
                  <a:srgbClr val="AE5C82"/>
                </a:solidFill>
                <a:effectLst>
                  <a:outerShdw blurRad="50800" dist="38100" dir="13500000" algn="br" rotWithShape="0">
                    <a:prstClr val="black">
                      <a:alpha val="40000"/>
                    </a:prstClr>
                  </a:outerShdw>
                </a:effectLst>
                <a:latin typeface="KG Be Still &amp; Know" panose="02000503000000020004" pitchFamily="2" charset="0"/>
              </a:rPr>
              <a:t>Quality Employee</a:t>
            </a:r>
            <a:endParaRPr lang="en-US" sz="7200" b="1" cap="none" spc="0" dirty="0">
              <a:ln w="22225">
                <a:solidFill>
                  <a:srgbClr val="ABDEDF"/>
                </a:solidFill>
                <a:prstDash val="solid"/>
              </a:ln>
              <a:solidFill>
                <a:srgbClr val="AE5C82"/>
              </a:solidFill>
              <a:effectLst>
                <a:outerShdw blurRad="50800" dist="38100" dir="13500000" algn="br" rotWithShape="0">
                  <a:prstClr val="black">
                    <a:alpha val="40000"/>
                  </a:prstClr>
                </a:outerShdw>
              </a:effectLst>
              <a:latin typeface="KG Be Still &amp; Know" panose="02000503000000020004" pitchFamily="2" charset="0"/>
            </a:endParaRPr>
          </a:p>
        </p:txBody>
      </p:sp>
      <p:sp>
        <p:nvSpPr>
          <p:cNvPr id="7" name="Rectangle 6"/>
          <p:cNvSpPr/>
          <p:nvPr/>
        </p:nvSpPr>
        <p:spPr>
          <a:xfrm>
            <a:off x="6096000" y="1676400"/>
            <a:ext cx="1600200" cy="769441"/>
          </a:xfrm>
          <a:prstGeom prst="rect">
            <a:avLst/>
          </a:prstGeom>
          <a:noFill/>
        </p:spPr>
        <p:txBody>
          <a:bodyPr wrap="square" lIns="91440" tIns="45720" rIns="91440" bIns="45720">
            <a:spAutoFit/>
          </a:bodyPr>
          <a:lstStyle/>
          <a:p>
            <a:pPr algn="ctr"/>
            <a:r>
              <a:rPr lang="en-US" sz="4400" b="1" cap="none" spc="0" dirty="0" smtClean="0">
                <a:ln w="22225">
                  <a:solidFill>
                    <a:srgbClr val="ABDEDF"/>
                  </a:solidFill>
                  <a:prstDash val="solid"/>
                </a:ln>
                <a:solidFill>
                  <a:srgbClr val="AE5C82"/>
                </a:solidFill>
                <a:effectLst>
                  <a:outerShdw blurRad="50800" dist="38100" dir="13500000" algn="br" rotWithShape="0">
                    <a:prstClr val="black">
                      <a:alpha val="40000"/>
                    </a:prstClr>
                  </a:outerShdw>
                </a:effectLst>
                <a:latin typeface="KG Be Still &amp; Know" panose="02000503000000020004" pitchFamily="2" charset="0"/>
              </a:rPr>
              <a:t>The</a:t>
            </a:r>
            <a:endParaRPr lang="en-US" sz="4400" b="1" cap="none" spc="0" dirty="0">
              <a:ln w="22225">
                <a:solidFill>
                  <a:srgbClr val="ABDEDF"/>
                </a:solidFill>
                <a:prstDash val="solid"/>
              </a:ln>
              <a:solidFill>
                <a:srgbClr val="AE5C82"/>
              </a:solidFill>
              <a:effectLst>
                <a:outerShdw blurRad="50800" dist="38100" dir="13500000" algn="br" rotWithShape="0">
                  <a:prstClr val="black">
                    <a:alpha val="40000"/>
                  </a:prstClr>
                </a:outerShdw>
              </a:effectLst>
              <a:latin typeface="KG Be Still &amp; Know" panose="02000503000000020004"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773741" y="409575"/>
            <a:ext cx="53768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dirty="0">
                <a:latin typeface="Blade Runner Movie Font" panose="020B0703020202090204" pitchFamily="34" charset="0"/>
              </a:rPr>
              <a:t>The Sniper</a:t>
            </a:r>
          </a:p>
        </p:txBody>
      </p:sp>
      <p:sp>
        <p:nvSpPr>
          <p:cNvPr id="4108" name="Text Box 12"/>
          <p:cNvSpPr txBox="1">
            <a:spLocks noChangeArrowheads="1"/>
          </p:cNvSpPr>
          <p:nvPr/>
        </p:nvSpPr>
        <p:spPr bwMode="auto">
          <a:xfrm>
            <a:off x="1066800" y="1965623"/>
            <a:ext cx="5934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dirty="0"/>
              <a:t>This covert operator identifies your </a:t>
            </a:r>
          </a:p>
          <a:p>
            <a:pPr eaLnBrk="1" hangingPunct="1">
              <a:spcBef>
                <a:spcPct val="0"/>
              </a:spcBef>
              <a:buFontTx/>
              <a:buNone/>
            </a:pPr>
            <a:r>
              <a:rPr lang="en-US" altLang="en-US" sz="2400" dirty="0"/>
              <a:t>weaknesses and uses them against you,</a:t>
            </a:r>
          </a:p>
          <a:p>
            <a:pPr eaLnBrk="1" hangingPunct="1">
              <a:spcBef>
                <a:spcPct val="0"/>
              </a:spcBef>
              <a:buFontTx/>
              <a:buNone/>
            </a:pPr>
            <a:r>
              <a:rPr lang="en-US" altLang="en-US" sz="2400" dirty="0"/>
              <a:t>through sabotage behind your back or well</a:t>
            </a:r>
          </a:p>
          <a:p>
            <a:pPr eaLnBrk="1" hangingPunct="1">
              <a:spcBef>
                <a:spcPct val="0"/>
              </a:spcBef>
              <a:buFontTx/>
              <a:buNone/>
            </a:pPr>
            <a:r>
              <a:rPr lang="en-US" altLang="en-US" sz="2400" dirty="0"/>
              <a:t>aimed putdowns in front of others</a:t>
            </a:r>
          </a:p>
        </p:txBody>
      </p:sp>
      <p:pic>
        <p:nvPicPr>
          <p:cNvPr id="41988" name="Picture 4" descr="http://precisioncrossfit.net/wp-content/uploads/2014/08/wpid-d53649791a1a5dc7858fb2a2ca4cc4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604" y="3352800"/>
            <a:ext cx="241935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animEffect transition="in" filter="circle(in)">
                                      <p:cBhvr>
                                        <p:cTn id="15"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410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3124200" y="304800"/>
            <a:ext cx="4930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latin typeface="BigSlabHammer" panose="02000605020000020004" pitchFamily="2" charset="0"/>
              </a:rPr>
              <a:t>Know it All</a:t>
            </a:r>
          </a:p>
        </p:txBody>
      </p:sp>
      <p:pic>
        <p:nvPicPr>
          <p:cNvPr id="18436" name="Picture 10" descr="MCj030429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0480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14"/>
          <p:cNvSpPr txBox="1">
            <a:spLocks noChangeArrowheads="1"/>
          </p:cNvSpPr>
          <p:nvPr/>
        </p:nvSpPr>
        <p:spPr bwMode="auto">
          <a:xfrm>
            <a:off x="990600" y="1981200"/>
            <a:ext cx="76406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This person knows 98% of everything. Know-it-Alls </a:t>
            </a:r>
          </a:p>
          <a:p>
            <a:pPr eaLnBrk="1" hangingPunct="1">
              <a:spcBef>
                <a:spcPct val="0"/>
              </a:spcBef>
              <a:buFontTx/>
              <a:buNone/>
            </a:pPr>
            <a:r>
              <a:rPr lang="en-US" altLang="en-US" sz="2400"/>
              <a:t>will tell you what they know- for hours at time- but won’t</a:t>
            </a:r>
          </a:p>
          <a:p>
            <a:pPr eaLnBrk="1" hangingPunct="1">
              <a:spcBef>
                <a:spcPct val="0"/>
              </a:spcBef>
              <a:buFontTx/>
              <a:buNone/>
            </a:pPr>
            <a:r>
              <a:rPr lang="en-US" altLang="en-US" sz="2400"/>
              <a:t>waist time to listen to your inferior ideas.</a:t>
            </a:r>
          </a:p>
          <a:p>
            <a:pPr eaLnBrk="1" hangingPunct="1">
              <a:spcBef>
                <a:spcPct val="0"/>
              </a:spcBef>
              <a:buFontTx/>
              <a:buNone/>
            </a:pPr>
            <a:endParaRPr lang="en-US" altLang="en-US" sz="2400"/>
          </a:p>
        </p:txBody>
      </p:sp>
      <p:pic>
        <p:nvPicPr>
          <p:cNvPr id="18441" name="Picture 9" descr="http://img2.wikia.nocookie.net/__cb20120314055518/bigbangtheory/images/d/de/Dr_sheldon_coo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0" y="3200400"/>
            <a:ext cx="17827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par>
                                <p:cTn id="8" presetID="10" presetClass="entr" presetSubtype="0"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fade">
                                      <p:cBhvr>
                                        <p:cTn id="10" dur="500"/>
                                        <p:tgtEl>
                                          <p:spTgt spid="184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34"/>
                                        </p:tgtEl>
                                        <p:attrNameLst>
                                          <p:attrName>style.visibility</p:attrName>
                                        </p:attrNameLst>
                                      </p:cBhvr>
                                      <p:to>
                                        <p:strVal val="visible"/>
                                      </p:to>
                                    </p:set>
                                    <p:animEffect transition="in" filter="fade">
                                      <p:cBhvr>
                                        <p:cTn id="15" dur="500"/>
                                        <p:tgtEl>
                                          <p:spTgt spid="51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8441"/>
                                        </p:tgtEl>
                                        <p:attrNameLst>
                                          <p:attrName>style.visibility</p:attrName>
                                        </p:attrNameLst>
                                      </p:cBhvr>
                                      <p:to>
                                        <p:strVal val="visible"/>
                                      </p:to>
                                    </p:set>
                                    <p:animEffect transition="in" filter="fade">
                                      <p:cBhvr>
                                        <p:cTn id="20"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51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Text Box 7"/>
          <p:cNvSpPr txBox="1">
            <a:spLocks noChangeArrowheads="1"/>
          </p:cNvSpPr>
          <p:nvPr/>
        </p:nvSpPr>
        <p:spPr bwMode="auto">
          <a:xfrm>
            <a:off x="863144" y="301625"/>
            <a:ext cx="69992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i="1" dirty="0">
                <a:latin typeface="BRADDON" panose="02000500000000000000" pitchFamily="2" charset="0"/>
              </a:rPr>
              <a:t>Think</a:t>
            </a:r>
            <a:r>
              <a:rPr lang="en-US" altLang="en-US" sz="6000" dirty="0">
                <a:latin typeface="BRADDON" panose="02000500000000000000" pitchFamily="2" charset="0"/>
              </a:rPr>
              <a:t> they know it all</a:t>
            </a:r>
          </a:p>
        </p:txBody>
      </p:sp>
      <p:pic>
        <p:nvPicPr>
          <p:cNvPr id="18437" name="Picture 12" descr="MCj029912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532" y="4038600"/>
            <a:ext cx="22098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Text Box 15"/>
          <p:cNvSpPr txBox="1">
            <a:spLocks noChangeArrowheads="1"/>
          </p:cNvSpPr>
          <p:nvPr/>
        </p:nvSpPr>
        <p:spPr bwMode="auto">
          <a:xfrm>
            <a:off x="1219200" y="1473200"/>
            <a:ext cx="6950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dirty="0"/>
              <a:t>This person does not know much. They just think</a:t>
            </a:r>
          </a:p>
          <a:p>
            <a:pPr eaLnBrk="1" hangingPunct="1">
              <a:spcBef>
                <a:spcPct val="0"/>
              </a:spcBef>
              <a:buFontTx/>
              <a:buNone/>
            </a:pPr>
            <a:r>
              <a:rPr lang="en-US" altLang="en-US" sz="2400" dirty="0"/>
              <a:t>they do. This person exaggerates, brags, misleads, and distracts.</a:t>
            </a:r>
          </a:p>
        </p:txBody>
      </p:sp>
      <p:pic>
        <p:nvPicPr>
          <p:cNvPr id="8" name="Picture 9" descr="http://vignette3.wikia.nocookie.net/theoffice/images/5/5a/Michael-scott.jpg/revision/latest?cb=201010311927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048000"/>
            <a:ext cx="274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heel(1)">
                                      <p:cBhvr>
                                        <p:cTn id="7" dur="2000"/>
                                        <p:tgtEl>
                                          <p:spTgt spid="18435"/>
                                        </p:tgtEl>
                                      </p:cBhvr>
                                    </p:animEffect>
                                  </p:childTnLst>
                                </p:cTn>
                              </p:par>
                              <p:par>
                                <p:cTn id="8" presetID="6" presetClass="entr" presetSubtype="16" fill="hold"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circle(in)">
                                      <p:cBhvr>
                                        <p:cTn id="10" dur="2000"/>
                                        <p:tgtEl>
                                          <p:spTgt spid="184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135"/>
                                        </p:tgtEl>
                                        <p:attrNameLst>
                                          <p:attrName>style.visibility</p:attrName>
                                        </p:attrNameLst>
                                      </p:cBhvr>
                                      <p:to>
                                        <p:strVal val="visible"/>
                                      </p:to>
                                    </p:set>
                                    <p:animEffect transition="in" filter="barn(inVertical)">
                                      <p:cBhvr>
                                        <p:cTn id="15" dur="500"/>
                                        <p:tgtEl>
                                          <p:spTgt spid="51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51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981200" y="381000"/>
            <a:ext cx="5276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latin typeface="Stencil" panose="040409050D0802020404" pitchFamily="82" charset="0"/>
              </a:rPr>
              <a:t>The Grenade</a:t>
            </a:r>
          </a:p>
        </p:txBody>
      </p:sp>
      <p:pic>
        <p:nvPicPr>
          <p:cNvPr id="19460" name="Picture 6" descr="MCPE07006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1000"/>
            <a:ext cx="18272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10"/>
          <p:cNvSpPr txBox="1">
            <a:spLocks noChangeArrowheads="1"/>
          </p:cNvSpPr>
          <p:nvPr/>
        </p:nvSpPr>
        <p:spPr bwMode="auto">
          <a:xfrm>
            <a:off x="1736725" y="1716088"/>
            <a:ext cx="60975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When they blow their tops, they are</a:t>
            </a:r>
          </a:p>
          <a:p>
            <a:pPr eaLnBrk="1" hangingPunct="1">
              <a:spcBef>
                <a:spcPct val="0"/>
              </a:spcBef>
              <a:buFontTx/>
              <a:buNone/>
            </a:pPr>
            <a:r>
              <a:rPr lang="en-US" altLang="en-US" sz="2400"/>
              <a:t>unable to stop, and shrapnel hits everyone</a:t>
            </a:r>
          </a:p>
          <a:p>
            <a:pPr eaLnBrk="1" hangingPunct="1">
              <a:spcBef>
                <a:spcPct val="0"/>
              </a:spcBef>
              <a:buFontTx/>
              <a:buNone/>
            </a:pPr>
            <a:r>
              <a:rPr lang="en-US" altLang="en-US" sz="2400"/>
              <a:t>in range.  When the smoke clears, the cycle</a:t>
            </a:r>
          </a:p>
          <a:p>
            <a:pPr eaLnBrk="1" hangingPunct="1">
              <a:spcBef>
                <a:spcPct val="0"/>
              </a:spcBef>
              <a:buFontTx/>
              <a:buNone/>
            </a:pPr>
            <a:r>
              <a:rPr lang="en-US" altLang="en-US" sz="2400"/>
              <a:t>begins to build again.</a:t>
            </a:r>
          </a:p>
        </p:txBody>
      </p:sp>
      <p:pic>
        <p:nvPicPr>
          <p:cNvPr id="19465" name="Picture 9" descr="http://inhabitat.com/nyc/wp-content/blogs.dir/2/files/2012/06/incredible-hul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733800"/>
            <a:ext cx="37338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wipe(down)">
                                      <p:cBhvr>
                                        <p:cTn id="7" dur="500"/>
                                        <p:tgtEl>
                                          <p:spTgt spid="6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barn(inVertical)">
                                      <p:cBhvr>
                                        <p:cTn id="12" dur="500"/>
                                        <p:tgtEl>
                                          <p:spTgt spid="19458"/>
                                        </p:tgtEl>
                                      </p:cBhvr>
                                    </p:animEffect>
                                  </p:childTnLst>
                                </p:cTn>
                              </p:par>
                            </p:childTnLst>
                          </p:cTn>
                        </p:par>
                        <p:par>
                          <p:cTn id="13" fill="hold" nodeType="afterGroup">
                            <p:stCondLst>
                              <p:cond delay="500"/>
                            </p:stCondLst>
                            <p:childTnLst>
                              <p:par>
                                <p:cTn id="14" presetID="16" presetClass="entr" presetSubtype="21" fill="hold" nodeType="after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barn(inVertical)">
                                      <p:cBhvr>
                                        <p:cTn id="16" dur="500"/>
                                        <p:tgtEl>
                                          <p:spTgt spid="194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9465"/>
                                        </p:tgtEl>
                                        <p:attrNameLst>
                                          <p:attrName>style.visibility</p:attrName>
                                        </p:attrNameLst>
                                      </p:cBhvr>
                                      <p:to>
                                        <p:strVal val="visible"/>
                                      </p:to>
                                    </p:set>
                                    <p:animEffect transition="in" filter="fade">
                                      <p:cBhvr>
                                        <p:cTn id="21" dur="1000"/>
                                        <p:tgtEl>
                                          <p:spTgt spid="19465"/>
                                        </p:tgtEl>
                                      </p:cBhvr>
                                    </p:animEffect>
                                    <p:anim calcmode="lin" valueType="num">
                                      <p:cBhvr>
                                        <p:cTn id="22" dur="1000" fill="hold"/>
                                        <p:tgtEl>
                                          <p:spTgt spid="19465"/>
                                        </p:tgtEl>
                                        <p:attrNameLst>
                                          <p:attrName>ppt_x</p:attrName>
                                        </p:attrNameLst>
                                      </p:cBhvr>
                                      <p:tavLst>
                                        <p:tav tm="0">
                                          <p:val>
                                            <p:strVal val="#ppt_x"/>
                                          </p:val>
                                        </p:tav>
                                        <p:tav tm="100000">
                                          <p:val>
                                            <p:strVal val="#ppt_x"/>
                                          </p:val>
                                        </p:tav>
                                      </p:tavLst>
                                    </p:anim>
                                    <p:anim calcmode="lin" valueType="num">
                                      <p:cBhvr>
                                        <p:cTn id="23" dur="1000" fill="hold"/>
                                        <p:tgtEl>
                                          <p:spTgt spid="194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615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9" name="Text Box 5"/>
          <p:cNvSpPr txBox="1">
            <a:spLocks noChangeArrowheads="1"/>
          </p:cNvSpPr>
          <p:nvPr/>
        </p:nvSpPr>
        <p:spPr bwMode="auto">
          <a:xfrm>
            <a:off x="2743200" y="304800"/>
            <a:ext cx="2151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dirty="0">
                <a:latin typeface="MARI&amp;DAVID" pitchFamily="2" charset="0"/>
              </a:rPr>
              <a:t>The Flake</a:t>
            </a:r>
          </a:p>
        </p:txBody>
      </p:sp>
      <p:pic>
        <p:nvPicPr>
          <p:cNvPr id="19461" name="Picture 9" descr="MCj035423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685800"/>
            <a:ext cx="201612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1"/>
          <p:cNvSpPr txBox="1">
            <a:spLocks noChangeArrowheads="1"/>
          </p:cNvSpPr>
          <p:nvPr/>
        </p:nvSpPr>
        <p:spPr bwMode="auto">
          <a:xfrm>
            <a:off x="2743200" y="1760538"/>
            <a:ext cx="5410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Flaky people don’t like to say no, so they say yes—even when they don’t mean it. They can be fun and outgoing, but they are also unreliable. They don’t keep their word and are often late. </a:t>
            </a:r>
          </a:p>
        </p:txBody>
      </p:sp>
      <p:pic>
        <p:nvPicPr>
          <p:cNvPr id="16391" name="Picture 7" descr="Image result for phoebe from frie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068763"/>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barn(inVertical)">
                                      <p:cBhvr>
                                        <p:cTn id="7" dur="500"/>
                                        <p:tgtEl>
                                          <p:spTgt spid="6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wheel(1)">
                                      <p:cBhvr>
                                        <p:cTn id="12" dur="500"/>
                                        <p:tgtEl>
                                          <p:spTgt spid="19461"/>
                                        </p:tgtEl>
                                      </p:cBhvr>
                                    </p:animEffect>
                                  </p:childTnLst>
                                </p:cTn>
                              </p:par>
                            </p:childTnLst>
                          </p:cTn>
                        </p:par>
                        <p:par>
                          <p:cTn id="13" fill="hold" nodeType="afterGroup">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19459"/>
                                        </p:tgtEl>
                                        <p:attrNameLst>
                                          <p:attrName>style.visibility</p:attrName>
                                        </p:attrNameLst>
                                      </p:cBhvr>
                                      <p:to>
                                        <p:strVal val="visible"/>
                                      </p:to>
                                    </p:set>
                                    <p:animEffect transition="in" filter="wheel(1)">
                                      <p:cBhvr>
                                        <p:cTn id="16" dur="500"/>
                                        <p:tgtEl>
                                          <p:spTgt spid="194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6391"/>
                                        </p:tgtEl>
                                        <p:attrNameLst>
                                          <p:attrName>style.visibility</p:attrName>
                                        </p:attrNameLst>
                                      </p:cBhvr>
                                      <p:to>
                                        <p:strVal val="visible"/>
                                      </p:to>
                                    </p:set>
                                    <p:animEffect transition="in" filter="fade">
                                      <p:cBhvr>
                                        <p:cTn id="21" dur="1000"/>
                                        <p:tgtEl>
                                          <p:spTgt spid="16391"/>
                                        </p:tgtEl>
                                      </p:cBhvr>
                                    </p:animEffect>
                                    <p:anim calcmode="lin" valueType="num">
                                      <p:cBhvr>
                                        <p:cTn id="22" dur="1000" fill="hold"/>
                                        <p:tgtEl>
                                          <p:spTgt spid="16391"/>
                                        </p:tgtEl>
                                        <p:attrNameLst>
                                          <p:attrName>ppt_x</p:attrName>
                                        </p:attrNameLst>
                                      </p:cBhvr>
                                      <p:tavLst>
                                        <p:tav tm="0">
                                          <p:val>
                                            <p:strVal val="#ppt_x"/>
                                          </p:val>
                                        </p:tav>
                                        <p:tav tm="100000">
                                          <p:val>
                                            <p:strVal val="#ppt_x"/>
                                          </p:val>
                                        </p:tav>
                                      </p:tavLst>
                                    </p:anim>
                                    <p:anim calcmode="lin" valueType="num">
                                      <p:cBhvr>
                                        <p:cTn id="23" dur="1000" fill="hold"/>
                                        <p:tgtEl>
                                          <p:spTgt spid="16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615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143000" y="381000"/>
            <a:ext cx="7008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a:latin typeface="Arial Rounded MT Bold" panose="020F0704030504030204" pitchFamily="34" charset="0"/>
              </a:rPr>
              <a:t>The Maybe Person</a:t>
            </a:r>
          </a:p>
        </p:txBody>
      </p:sp>
      <p:sp>
        <p:nvSpPr>
          <p:cNvPr id="7174" name="Text Box 6"/>
          <p:cNvSpPr txBox="1">
            <a:spLocks noChangeArrowheads="1"/>
          </p:cNvSpPr>
          <p:nvPr/>
        </p:nvSpPr>
        <p:spPr bwMode="auto">
          <a:xfrm>
            <a:off x="901700" y="1565275"/>
            <a:ext cx="6111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a:t>They keep putting it off until it is too late. Then the decision makes itself and becomes nobody’s fault but their</a:t>
            </a:r>
          </a:p>
          <a:p>
            <a:pPr algn="ctr" eaLnBrk="1" hangingPunct="1">
              <a:spcBef>
                <a:spcPct val="0"/>
              </a:spcBef>
              <a:buFontTx/>
              <a:buNone/>
            </a:pPr>
            <a:r>
              <a:rPr lang="en-US" altLang="en-US" sz="2400"/>
              <a:t>own.</a:t>
            </a:r>
          </a:p>
        </p:txBody>
      </p:sp>
      <p:pic>
        <p:nvPicPr>
          <p:cNvPr id="20486" name="Picture 8" descr="MCPE01670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5" y="1295400"/>
            <a:ext cx="2371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Image result for homer simp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905000"/>
            <a:ext cx="2857501"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heel(1)">
                                      <p:cBhvr>
                                        <p:cTn id="7" dur="5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heel(1)">
                                      <p:cBhvr>
                                        <p:cTn id="12" dur="500"/>
                                        <p:tgtEl>
                                          <p:spTgt spid="20482"/>
                                        </p:tgtEl>
                                      </p:cBhvr>
                                    </p:animEffect>
                                  </p:childTnLst>
                                </p:cTn>
                              </p:par>
                            </p:childTnLst>
                          </p:cTn>
                        </p:par>
                        <p:par>
                          <p:cTn id="13" fill="hold" nodeType="afterGroup">
                            <p:stCondLst>
                              <p:cond delay="500"/>
                            </p:stCondLst>
                            <p:childTnLst>
                              <p:par>
                                <p:cTn id="14" presetID="21" presetClass="entr" presetSubtype="1" fill="hold" nodeType="after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wheel(1)">
                                      <p:cBhvr>
                                        <p:cTn id="16" dur="500"/>
                                        <p:tgtEl>
                                          <p:spTgt spid="2048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17417"/>
                                        </p:tgtEl>
                                        <p:attrNameLst>
                                          <p:attrName>style.visibility</p:attrName>
                                        </p:attrNameLst>
                                      </p:cBhvr>
                                      <p:to>
                                        <p:strVal val="visible"/>
                                      </p:to>
                                    </p:set>
                                    <p:animEffect transition="in" filter="barn(inVertical)">
                                      <p:cBhvr>
                                        <p:cTn id="21"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717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1295400" y="277019"/>
            <a:ext cx="72628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dirty="0">
                <a:latin typeface="Mufferaw" panose="03080602050302020201" pitchFamily="66" charset="0"/>
              </a:rPr>
              <a:t>The Nothing Person</a:t>
            </a:r>
          </a:p>
        </p:txBody>
      </p:sp>
      <p:sp>
        <p:nvSpPr>
          <p:cNvPr id="7175" name="Text Box 7"/>
          <p:cNvSpPr txBox="1">
            <a:spLocks noChangeArrowheads="1"/>
          </p:cNvSpPr>
          <p:nvPr/>
        </p:nvSpPr>
        <p:spPr bwMode="auto">
          <a:xfrm>
            <a:off x="2133600" y="1371600"/>
            <a:ext cx="662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a:t>You never know what is going on</a:t>
            </a:r>
          </a:p>
          <a:p>
            <a:pPr algn="ctr" eaLnBrk="1" hangingPunct="1">
              <a:spcBef>
                <a:spcPct val="0"/>
              </a:spcBef>
              <a:buFontTx/>
              <a:buNone/>
            </a:pPr>
            <a:r>
              <a:rPr lang="en-US" altLang="en-US" sz="2400"/>
              <a:t>because they will never tell you. They</a:t>
            </a:r>
          </a:p>
          <a:p>
            <a:pPr algn="ctr" eaLnBrk="1" hangingPunct="1">
              <a:spcBef>
                <a:spcPct val="0"/>
              </a:spcBef>
              <a:buFontTx/>
              <a:buNone/>
            </a:pPr>
            <a:r>
              <a:rPr lang="en-US" altLang="en-US" sz="2400"/>
              <a:t>give no verbal feedback.</a:t>
            </a:r>
          </a:p>
        </p:txBody>
      </p:sp>
      <p:pic>
        <p:nvPicPr>
          <p:cNvPr id="20487" name="Picture 9" descr="MCPE01677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5388"/>
            <a:ext cx="23907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Image result for sad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106738"/>
            <a:ext cx="25463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barn(inVertical)">
                                      <p:cBhvr>
                                        <p:cTn id="11" dur="500"/>
                                        <p:tgtEl>
                                          <p:spTgt spid="20483"/>
                                        </p:tgtEl>
                                      </p:cBhvr>
                                    </p:animEffect>
                                  </p:childTnLst>
                                </p:cTn>
                              </p:par>
                            </p:childTnLst>
                          </p:cTn>
                        </p:par>
                        <p:par>
                          <p:cTn id="12" fill="hold" nodeType="afterGroup">
                            <p:stCondLst>
                              <p:cond delay="500"/>
                            </p:stCondLst>
                            <p:childTnLst>
                              <p:par>
                                <p:cTn id="13" presetID="16" presetClass="entr" presetSubtype="21" fill="hold" nodeType="afterEffect">
                                  <p:stCondLst>
                                    <p:cond delay="0"/>
                                  </p:stCondLst>
                                  <p:childTnLst>
                                    <p:set>
                                      <p:cBhvr>
                                        <p:cTn id="14" dur="1" fill="hold">
                                          <p:stCondLst>
                                            <p:cond delay="0"/>
                                          </p:stCondLst>
                                        </p:cTn>
                                        <p:tgtEl>
                                          <p:spTgt spid="20487"/>
                                        </p:tgtEl>
                                        <p:attrNameLst>
                                          <p:attrName>style.visibility</p:attrName>
                                        </p:attrNameLst>
                                      </p:cBhvr>
                                      <p:to>
                                        <p:strVal val="visible"/>
                                      </p:to>
                                    </p:set>
                                    <p:animEffect transition="in" filter="barn(inVertical)">
                                      <p:cBhvr>
                                        <p:cTn id="15" dur="500"/>
                                        <p:tgtEl>
                                          <p:spTgt spid="204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8439"/>
                                        </p:tgtEl>
                                        <p:attrNameLst>
                                          <p:attrName>style.visibility</p:attrName>
                                        </p:attrNameLst>
                                      </p:cBhvr>
                                      <p:to>
                                        <p:strVal val="visible"/>
                                      </p:to>
                                    </p:set>
                                    <p:animEffect transition="in" filter="circle(in)">
                                      <p:cBhvr>
                                        <p:cTn id="20" dur="2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717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990600" y="212270"/>
            <a:ext cx="4705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dirty="0">
                <a:latin typeface="Peake" panose="02000500000000000000" pitchFamily="2" charset="0"/>
              </a:rPr>
              <a:t>The No Person</a:t>
            </a:r>
          </a:p>
        </p:txBody>
      </p:sp>
      <p:sp>
        <p:nvSpPr>
          <p:cNvPr id="8201" name="Text Box 9"/>
          <p:cNvSpPr txBox="1">
            <a:spLocks noChangeArrowheads="1"/>
          </p:cNvSpPr>
          <p:nvPr/>
        </p:nvSpPr>
        <p:spPr bwMode="auto">
          <a:xfrm>
            <a:off x="2001838" y="1676400"/>
            <a:ext cx="70278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a:t>No people don’t like to be inconvenienced</a:t>
            </a:r>
          </a:p>
          <a:p>
            <a:pPr algn="ctr" eaLnBrk="1" hangingPunct="1">
              <a:spcBef>
                <a:spcPct val="0"/>
              </a:spcBef>
              <a:buFontTx/>
              <a:buNone/>
            </a:pPr>
            <a:r>
              <a:rPr lang="en-US" altLang="en-US" sz="2400"/>
              <a:t> or bothered. They often say “no” because they don’t want to be interrupted. They tend to be selfish with their time.</a:t>
            </a:r>
          </a:p>
        </p:txBody>
      </p:sp>
      <p:pic>
        <p:nvPicPr>
          <p:cNvPr id="21510" name="Picture 11" descr="MCPE07017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16351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http://img2.wikia.nocookie.net/__cb20130623062624/spongebob/images/f/f1/Squidward-Ma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733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barn(inVertical)">
                                      <p:cBhvr>
                                        <p:cTn id="11" dur="500"/>
                                        <p:tgtEl>
                                          <p:spTgt spid="21506"/>
                                        </p:tgtEl>
                                      </p:cBhvr>
                                    </p:animEffect>
                                  </p:childTnLst>
                                </p:cTn>
                              </p:par>
                            </p:childTnLst>
                          </p:cTn>
                        </p:par>
                        <p:par>
                          <p:cTn id="12" fill="hold" nodeType="afterGroup">
                            <p:stCondLst>
                              <p:cond delay="500"/>
                            </p:stCondLst>
                            <p:childTnLst>
                              <p:par>
                                <p:cTn id="13" presetID="16" presetClass="entr" presetSubtype="21" fill="hold" nodeType="after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barn(inVertical)">
                                      <p:cBhvr>
                                        <p:cTn id="15" dur="500"/>
                                        <p:tgtEl>
                                          <p:spTgt spid="215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1513"/>
                                        </p:tgtEl>
                                        <p:attrNameLst>
                                          <p:attrName>style.visibility</p:attrName>
                                        </p:attrNameLst>
                                      </p:cBhvr>
                                      <p:to>
                                        <p:strVal val="visible"/>
                                      </p:to>
                                    </p:set>
                                    <p:animEffect transition="in" filter="circle(in)">
                                      <p:cBhvr>
                                        <p:cTn id="20" dur="20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820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7" name="Text Box 5"/>
          <p:cNvSpPr txBox="1">
            <a:spLocks noChangeArrowheads="1"/>
          </p:cNvSpPr>
          <p:nvPr/>
        </p:nvSpPr>
        <p:spPr bwMode="auto">
          <a:xfrm>
            <a:off x="2209800" y="304800"/>
            <a:ext cx="4800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dirty="0">
                <a:latin typeface="Toxica" panose="02000609000000000000" pitchFamily="49" charset="0"/>
              </a:rPr>
              <a:t>The Whiner</a:t>
            </a:r>
          </a:p>
        </p:txBody>
      </p:sp>
      <p:pic>
        <p:nvPicPr>
          <p:cNvPr id="21508" name="Picture 7" descr="MMj0282753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148013"/>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12"/>
          <p:cNvSpPr txBox="1">
            <a:spLocks noChangeArrowheads="1"/>
          </p:cNvSpPr>
          <p:nvPr/>
        </p:nvSpPr>
        <p:spPr bwMode="auto">
          <a:xfrm>
            <a:off x="1719263" y="1676400"/>
            <a:ext cx="61182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t>There is a plan for their lives, but</a:t>
            </a:r>
          </a:p>
          <a:p>
            <a:pPr algn="ctr" eaLnBrk="1" hangingPunct="1">
              <a:spcBef>
                <a:spcPct val="0"/>
              </a:spcBef>
              <a:buFontTx/>
              <a:buNone/>
            </a:pPr>
            <a:r>
              <a:rPr lang="en-US" altLang="en-US" sz="2400" dirty="0"/>
              <a:t>they are not in it.  Instead they whine </a:t>
            </a:r>
          </a:p>
          <a:p>
            <a:pPr algn="ctr" eaLnBrk="1" hangingPunct="1">
              <a:spcBef>
                <a:spcPct val="0"/>
              </a:spcBef>
              <a:buFontTx/>
              <a:buNone/>
            </a:pPr>
            <a:r>
              <a:rPr lang="en-US" altLang="en-US" sz="2400" dirty="0"/>
              <a:t>continually and carry the weight of the world</a:t>
            </a:r>
          </a:p>
          <a:p>
            <a:pPr algn="ctr" eaLnBrk="1" hangingPunct="1">
              <a:spcBef>
                <a:spcPct val="0"/>
              </a:spcBef>
              <a:buFontTx/>
              <a:buNone/>
            </a:pPr>
            <a:r>
              <a:rPr lang="en-US" altLang="en-US" sz="2400" dirty="0"/>
              <a:t>on their shoulders. They never take</a:t>
            </a:r>
          </a:p>
          <a:p>
            <a:pPr algn="ctr" eaLnBrk="1" hangingPunct="1">
              <a:spcBef>
                <a:spcPct val="0"/>
              </a:spcBef>
              <a:buFontTx/>
              <a:buNone/>
            </a:pPr>
            <a:r>
              <a:rPr lang="en-US" altLang="en-US" sz="2400" dirty="0"/>
              <a:t>responsibility. Poor Me syndrome.</a:t>
            </a:r>
          </a:p>
        </p:txBody>
      </p:sp>
      <p:pic>
        <p:nvPicPr>
          <p:cNvPr id="43010" name="Picture 2" descr="http://img4.wikia.nocookie.net/__cb20130523155728/disney/images/5/5c/C-3PO_dro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2154238"/>
            <a:ext cx="2381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 calcmode="lin" valueType="num">
                                      <p:cBhvr additive="base">
                                        <p:cTn id="7" dur="500" fill="hold"/>
                                        <p:tgtEl>
                                          <p:spTgt spid="8204"/>
                                        </p:tgtEl>
                                        <p:attrNameLst>
                                          <p:attrName>ppt_x</p:attrName>
                                        </p:attrNameLst>
                                      </p:cBhvr>
                                      <p:tavLst>
                                        <p:tav tm="0">
                                          <p:val>
                                            <p:strVal val="#ppt_x"/>
                                          </p:val>
                                        </p:tav>
                                        <p:tav tm="100000">
                                          <p:val>
                                            <p:strVal val="#ppt_x"/>
                                          </p:val>
                                        </p:tav>
                                      </p:tavLst>
                                    </p:anim>
                                    <p:anim calcmode="lin" valueType="num">
                                      <p:cBhvr additive="base">
                                        <p:cTn id="8"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1507"/>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2150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43010"/>
                                        </p:tgtEl>
                                        <p:attrNameLst>
                                          <p:attrName>style.visibility</p:attrName>
                                        </p:attrNameLst>
                                      </p:cBhvr>
                                      <p:to>
                                        <p:strVal val="visible"/>
                                      </p:to>
                                    </p:set>
                                    <p:animEffect transition="in" filter="fade">
                                      <p:cBhvr>
                                        <p:cTn id="20" dur="1000"/>
                                        <p:tgtEl>
                                          <p:spTgt spid="43010"/>
                                        </p:tgtEl>
                                      </p:cBhvr>
                                    </p:animEffect>
                                    <p:anim calcmode="lin" valueType="num">
                                      <p:cBhvr>
                                        <p:cTn id="21" dur="1000" fill="hold"/>
                                        <p:tgtEl>
                                          <p:spTgt spid="43010"/>
                                        </p:tgtEl>
                                        <p:attrNameLst>
                                          <p:attrName>ppt_x</p:attrName>
                                        </p:attrNameLst>
                                      </p:cBhvr>
                                      <p:tavLst>
                                        <p:tav tm="0">
                                          <p:val>
                                            <p:strVal val="#ppt_x"/>
                                          </p:val>
                                        </p:tav>
                                        <p:tav tm="100000">
                                          <p:val>
                                            <p:strVal val="#ppt_x"/>
                                          </p:val>
                                        </p:tav>
                                      </p:tavLst>
                                    </p:anim>
                                    <p:anim calcmode="lin" valueType="num">
                                      <p:cBhvr>
                                        <p:cTn id="22" dur="1000" fill="hold"/>
                                        <p:tgtEl>
                                          <p:spTgt spid="43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820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990600" y="533400"/>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dirty="0">
                <a:latin typeface="BinnerD" pitchFamily="34" charset="0"/>
              </a:rPr>
              <a:t>Are You That </a:t>
            </a:r>
            <a:r>
              <a:rPr lang="en-US" altLang="en-US" dirty="0" smtClean="0">
                <a:latin typeface="BinnerD" pitchFamily="34" charset="0"/>
              </a:rPr>
              <a:t>Difficult </a:t>
            </a:r>
            <a:r>
              <a:rPr lang="en-US" altLang="en-US" dirty="0">
                <a:latin typeface="BinnerD" pitchFamily="34" charset="0"/>
              </a:rPr>
              <a:t>Person?</a:t>
            </a:r>
          </a:p>
        </p:txBody>
      </p:sp>
      <p:pic>
        <p:nvPicPr>
          <p:cNvPr id="21507" name="Picture 5" descr="MCj023213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81200"/>
            <a:ext cx="32131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p:cNvSpPr txBox="1">
            <a:spLocks noChangeArrowheads="1"/>
          </p:cNvSpPr>
          <p:nvPr/>
        </p:nvSpPr>
        <p:spPr bwMode="auto">
          <a:xfrm>
            <a:off x="1600200" y="5029200"/>
            <a:ext cx="6443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a:t>If you are, then maybe you need to work on</a:t>
            </a:r>
          </a:p>
          <a:p>
            <a:pPr algn="ctr" eaLnBrk="1" hangingPunct="1">
              <a:spcBef>
                <a:spcPct val="0"/>
              </a:spcBef>
              <a:buFontTx/>
              <a:buNone/>
            </a:pPr>
            <a:r>
              <a:rPr lang="en-US" altLang="en-US" sz="2400" b="1"/>
              <a:t>Your attitude</a:t>
            </a:r>
          </a:p>
        </p:txBody>
      </p:sp>
      <p:sp>
        <p:nvSpPr>
          <p:cNvPr id="5" name="TextBox 4"/>
          <p:cNvSpPr txBox="1">
            <a:spLocks noChangeArrowheads="1"/>
          </p:cNvSpPr>
          <p:nvPr/>
        </p:nvSpPr>
        <p:spPr bwMode="auto">
          <a:xfrm>
            <a:off x="1790700" y="6019800"/>
            <a:ext cx="556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a:t>It’s time to answer questions on your worksheet under “What Employers Don’t Want”.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609600" y="2719427"/>
            <a:ext cx="8229600" cy="1143000"/>
          </a:xfrm>
        </p:spPr>
        <p:txBody>
          <a:bodyPr/>
          <a:lstStyle/>
          <a:p>
            <a:r>
              <a:rPr lang="en-US" altLang="en-US" sz="6600" dirty="0" smtClean="0">
                <a:latin typeface="KG Be Still &amp; Know" panose="02000503000000020004" pitchFamily="2" charset="0"/>
                <a:ea typeface="ＭＳ Ｐゴシック" panose="020B0600070205080204" pitchFamily="34" charset="-128"/>
              </a:rPr>
              <a:t>Job Applications</a:t>
            </a:r>
          </a:p>
        </p:txBody>
      </p:sp>
      <p:sp>
        <p:nvSpPr>
          <p:cNvPr id="4099" name="Content Placeholder 2"/>
          <p:cNvSpPr>
            <a:spLocks noGrp="1"/>
          </p:cNvSpPr>
          <p:nvPr>
            <p:ph idx="1"/>
          </p:nvPr>
        </p:nvSpPr>
        <p:spPr>
          <a:xfrm>
            <a:off x="1371600" y="5334000"/>
            <a:ext cx="8229600" cy="4525963"/>
          </a:xfrm>
        </p:spPr>
        <p:txBody>
          <a:bodyPr/>
          <a:lstStyle/>
          <a:p>
            <a:r>
              <a:rPr lang="en-US" altLang="en-US" smtClean="0">
                <a:ea typeface="ＭＳ Ｐゴシック" panose="020B0600070205080204" pitchFamily="34" charset="-128"/>
              </a:rPr>
              <a:t>What do you think of each of these applications?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532" name="WordArt 4"/>
          <p:cNvSpPr>
            <a:spLocks noChangeArrowheads="1" noChangeShapeType="1" noTextEdit="1"/>
          </p:cNvSpPr>
          <p:nvPr/>
        </p:nvSpPr>
        <p:spPr bwMode="auto">
          <a:xfrm>
            <a:off x="1600200" y="1981200"/>
            <a:ext cx="6248400" cy="2362200"/>
          </a:xfrm>
          <a:prstGeom prst="rect">
            <a:avLst/>
          </a:prstGeom>
        </p:spPr>
        <p:txBody>
          <a:bodyPr wrap="none" fromWordArt="1">
            <a:prstTxWarp prst="textPlain">
              <a:avLst>
                <a:gd name="adj" fmla="val 50000"/>
              </a:avLst>
            </a:prstTxWarp>
          </a:bodyPr>
          <a:lstStyle/>
          <a:p>
            <a:pPr algn="ctr"/>
            <a:r>
              <a:rPr lang="en-US" sz="1000" kern="10" dirty="0">
                <a:ln w="0"/>
                <a:effectLst>
                  <a:outerShdw blurRad="38100" dist="19050" dir="2700000" algn="tl" rotWithShape="0">
                    <a:schemeClr val="dk1">
                      <a:alpha val="40000"/>
                    </a:schemeClr>
                  </a:outerShdw>
                </a:effectLst>
                <a:latin typeface="KG Be Still &amp; Know" panose="02000503000000020004" pitchFamily="2" charset="0"/>
              </a:rPr>
              <a:t>What Do </a:t>
            </a:r>
            <a:endParaRPr lang="en-US" sz="1000" kern="10" dirty="0" smtClean="0">
              <a:ln w="0"/>
              <a:effectLst>
                <a:outerShdw blurRad="38100" dist="19050" dir="2700000" algn="tl" rotWithShape="0">
                  <a:schemeClr val="dk1">
                    <a:alpha val="40000"/>
                  </a:schemeClr>
                </a:outerShdw>
              </a:effectLst>
              <a:latin typeface="KG Be Still &amp; Know" panose="02000503000000020004" pitchFamily="2" charset="0"/>
            </a:endParaRPr>
          </a:p>
          <a:p>
            <a:pPr algn="ctr"/>
            <a:r>
              <a:rPr lang="en-US" sz="1000" kern="10" dirty="0" smtClean="0">
                <a:ln w="0"/>
                <a:effectLst>
                  <a:outerShdw blurRad="38100" dist="19050" dir="2700000" algn="tl" rotWithShape="0">
                    <a:schemeClr val="dk1">
                      <a:alpha val="40000"/>
                    </a:schemeClr>
                  </a:outerShdw>
                </a:effectLst>
                <a:latin typeface="KG Be Still &amp; Know" panose="02000503000000020004" pitchFamily="2" charset="0"/>
              </a:rPr>
              <a:t>Employers </a:t>
            </a:r>
            <a:r>
              <a:rPr lang="en-US" sz="1000" kern="10" dirty="0">
                <a:ln w="0"/>
                <a:effectLst>
                  <a:outerShdw blurRad="38100" dist="19050" dir="2700000" algn="tl" rotWithShape="0">
                    <a:schemeClr val="dk1">
                      <a:alpha val="40000"/>
                    </a:schemeClr>
                  </a:outerShdw>
                </a:effectLst>
                <a:latin typeface="KG Be Still &amp; Know" panose="02000503000000020004" pitchFamily="2" charset="0"/>
              </a:rPr>
              <a:t>Want?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554" name="WordArt 4"/>
          <p:cNvSpPr>
            <a:spLocks noChangeArrowheads="1" noChangeShapeType="1" noTextEdit="1"/>
          </p:cNvSpPr>
          <p:nvPr/>
        </p:nvSpPr>
        <p:spPr bwMode="auto">
          <a:xfrm>
            <a:off x="895648" y="1480789"/>
            <a:ext cx="3186113" cy="121364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dirty="0">
                <a:ln w="0"/>
                <a:effectLst>
                  <a:outerShdw blurRad="38100" dist="19050" dir="2700000" algn="tl" rotWithShape="0">
                    <a:schemeClr val="dk1">
                      <a:alpha val="40000"/>
                    </a:schemeClr>
                  </a:outerShdw>
                </a:effectLst>
                <a:latin typeface="KG Be Still &amp; Know" panose="02000503000000020004" pitchFamily="2" charset="0"/>
              </a:rPr>
              <a:t>Attitude</a:t>
            </a:r>
          </a:p>
        </p:txBody>
      </p:sp>
      <p:sp>
        <p:nvSpPr>
          <p:cNvPr id="23555" name="WordArt 5"/>
          <p:cNvSpPr>
            <a:spLocks noChangeArrowheads="1" noChangeShapeType="1" noTextEdit="1"/>
          </p:cNvSpPr>
          <p:nvPr/>
        </p:nvSpPr>
        <p:spPr bwMode="auto">
          <a:xfrm>
            <a:off x="5533176" y="4800600"/>
            <a:ext cx="3184525"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200" kern="10" dirty="0">
                <a:ln w="0"/>
                <a:effectLst>
                  <a:outerShdw blurRad="38100" dist="19050" dir="2700000" algn="tl" rotWithShape="0">
                    <a:schemeClr val="dk1">
                      <a:alpha val="40000"/>
                    </a:schemeClr>
                  </a:outerShdw>
                </a:effectLst>
                <a:latin typeface="KG Be Still &amp; Know" panose="02000503000000020004" pitchFamily="2" charset="0"/>
              </a:rPr>
              <a:t>Assertive</a:t>
            </a:r>
          </a:p>
        </p:txBody>
      </p:sp>
      <p:sp>
        <p:nvSpPr>
          <p:cNvPr id="23556" name="Text Box 6"/>
          <p:cNvSpPr txBox="1">
            <a:spLocks noChangeArrowheads="1"/>
          </p:cNvSpPr>
          <p:nvPr/>
        </p:nvSpPr>
        <p:spPr bwMode="auto">
          <a:xfrm>
            <a:off x="4632325" y="496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2400"/>
          </a:p>
        </p:txBody>
      </p:sp>
      <p:sp>
        <p:nvSpPr>
          <p:cNvPr id="11271" name="Text Box 7"/>
          <p:cNvSpPr txBox="1">
            <a:spLocks noChangeArrowheads="1"/>
          </p:cNvSpPr>
          <p:nvPr/>
        </p:nvSpPr>
        <p:spPr bwMode="auto">
          <a:xfrm>
            <a:off x="5060101" y="1464945"/>
            <a:ext cx="3657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dirty="0"/>
              <a:t>Your attitude is the most important skill you can develop. Employers want to hire people with a great attitude. A bad attitude can bring down a company.</a:t>
            </a:r>
          </a:p>
        </p:txBody>
      </p:sp>
      <p:sp>
        <p:nvSpPr>
          <p:cNvPr id="11272" name="Text Box 8"/>
          <p:cNvSpPr txBox="1">
            <a:spLocks noChangeArrowheads="1"/>
          </p:cNvSpPr>
          <p:nvPr/>
        </p:nvSpPr>
        <p:spPr bwMode="auto">
          <a:xfrm>
            <a:off x="1066800" y="4654392"/>
            <a:ext cx="41433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dirty="0"/>
              <a:t>This person does what</a:t>
            </a:r>
          </a:p>
          <a:p>
            <a:pPr algn="ctr" eaLnBrk="1" hangingPunct="1">
              <a:spcBef>
                <a:spcPct val="0"/>
              </a:spcBef>
              <a:buFontTx/>
              <a:buNone/>
            </a:pPr>
            <a:r>
              <a:rPr lang="en-US" altLang="en-US" sz="1800" dirty="0"/>
              <a:t>it takes to get the job done. A person</a:t>
            </a:r>
          </a:p>
          <a:p>
            <a:pPr algn="ctr" eaLnBrk="1" hangingPunct="1">
              <a:spcBef>
                <a:spcPct val="0"/>
              </a:spcBef>
              <a:buFontTx/>
              <a:buNone/>
            </a:pPr>
            <a:r>
              <a:rPr lang="en-US" altLang="en-US" sz="1800" dirty="0"/>
              <a:t>with this skill does not need to be told</a:t>
            </a:r>
          </a:p>
          <a:p>
            <a:pPr algn="ctr" eaLnBrk="1" hangingPunct="1">
              <a:spcBef>
                <a:spcPct val="0"/>
              </a:spcBef>
              <a:buFontTx/>
              <a:buNone/>
            </a:pPr>
            <a:r>
              <a:rPr lang="en-US" altLang="en-US" sz="1800" dirty="0"/>
              <a:t>what to do, instead they find tasks</a:t>
            </a:r>
          </a:p>
          <a:p>
            <a:pPr algn="ctr" eaLnBrk="1" hangingPunct="1">
              <a:spcBef>
                <a:spcPct val="0"/>
              </a:spcBef>
              <a:buFontTx/>
              <a:buNone/>
            </a:pPr>
            <a:r>
              <a:rPr lang="en-US" altLang="en-US" sz="1800" dirty="0"/>
              <a:t>to keep themselves busy and efficient.</a:t>
            </a:r>
          </a:p>
        </p:txBody>
      </p:sp>
      <p:pic>
        <p:nvPicPr>
          <p:cNvPr id="23559" name="Picture 9" descr="MCj042386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975" y="2506663"/>
            <a:ext cx="16700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wipe(down)">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diamond(in)">
                                      <p:cBhvr>
                                        <p:cTn id="12"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8" name="WordArt 4"/>
          <p:cNvSpPr>
            <a:spLocks noChangeArrowheads="1" noChangeShapeType="1" noTextEdit="1"/>
          </p:cNvSpPr>
          <p:nvPr/>
        </p:nvSpPr>
        <p:spPr bwMode="auto">
          <a:xfrm>
            <a:off x="6096000" y="1524000"/>
            <a:ext cx="2695575"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200" kern="10" dirty="0">
                <a:ln w="0"/>
                <a:effectLst>
                  <a:outerShdw blurRad="38100" dist="19050" dir="2700000" algn="tl" rotWithShape="0">
                    <a:schemeClr val="dk1">
                      <a:alpha val="40000"/>
                    </a:schemeClr>
                  </a:outerShdw>
                </a:effectLst>
                <a:latin typeface="KG Be Still &amp; Know" panose="02000503000000020004" pitchFamily="2" charset="0"/>
              </a:rPr>
              <a:t>Values</a:t>
            </a:r>
          </a:p>
        </p:txBody>
      </p:sp>
      <p:sp>
        <p:nvSpPr>
          <p:cNvPr id="24579" name="WordArt 5"/>
          <p:cNvSpPr>
            <a:spLocks noChangeArrowheads="1" noChangeShapeType="1" noTextEdit="1"/>
          </p:cNvSpPr>
          <p:nvPr/>
        </p:nvSpPr>
        <p:spPr bwMode="auto">
          <a:xfrm>
            <a:off x="1676400" y="5181600"/>
            <a:ext cx="304800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200" kern="10" dirty="0">
                <a:ln w="0"/>
                <a:effectLst>
                  <a:outerShdw blurRad="38100" dist="19050" dir="2700000" algn="tl" rotWithShape="0">
                    <a:schemeClr val="dk1">
                      <a:alpha val="40000"/>
                    </a:schemeClr>
                  </a:outerShdw>
                </a:effectLst>
                <a:latin typeface="KG Be Still &amp; Know" panose="02000503000000020004" pitchFamily="2" charset="0"/>
              </a:rPr>
              <a:t>Ethics</a:t>
            </a:r>
          </a:p>
        </p:txBody>
      </p:sp>
      <p:pic>
        <p:nvPicPr>
          <p:cNvPr id="24580" name="Picture 6" descr="MCj042449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84" y="2935566"/>
            <a:ext cx="32004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730026" y="1481626"/>
            <a:ext cx="536597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dirty="0"/>
              <a:t>Values are attitudes and beliefs</a:t>
            </a:r>
          </a:p>
          <a:p>
            <a:pPr algn="ctr" eaLnBrk="1" hangingPunct="1">
              <a:spcBef>
                <a:spcPct val="0"/>
              </a:spcBef>
              <a:buFontTx/>
              <a:buNone/>
            </a:pPr>
            <a:r>
              <a:rPr lang="en-US" altLang="en-US" sz="1800" dirty="0"/>
              <a:t>about things we think are important</a:t>
            </a:r>
          </a:p>
          <a:p>
            <a:pPr algn="ctr" eaLnBrk="1" hangingPunct="1">
              <a:spcBef>
                <a:spcPct val="0"/>
              </a:spcBef>
              <a:buFontTx/>
              <a:buNone/>
            </a:pPr>
            <a:r>
              <a:rPr lang="en-US" altLang="en-US" sz="1800" dirty="0"/>
              <a:t>in life. Employers want to hire someone</a:t>
            </a:r>
          </a:p>
          <a:p>
            <a:pPr algn="ctr" eaLnBrk="1" hangingPunct="1">
              <a:spcBef>
                <a:spcPct val="0"/>
              </a:spcBef>
              <a:buFontTx/>
              <a:buNone/>
            </a:pPr>
            <a:r>
              <a:rPr lang="en-US" altLang="en-US" sz="1800" dirty="0"/>
              <a:t>with good values that represent their</a:t>
            </a:r>
          </a:p>
          <a:p>
            <a:pPr algn="ctr" eaLnBrk="1" hangingPunct="1">
              <a:spcBef>
                <a:spcPct val="0"/>
              </a:spcBef>
              <a:buFontTx/>
              <a:buNone/>
            </a:pPr>
            <a:r>
              <a:rPr lang="en-US" altLang="en-US" sz="1800" dirty="0"/>
              <a:t>company.</a:t>
            </a:r>
          </a:p>
        </p:txBody>
      </p:sp>
      <p:sp>
        <p:nvSpPr>
          <p:cNvPr id="12296" name="Text Box 8"/>
          <p:cNvSpPr txBox="1">
            <a:spLocks noChangeArrowheads="1"/>
          </p:cNvSpPr>
          <p:nvPr/>
        </p:nvSpPr>
        <p:spPr bwMode="auto">
          <a:xfrm>
            <a:off x="5029200" y="4572000"/>
            <a:ext cx="36856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dirty="0"/>
              <a:t>Ethics are rules of personal</a:t>
            </a:r>
          </a:p>
          <a:p>
            <a:pPr algn="ctr" eaLnBrk="1" hangingPunct="1">
              <a:spcBef>
                <a:spcPct val="0"/>
              </a:spcBef>
              <a:buFontTx/>
              <a:buNone/>
            </a:pPr>
            <a:r>
              <a:rPr lang="en-US" altLang="en-US" sz="1800" dirty="0"/>
              <a:t>behavior accepted by society.</a:t>
            </a:r>
          </a:p>
          <a:p>
            <a:pPr algn="ctr" eaLnBrk="1" hangingPunct="1">
              <a:spcBef>
                <a:spcPct val="0"/>
              </a:spcBef>
              <a:buFontTx/>
              <a:buNone/>
            </a:pPr>
            <a:r>
              <a:rPr lang="en-US" altLang="en-US" sz="1800" dirty="0"/>
              <a:t>“Code of Conduct”. Employers are</a:t>
            </a:r>
          </a:p>
          <a:p>
            <a:pPr algn="ctr" eaLnBrk="1" hangingPunct="1">
              <a:spcBef>
                <a:spcPct val="0"/>
              </a:spcBef>
              <a:buFontTx/>
              <a:buNone/>
            </a:pPr>
            <a:r>
              <a:rPr lang="en-US" altLang="en-US" sz="1800" dirty="0"/>
              <a:t>looking for people that are honest</a:t>
            </a:r>
          </a:p>
          <a:p>
            <a:pPr algn="ctr" eaLnBrk="1" hangingPunct="1">
              <a:spcBef>
                <a:spcPct val="0"/>
              </a:spcBef>
              <a:buFontTx/>
              <a:buNone/>
            </a:pPr>
            <a:r>
              <a:rPr lang="en-US" altLang="en-US" sz="1800" dirty="0"/>
              <a:t>and trustworthy and always doing</a:t>
            </a:r>
          </a:p>
          <a:p>
            <a:pPr algn="ctr" eaLnBrk="1" hangingPunct="1">
              <a:spcBef>
                <a:spcPct val="0"/>
              </a:spcBef>
              <a:buFontTx/>
              <a:buNone/>
            </a:pPr>
            <a:r>
              <a:rPr lang="en-US" altLang="en-US" sz="1800" dirty="0"/>
              <a:t>the right 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0.70"/>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296"/>
                                        </p:tgtEl>
                                        <p:attrNameLst>
                                          <p:attrName>style.visibility</p:attrName>
                                        </p:attrNameLst>
                                      </p:cBhvr>
                                      <p:to>
                                        <p:strVal val="visible"/>
                                      </p:to>
                                    </p:set>
                                    <p:anim calcmode="lin" valueType="num">
                                      <p:cBhvr additive="base">
                                        <p:cTn id="14" dur="500" fill="hold"/>
                                        <p:tgtEl>
                                          <p:spTgt spid="12296"/>
                                        </p:tgtEl>
                                        <p:attrNameLst>
                                          <p:attrName>ppt_x</p:attrName>
                                        </p:attrNameLst>
                                      </p:cBhvr>
                                      <p:tavLst>
                                        <p:tav tm="0">
                                          <p:val>
                                            <p:strVal val="#ppt_x"/>
                                          </p:val>
                                        </p:tav>
                                        <p:tav tm="100000">
                                          <p:val>
                                            <p:strVal val="#ppt_x"/>
                                          </p:val>
                                        </p:tav>
                                      </p:tavLst>
                                    </p:anim>
                                    <p:anim calcmode="lin" valueType="num">
                                      <p:cBhvr additive="base">
                                        <p:cTn id="15"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WordArt 4"/>
          <p:cNvSpPr>
            <a:spLocks noChangeArrowheads="1" noChangeShapeType="1" noTextEdit="1"/>
          </p:cNvSpPr>
          <p:nvPr/>
        </p:nvSpPr>
        <p:spPr bwMode="auto">
          <a:xfrm>
            <a:off x="853100" y="1600200"/>
            <a:ext cx="4618399" cy="1333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200" kern="10" dirty="0">
                <a:ln w="0"/>
                <a:effectLst>
                  <a:outerShdw blurRad="38100" dist="19050" dir="2700000" algn="tl" rotWithShape="0">
                    <a:schemeClr val="dk1">
                      <a:alpha val="40000"/>
                    </a:schemeClr>
                  </a:outerShdw>
                </a:effectLst>
                <a:latin typeface="KG Be Still &amp; Know" panose="02000503000000020004" pitchFamily="2" charset="0"/>
              </a:rPr>
              <a:t>Communication</a:t>
            </a:r>
          </a:p>
        </p:txBody>
      </p:sp>
      <p:sp>
        <p:nvSpPr>
          <p:cNvPr id="25603" name="WordArt 5"/>
          <p:cNvSpPr>
            <a:spLocks noChangeArrowheads="1" noChangeShapeType="1" noTextEdit="1"/>
          </p:cNvSpPr>
          <p:nvPr/>
        </p:nvSpPr>
        <p:spPr bwMode="auto">
          <a:xfrm>
            <a:off x="4733131" y="3771900"/>
            <a:ext cx="38862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200" kern="10" dirty="0">
                <a:ln w="0"/>
                <a:effectLst>
                  <a:outerShdw blurRad="38100" dist="19050" dir="2700000" algn="tl" rotWithShape="0">
                    <a:schemeClr val="dk1">
                      <a:alpha val="40000"/>
                    </a:schemeClr>
                  </a:outerShdw>
                </a:effectLst>
                <a:latin typeface="KG Be Still &amp; Know" panose="02000503000000020004" pitchFamily="2" charset="0"/>
              </a:rPr>
              <a:t>Team Player</a:t>
            </a:r>
          </a:p>
        </p:txBody>
      </p:sp>
      <p:sp>
        <p:nvSpPr>
          <p:cNvPr id="13319" name="Text Box 7"/>
          <p:cNvSpPr txBox="1">
            <a:spLocks noChangeArrowheads="1"/>
          </p:cNvSpPr>
          <p:nvPr/>
        </p:nvSpPr>
        <p:spPr bwMode="auto">
          <a:xfrm>
            <a:off x="76200" y="5181600"/>
            <a:ext cx="59287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dirty="0"/>
              <a:t>Did you know the #1 reason</a:t>
            </a:r>
          </a:p>
          <a:p>
            <a:pPr algn="ctr" eaLnBrk="1" hangingPunct="1">
              <a:spcBef>
                <a:spcPct val="0"/>
              </a:spcBef>
              <a:buFontTx/>
              <a:buNone/>
            </a:pPr>
            <a:r>
              <a:rPr lang="en-US" altLang="en-US" sz="1800" dirty="0"/>
              <a:t>people get fired is that they</a:t>
            </a:r>
          </a:p>
          <a:p>
            <a:pPr algn="ctr" eaLnBrk="1" hangingPunct="1">
              <a:spcBef>
                <a:spcPct val="0"/>
              </a:spcBef>
              <a:buFontTx/>
              <a:buNone/>
            </a:pPr>
            <a:r>
              <a:rPr lang="en-US" altLang="en-US" sz="1800" dirty="0"/>
              <a:t>cannot get along with team</a:t>
            </a:r>
          </a:p>
          <a:p>
            <a:pPr algn="ctr" eaLnBrk="1" hangingPunct="1">
              <a:spcBef>
                <a:spcPct val="0"/>
              </a:spcBef>
              <a:buFontTx/>
              <a:buNone/>
            </a:pPr>
            <a:r>
              <a:rPr lang="en-US" altLang="en-US" sz="1800" dirty="0"/>
              <a:t>members. Most jobs require a</a:t>
            </a:r>
          </a:p>
          <a:p>
            <a:pPr algn="ctr" eaLnBrk="1" hangingPunct="1">
              <a:spcBef>
                <a:spcPct val="0"/>
              </a:spcBef>
              <a:buFontTx/>
              <a:buNone/>
            </a:pPr>
            <a:r>
              <a:rPr lang="en-US" altLang="en-US" sz="1800" dirty="0"/>
              <a:t>person to work with others.</a:t>
            </a:r>
          </a:p>
        </p:txBody>
      </p:sp>
      <p:sp>
        <p:nvSpPr>
          <p:cNvPr id="13320" name="Text Box 8"/>
          <p:cNvSpPr txBox="1">
            <a:spLocks noChangeArrowheads="1"/>
          </p:cNvSpPr>
          <p:nvPr/>
        </p:nvSpPr>
        <p:spPr bwMode="auto">
          <a:xfrm>
            <a:off x="5638800" y="1731852"/>
            <a:ext cx="320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dirty="0"/>
              <a:t>To be successful in a career, you will need good reading, writing, listening, and speaking skills.</a:t>
            </a:r>
          </a:p>
        </p:txBody>
      </p:sp>
      <p:pic>
        <p:nvPicPr>
          <p:cNvPr id="25606" name="Picture 9" descr="MCj043392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MCBD199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314700"/>
            <a:ext cx="16176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500" fill="hold"/>
                                        <p:tgtEl>
                                          <p:spTgt spid="13320"/>
                                        </p:tgtEl>
                                        <p:attrNameLst>
                                          <p:attrName>ppt_x</p:attrName>
                                        </p:attrNameLst>
                                      </p:cBhvr>
                                      <p:tavLst>
                                        <p:tav tm="0">
                                          <p:val>
                                            <p:strVal val="#ppt_x"/>
                                          </p:val>
                                        </p:tav>
                                        <p:tav tm="100000">
                                          <p:val>
                                            <p:strVal val="#ppt_x"/>
                                          </p:val>
                                        </p:tav>
                                      </p:tavLst>
                                    </p:anim>
                                    <p:anim calcmode="lin" valueType="num">
                                      <p:cBhvr additive="base">
                                        <p:cTn id="8"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9"/>
                                        </p:tgtEl>
                                        <p:attrNameLst>
                                          <p:attrName>style.visibility</p:attrName>
                                        </p:attrNameLst>
                                      </p:cBhvr>
                                      <p:to>
                                        <p:strVal val="visible"/>
                                      </p:to>
                                    </p:set>
                                    <p:anim calcmode="lin" valueType="num">
                                      <p:cBhvr additive="base">
                                        <p:cTn id="13" dur="500" fill="hold"/>
                                        <p:tgtEl>
                                          <p:spTgt spid="13319"/>
                                        </p:tgtEl>
                                        <p:attrNameLst>
                                          <p:attrName>ppt_x</p:attrName>
                                        </p:attrNameLst>
                                      </p:cBhvr>
                                      <p:tavLst>
                                        <p:tav tm="0">
                                          <p:val>
                                            <p:strVal val="#ppt_x"/>
                                          </p:val>
                                        </p:tav>
                                        <p:tav tm="100000">
                                          <p:val>
                                            <p:strVal val="#ppt_x"/>
                                          </p:val>
                                        </p:tav>
                                      </p:tavLst>
                                    </p:anim>
                                    <p:anim calcmode="lin" valueType="num">
                                      <p:cBhvr additive="base">
                                        <p:cTn id="14"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5118988" y="3351517"/>
            <a:ext cx="3676462"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200" kern="10" dirty="0">
                <a:ln w="0"/>
                <a:effectLst>
                  <a:outerShdw blurRad="38100" dist="19050" dir="2700000" algn="tl" rotWithShape="0">
                    <a:schemeClr val="dk1">
                      <a:alpha val="40000"/>
                    </a:schemeClr>
                  </a:outerShdw>
                </a:effectLst>
                <a:latin typeface="KG Be Still &amp; Know" panose="02000503000000020004" pitchFamily="2" charset="0"/>
              </a:rPr>
              <a:t>Appearance</a:t>
            </a:r>
          </a:p>
        </p:txBody>
      </p:sp>
      <p:sp>
        <p:nvSpPr>
          <p:cNvPr id="26627" name="WordArt 5"/>
          <p:cNvSpPr>
            <a:spLocks noChangeArrowheads="1" noChangeShapeType="1" noTextEdit="1"/>
          </p:cNvSpPr>
          <p:nvPr/>
        </p:nvSpPr>
        <p:spPr bwMode="auto">
          <a:xfrm>
            <a:off x="914400" y="1543286"/>
            <a:ext cx="464820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numCol="1" fromWordArt="1">
            <a:prstTxWarp prst="textPlain">
              <a:avLst>
                <a:gd name="adj" fmla="val 50000"/>
              </a:avLst>
            </a:prstTxWarp>
          </a:bodyPr>
          <a:lstStyle/>
          <a:p>
            <a:pPr algn="ctr"/>
            <a:r>
              <a:rPr lang="en-US" sz="3200" kern="10" dirty="0">
                <a:ln w="0"/>
                <a:effectLst>
                  <a:outerShdw blurRad="38100" dist="19050" dir="2700000" algn="tl" rotWithShape="0">
                    <a:schemeClr val="dk1">
                      <a:alpha val="40000"/>
                    </a:schemeClr>
                  </a:outerShdw>
                </a:effectLst>
                <a:latin typeface="KG Be Still &amp; Know" panose="02000503000000020004" pitchFamily="2" charset="0"/>
              </a:rPr>
              <a:t>Willing to Learn</a:t>
            </a:r>
          </a:p>
        </p:txBody>
      </p:sp>
      <p:pic>
        <p:nvPicPr>
          <p:cNvPr id="26628" name="Picture 6" descr="j0299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544" y="4038600"/>
            <a:ext cx="1100138"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MPj042280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810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9"/>
          <p:cNvSpPr txBox="1">
            <a:spLocks noChangeArrowheads="1"/>
          </p:cNvSpPr>
          <p:nvPr/>
        </p:nvSpPr>
        <p:spPr bwMode="auto">
          <a:xfrm>
            <a:off x="886485" y="2872500"/>
            <a:ext cx="4114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dirty="0"/>
              <a:t>Nobody wants to work with a know it all. </a:t>
            </a:r>
            <a:r>
              <a:rPr lang="en-US" altLang="en-US" sz="1800" dirty="0" smtClean="0"/>
              <a:t>There </a:t>
            </a:r>
            <a:r>
              <a:rPr lang="en-US" altLang="en-US" sz="1800" dirty="0"/>
              <a:t>is always something new to learn</a:t>
            </a:r>
          </a:p>
        </p:txBody>
      </p:sp>
      <p:sp>
        <p:nvSpPr>
          <p:cNvPr id="14346" name="Text Box 10"/>
          <p:cNvSpPr txBox="1">
            <a:spLocks noChangeArrowheads="1"/>
          </p:cNvSpPr>
          <p:nvPr/>
        </p:nvSpPr>
        <p:spPr bwMode="auto">
          <a:xfrm>
            <a:off x="5281119" y="5083548"/>
            <a:ext cx="335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dirty="0"/>
              <a:t>You should always dress </a:t>
            </a:r>
          </a:p>
          <a:p>
            <a:pPr algn="ctr" eaLnBrk="1" hangingPunct="1">
              <a:spcBef>
                <a:spcPct val="0"/>
              </a:spcBef>
              <a:buFontTx/>
              <a:buNone/>
            </a:pPr>
            <a:r>
              <a:rPr lang="en-US" altLang="en-US" sz="1800" dirty="0"/>
              <a:t>appropriately for your job.</a:t>
            </a:r>
          </a:p>
          <a:p>
            <a:pPr algn="ctr" eaLnBrk="1" hangingPunct="1">
              <a:spcBef>
                <a:spcPct val="0"/>
              </a:spcBef>
              <a:buFontTx/>
              <a:buNone/>
            </a:pPr>
            <a:r>
              <a:rPr lang="en-US" altLang="en-US" sz="1800" dirty="0"/>
              <a:t>People do make an impression</a:t>
            </a:r>
          </a:p>
          <a:p>
            <a:pPr algn="ctr" eaLnBrk="1" hangingPunct="1">
              <a:spcBef>
                <a:spcPct val="0"/>
              </a:spcBef>
              <a:buFontTx/>
              <a:buNone/>
            </a:pPr>
            <a:r>
              <a:rPr lang="en-US" altLang="en-US" sz="1800" dirty="0"/>
              <a:t>by how you present yourself.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additive="base">
                                        <p:cTn id="7" dur="500" fill="hold"/>
                                        <p:tgtEl>
                                          <p:spTgt spid="14345"/>
                                        </p:tgtEl>
                                        <p:attrNameLst>
                                          <p:attrName>ppt_x</p:attrName>
                                        </p:attrNameLst>
                                      </p:cBhvr>
                                      <p:tavLst>
                                        <p:tav tm="0">
                                          <p:val>
                                            <p:strVal val="#ppt_x"/>
                                          </p:val>
                                        </p:tav>
                                        <p:tav tm="100000">
                                          <p:val>
                                            <p:strVal val="#ppt_x"/>
                                          </p:val>
                                        </p:tav>
                                      </p:tavLst>
                                    </p:anim>
                                    <p:anim calcmode="lin" valueType="num">
                                      <p:cBhvr additive="base">
                                        <p:cTn id="8"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6"/>
                                        </p:tgtEl>
                                        <p:attrNameLst>
                                          <p:attrName>style.visibility</p:attrName>
                                        </p:attrNameLst>
                                      </p:cBhvr>
                                      <p:to>
                                        <p:strVal val="visible"/>
                                      </p:to>
                                    </p:set>
                                    <p:anim calcmode="lin" valueType="num">
                                      <p:cBhvr additive="base">
                                        <p:cTn id="13" dur="500" fill="hold"/>
                                        <p:tgtEl>
                                          <p:spTgt spid="14346"/>
                                        </p:tgtEl>
                                        <p:attrNameLst>
                                          <p:attrName>ppt_x</p:attrName>
                                        </p:attrNameLst>
                                      </p:cBhvr>
                                      <p:tavLst>
                                        <p:tav tm="0">
                                          <p:val>
                                            <p:strVal val="#ppt_x"/>
                                          </p:val>
                                        </p:tav>
                                        <p:tav tm="100000">
                                          <p:val>
                                            <p:strVal val="#ppt_x"/>
                                          </p:val>
                                        </p:tav>
                                      </p:tavLst>
                                    </p:anim>
                                    <p:anim calcmode="lin" valueType="num">
                                      <p:cBhvr additive="base">
                                        <p:cTn id="14"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365" name="Picture 5" descr="MPj043173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352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4"/>
          <p:cNvSpPr>
            <a:spLocks noChangeArrowheads="1" noChangeShapeType="1" noTextEdit="1"/>
          </p:cNvSpPr>
          <p:nvPr/>
        </p:nvSpPr>
        <p:spPr bwMode="auto">
          <a:xfrm>
            <a:off x="1219200" y="1219200"/>
            <a:ext cx="7086600" cy="2209800"/>
          </a:xfrm>
          <a:prstGeom prst="rect">
            <a:avLst/>
          </a:prstGeom>
        </p:spPr>
        <p:txBody>
          <a:bodyPr wrap="none" fromWordArt="1">
            <a:prstTxWarp prst="textTriangle">
              <a:avLst>
                <a:gd name="adj" fmla="val 50000"/>
              </a:avLst>
            </a:prstTxWarp>
          </a:bodyPr>
          <a:lstStyle/>
          <a:p>
            <a:pPr algn="ctr"/>
            <a:r>
              <a:rPr lang="en-US" sz="3600" kern="10" dirty="0">
                <a:ln w="0"/>
                <a:effectLst>
                  <a:outerShdw blurRad="38100" dist="19050" dir="2700000" algn="tl" rotWithShape="0">
                    <a:schemeClr val="dk1">
                      <a:alpha val="40000"/>
                    </a:schemeClr>
                  </a:outerShdw>
                </a:effectLst>
                <a:latin typeface="KG Be Still &amp; Know" panose="02000503000000020004" pitchFamily="2" charset="0"/>
                <a:cs typeface="Times New Roman" panose="02020603050405020304" pitchFamily="18" charset="0"/>
              </a:rPr>
              <a:t>Be The Best You Can Be!</a:t>
            </a:r>
          </a:p>
        </p:txBody>
      </p:sp>
      <p:sp>
        <p:nvSpPr>
          <p:cNvPr id="4" name="TextBox 3"/>
          <p:cNvSpPr txBox="1">
            <a:spLocks noChangeArrowheads="1"/>
          </p:cNvSpPr>
          <p:nvPr/>
        </p:nvSpPr>
        <p:spPr bwMode="auto">
          <a:xfrm>
            <a:off x="6019800" y="4495800"/>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000" dirty="0"/>
              <a:t>It’s time to answer questions on your worksheet under “What Employers Want”.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536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95600" y="4054320"/>
            <a:ext cx="5283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Bef>
                <a:spcPct val="0"/>
              </a:spcBef>
              <a:buClr>
                <a:srgbClr val="6B6BCF"/>
              </a:buClr>
              <a:buBlip>
                <a:blip r:embed="rId3"/>
              </a:buBlip>
            </a:pPr>
            <a:r>
              <a:rPr lang="en-US" altLang="en-US" sz="2000" dirty="0"/>
              <a:t>Develop your skills.</a:t>
            </a:r>
          </a:p>
          <a:p>
            <a:pPr marL="342900" indent="-342900" eaLnBrk="1" hangingPunct="1">
              <a:spcBef>
                <a:spcPct val="0"/>
              </a:spcBef>
              <a:buClr>
                <a:srgbClr val="6B6BCF"/>
              </a:buClr>
              <a:buBlip>
                <a:blip r:embed="rId3"/>
              </a:buBlip>
            </a:pPr>
            <a:r>
              <a:rPr lang="en-US" altLang="en-US" sz="2000" dirty="0"/>
              <a:t>Define who you are and what you can do.</a:t>
            </a:r>
          </a:p>
          <a:p>
            <a:pPr marL="342900" indent="-342900" eaLnBrk="1" hangingPunct="1">
              <a:spcBef>
                <a:spcPct val="0"/>
              </a:spcBef>
              <a:buClr>
                <a:srgbClr val="6B6BCF"/>
              </a:buClr>
              <a:buBlip>
                <a:blip r:embed="rId3"/>
              </a:buBlip>
            </a:pPr>
            <a:r>
              <a:rPr lang="en-US" altLang="en-US" sz="2000" dirty="0"/>
              <a:t>Create an application and resume.</a:t>
            </a:r>
          </a:p>
          <a:p>
            <a:pPr marL="342900" indent="-342900" eaLnBrk="1" hangingPunct="1">
              <a:spcBef>
                <a:spcPct val="0"/>
              </a:spcBef>
              <a:buClr>
                <a:srgbClr val="6B6BCF"/>
              </a:buClr>
              <a:buBlip>
                <a:blip r:embed="rId3"/>
              </a:buBlip>
            </a:pPr>
            <a:r>
              <a:rPr lang="en-US" altLang="en-US" sz="2000" dirty="0"/>
              <a:t>Market what makes you different than anyone else.</a:t>
            </a:r>
          </a:p>
          <a:p>
            <a:pPr marL="342900" indent="-342900" eaLnBrk="1" hangingPunct="1">
              <a:spcBef>
                <a:spcPct val="0"/>
              </a:spcBef>
              <a:buClr>
                <a:srgbClr val="6B6BCF"/>
              </a:buClr>
              <a:buBlip>
                <a:blip r:embed="rId3"/>
              </a:buBlip>
            </a:pPr>
            <a:r>
              <a:rPr lang="en-US" altLang="en-US" sz="2000" dirty="0"/>
              <a:t>Make connections and market yourself.</a:t>
            </a:r>
          </a:p>
          <a:p>
            <a:pPr algn="ctr" eaLnBrk="1" hangingPunct="1">
              <a:spcBef>
                <a:spcPct val="0"/>
              </a:spcBef>
              <a:buFontTx/>
              <a:buNone/>
            </a:pPr>
            <a:endParaRPr lang="en-US" altLang="en-US" sz="2400" dirty="0"/>
          </a:p>
          <a:p>
            <a:pPr algn="ctr" eaLnBrk="1" hangingPunct="1">
              <a:spcBef>
                <a:spcPct val="0"/>
              </a:spcBef>
              <a:buFontTx/>
              <a:buNone/>
            </a:pPr>
            <a:endParaRPr lang="en-US" altLang="en-US" sz="2400" dirty="0"/>
          </a:p>
        </p:txBody>
      </p:sp>
      <p:sp>
        <p:nvSpPr>
          <p:cNvPr id="3" name="TextBox 2"/>
          <p:cNvSpPr txBox="1">
            <a:spLocks noChangeArrowheads="1"/>
          </p:cNvSpPr>
          <p:nvPr/>
        </p:nvSpPr>
        <p:spPr bwMode="auto">
          <a:xfrm>
            <a:off x="850468" y="457200"/>
            <a:ext cx="7443063" cy="646331"/>
          </a:xfrm>
          <a:prstGeom prst="rect">
            <a:avLst/>
          </a:prstGeom>
          <a:noFill/>
          <a:ln>
            <a:noFill/>
          </a:ln>
          <a:effectLst>
            <a:outerShdw blurRad="50800" dist="38100" dir="2700000" rotWithShape="0">
              <a:srgbClr val="0000F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defRPr/>
            </a:pPr>
            <a:r>
              <a:rPr lang="en-US" sz="3600" dirty="0">
                <a:latin typeface="Arial" pitchFamily="-65" charset="0"/>
                <a:ea typeface="+mn-ea"/>
              </a:rPr>
              <a:t>What type of employee will you be?</a:t>
            </a:r>
          </a:p>
        </p:txBody>
      </p:sp>
      <p:sp>
        <p:nvSpPr>
          <p:cNvPr id="4" name="TextBox 3"/>
          <p:cNvSpPr txBox="1"/>
          <p:nvPr/>
        </p:nvSpPr>
        <p:spPr>
          <a:xfrm>
            <a:off x="948602" y="3084040"/>
            <a:ext cx="7848600" cy="923330"/>
          </a:xfrm>
          <a:prstGeom prst="rect">
            <a:avLst/>
          </a:prstGeom>
          <a:gradFill>
            <a:gsLst>
              <a:gs pos="0">
                <a:srgbClr val="AB597D"/>
              </a:gs>
              <a:gs pos="100000">
                <a:srgbClr val="F3C145"/>
              </a:gs>
            </a:gsLst>
          </a:gra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en-US" sz="5400" dirty="0"/>
              <a:t>Create Your Brand:</a:t>
            </a:r>
          </a:p>
        </p:txBody>
      </p:sp>
      <p:pic>
        <p:nvPicPr>
          <p:cNvPr id="2867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1447800"/>
            <a:ext cx="3098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948602" y="6008827"/>
            <a:ext cx="7797800" cy="707886"/>
          </a:xfrm>
          <a:prstGeom prst="rect">
            <a:avLst/>
          </a:prstGeom>
          <a:noFill/>
          <a:ln>
            <a:noFill/>
          </a:ln>
          <a:effectLst>
            <a:outerShdw blurRad="50800" dist="38100" dir="2700000" rotWithShape="0">
              <a:srgbClr val="0000F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defRPr/>
            </a:pPr>
            <a:r>
              <a:rPr lang="en-US" sz="2000" dirty="0">
                <a:latin typeface="Arial" pitchFamily="-65" charset="0"/>
                <a:ea typeface="+mn-ea"/>
              </a:rPr>
              <a:t>You have to work hard to stand out from the crowd if you want to land that perfect job. There is a lot of competition out 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
                                        <p:tgtEl>
                                          <p:spTgt spid="7"/>
                                        </p:tgtEl>
                                      </p:cBhvr>
                                    </p:animEffect>
                                    <p:anim calcmode="lin" valueType="num">
                                      <p:cBhvr>
                                        <p:cTn id="13" dur="400" fill="hold"/>
                                        <p:tgtEl>
                                          <p:spTgt spid="7"/>
                                        </p:tgtEl>
                                        <p:attrNameLst>
                                          <p:attrName>ppt_x</p:attrName>
                                        </p:attrNameLst>
                                      </p:cBhvr>
                                      <p:tavLst>
                                        <p:tav tm="0">
                                          <p:val>
                                            <p:strVal val="#ppt_x"/>
                                          </p:val>
                                        </p:tav>
                                        <p:tav tm="100000">
                                          <p:val>
                                            <p:strVal val="#ppt_x"/>
                                          </p:val>
                                        </p:tav>
                                      </p:tavLst>
                                    </p:anim>
                                    <p:anim calcmode="lin" valueType="num">
                                      <p:cBhvr>
                                        <p:cTn id="14" dur="400" fill="hold"/>
                                        <p:tgtEl>
                                          <p:spTgt spid="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676400"/>
            <a:ext cx="7696200" cy="2898775"/>
          </a:xfrm>
        </p:spPr>
        <p:txBody>
          <a:bodyPr/>
          <a:lstStyle/>
          <a:p>
            <a:pPr eaLnBrk="1" hangingPunct="1"/>
            <a:r>
              <a:rPr lang="en-US" altLang="en-US" sz="6500" dirty="0" smtClean="0">
                <a:latin typeface="KG Be Still &amp; Know" panose="02000503000000020004" pitchFamily="2" charset="0"/>
                <a:ea typeface="ＭＳ Ｐゴシック" panose="020B0600070205080204" pitchFamily="34" charset="-128"/>
              </a:rPr>
              <a:t>How to Nail an Interview</a:t>
            </a:r>
          </a:p>
        </p:txBody>
      </p:sp>
      <p:pic>
        <p:nvPicPr>
          <p:cNvPr id="29699" name="Picture 4" descr="MCj039838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348848"/>
            <a:ext cx="2667000" cy="250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50"/>
                                        </p:tgtEl>
                                        <p:attrNameLst>
                                          <p:attrName>ppt_y</p:attrName>
                                        </p:attrNameLst>
                                      </p:cBhvr>
                                      <p:tavLst>
                                        <p:tav tm="0">
                                          <p:val>
                                            <p:strVal val="#ppt_y"/>
                                          </p:val>
                                        </p:tav>
                                        <p:tav tm="100000">
                                          <p:val>
                                            <p:strVal val="#ppt_y"/>
                                          </p:val>
                                        </p:tav>
                                      </p:tavLst>
                                    </p:anim>
                                    <p:animEffect transition="in" filter="fade">
                                      <p:cBhvr>
                                        <p:cTn id="10" dur="10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3" name="mone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04800" y="2743200"/>
            <a:ext cx="8229600" cy="1143000"/>
          </a:xfrm>
        </p:spPr>
        <p:txBody>
          <a:bodyPr/>
          <a:lstStyle/>
          <a:p>
            <a:pPr eaLnBrk="1" hangingPunct="1"/>
            <a:r>
              <a:rPr lang="en-US" altLang="en-US" sz="8000" dirty="0" smtClean="0">
                <a:latin typeface="KG Be Still &amp; Know" panose="02000503000000020004" pitchFamily="2" charset="0"/>
                <a:ea typeface="ＭＳ Ｐゴシック" panose="020B0600070205080204" pitchFamily="34" charset="-128"/>
              </a:rPr>
              <a:t>The First </a:t>
            </a:r>
            <a:br>
              <a:rPr lang="en-US" altLang="en-US" sz="8000" dirty="0" smtClean="0">
                <a:latin typeface="KG Be Still &amp; Know" panose="02000503000000020004" pitchFamily="2" charset="0"/>
                <a:ea typeface="ＭＳ Ｐゴシック" panose="020B0600070205080204" pitchFamily="34" charset="-128"/>
              </a:rPr>
            </a:br>
            <a:r>
              <a:rPr lang="en-US" altLang="en-US" sz="8000" dirty="0" smtClean="0">
                <a:latin typeface="KG Be Still &amp; Know" panose="02000503000000020004" pitchFamily="2" charset="0"/>
                <a:ea typeface="ＭＳ Ｐゴシック" panose="020B0600070205080204" pitchFamily="34" charset="-128"/>
              </a:rPr>
              <a:t>Impression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89" name="Picture 17" descr="tuxedo0003_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8" y="1876425"/>
            <a:ext cx="229552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title"/>
          </p:nvPr>
        </p:nvSpPr>
        <p:spPr/>
        <p:txBody>
          <a:bodyPr/>
          <a:lstStyle/>
          <a:p>
            <a:pPr eaLnBrk="1" hangingPunct="1"/>
            <a:r>
              <a:rPr lang="en-US" altLang="en-US" dirty="0" smtClean="0">
                <a:latin typeface="KG Be Still &amp; Know" panose="02000503000000020004" pitchFamily="2" charset="0"/>
                <a:ea typeface="ＭＳ Ｐゴシック" panose="020B0600070205080204" pitchFamily="34" charset="-128"/>
              </a:rPr>
              <a:t>What to Wear</a:t>
            </a:r>
          </a:p>
        </p:txBody>
      </p:sp>
      <p:pic>
        <p:nvPicPr>
          <p:cNvPr id="3077" name="Picture 5" descr="e-cowboy%20before%20the%20formal%20dinner"/>
          <p:cNvPicPr>
            <a:picLocks noChangeAspect="1" noChangeArrowheads="1"/>
          </p:cNvPicPr>
          <p:nvPr/>
        </p:nvPicPr>
        <p:blipFill>
          <a:blip r:embed="rId5">
            <a:extLst>
              <a:ext uri="{28A0092B-C50C-407E-A947-70E740481C1C}">
                <a14:useLocalDpi xmlns:a14="http://schemas.microsoft.com/office/drawing/2010/main" val="0"/>
              </a:ext>
            </a:extLst>
          </a:blip>
          <a:srcRect l="29428" t="12231" r="27142" b="5365"/>
          <a:stretch>
            <a:fillRect/>
          </a:stretch>
        </p:blipFill>
        <p:spPr bwMode="auto">
          <a:xfrm>
            <a:off x="3895392" y="1425575"/>
            <a:ext cx="21717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18"/>
          <p:cNvSpPr txBox="1">
            <a:spLocks noChangeArrowheads="1"/>
          </p:cNvSpPr>
          <p:nvPr/>
        </p:nvSpPr>
        <p:spPr bwMode="auto">
          <a:xfrm>
            <a:off x="803276" y="1916019"/>
            <a:ext cx="20574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6000" dirty="0"/>
              <a:t>Yes </a:t>
            </a:r>
          </a:p>
          <a:p>
            <a:pPr eaLnBrk="1" hangingPunct="1">
              <a:spcBef>
                <a:spcPct val="50000"/>
              </a:spcBef>
              <a:buFontTx/>
              <a:buNone/>
            </a:pPr>
            <a:r>
              <a:rPr lang="en-US" altLang="en-US" sz="1800" dirty="0"/>
              <a:t>Or</a:t>
            </a:r>
          </a:p>
          <a:p>
            <a:pPr eaLnBrk="1" hangingPunct="1">
              <a:spcBef>
                <a:spcPct val="50000"/>
              </a:spcBef>
              <a:buFontTx/>
              <a:buNone/>
            </a:pPr>
            <a:r>
              <a:rPr lang="en-US" altLang="en-US" sz="6000" dirty="0"/>
              <a:t>No?</a:t>
            </a:r>
          </a:p>
        </p:txBody>
      </p:sp>
      <p:pic>
        <p:nvPicPr>
          <p:cNvPr id="62466" name="Picture 2" descr="https://voidbeauty.files.wordpress.com/2013/04/e40beee8023e1e82c9a26aedc30245c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2532063"/>
            <a:ext cx="29718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descr="http://i185.photobucket.com/albums/x117/tgifreak/Image1-1.png"/>
          <p:cNvPicPr>
            <a:picLocks noChangeAspect="1" noChangeArrowheads="1"/>
          </p:cNvPicPr>
          <p:nvPr/>
        </p:nvPicPr>
        <p:blipFill>
          <a:blip r:embed="rId7">
            <a:extLst>
              <a:ext uri="{28A0092B-C50C-407E-A947-70E740481C1C}">
                <a14:useLocalDpi xmlns:a14="http://schemas.microsoft.com/office/drawing/2010/main" val="0"/>
              </a:ext>
            </a:extLst>
          </a:blip>
          <a:srcRect l="52341"/>
          <a:stretch>
            <a:fillRect/>
          </a:stretch>
        </p:blipFill>
        <p:spPr bwMode="auto">
          <a:xfrm>
            <a:off x="3213100" y="1600200"/>
            <a:ext cx="2189163"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12" descr="http://thefashiontag.com/wp-content/uploads/2015/03/men-shirts-casual-looks-spring-201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5388" y="2068513"/>
            <a:ext cx="363537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14" descr="http://www.wholesale7.net/images/201312/goods_img/125981_P_13881156424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2793" y="1698626"/>
            <a:ext cx="316865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16" descr="https://s-media-cache-ak0.pinimg.com/236x/e0/7a/be/e07abe9abb647cfcc18fad7d0ced777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0563" y="1600200"/>
            <a:ext cx="22479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22" descr="http://evereve.com/prodimages/1376-DEFAULT-l.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5263" y="1787525"/>
            <a:ext cx="34004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8" name="Picture 24" descr="http://g03.a.alicdn.com/kf/HTB1zsdaIXXXXXcIXFXXq6xXFXXXF/Modest-Affordable-A-line-Sweetheart-Chiffon-Homecoming-cocktail-Party-dresses-Fashion-cheap-Women-s-dresses-short.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2575" y="1944688"/>
            <a:ext cx="2970213"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classic%20flower%20blous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9192" y="1538288"/>
            <a:ext cx="29797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26" descr="https://regiscareerservices.files.wordpress.com/2011/05/interview-attire-m-good.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1329" y="1638300"/>
            <a:ext cx="37909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4" name="Picture 30" descr="http://static.guim.co.uk/sys-images/Guardian/Pix/pictures/2014/3/17/1395071769047/Mans-job-interview-look-00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3846" y="1495425"/>
            <a:ext cx="34369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89"/>
                                        </p:tgtEl>
                                        <p:attrNameLst>
                                          <p:attrName>style.visibility</p:attrName>
                                        </p:attrNameLst>
                                      </p:cBhvr>
                                      <p:to>
                                        <p:strVal val="visible"/>
                                      </p:to>
                                    </p:set>
                                    <p:animEffect transition="in" filter="barn(inVertical)">
                                      <p:cBhvr>
                                        <p:cTn id="7" dur="500"/>
                                        <p:tgtEl>
                                          <p:spTgt spid="30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nodeType="clickEffect">
                                  <p:stCondLst>
                                    <p:cond delay="0"/>
                                  </p:stCondLst>
                                  <p:childTnLst>
                                    <p:animEffect transition="out" filter="wipe(down)">
                                      <p:cBhvr>
                                        <p:cTn id="11" dur="500"/>
                                        <p:tgtEl>
                                          <p:spTgt spid="3089"/>
                                        </p:tgtEl>
                                      </p:cBhvr>
                                    </p:animEffect>
                                    <p:set>
                                      <p:cBhvr>
                                        <p:cTn id="12" dur="1" fill="hold">
                                          <p:stCondLst>
                                            <p:cond delay="499"/>
                                          </p:stCondLst>
                                        </p:cTn>
                                        <p:tgtEl>
                                          <p:spTgt spid="308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wipe(down)">
                                      <p:cBhvr>
                                        <p:cTn id="17" dur="580">
                                          <p:stCondLst>
                                            <p:cond delay="0"/>
                                          </p:stCondLst>
                                        </p:cTn>
                                        <p:tgtEl>
                                          <p:spTgt spid="3077"/>
                                        </p:tgtEl>
                                      </p:cBhvr>
                                    </p:animEffect>
                                    <p:anim calcmode="lin" valueType="num">
                                      <p:cBhvr>
                                        <p:cTn id="18"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23" dur="26">
                                          <p:stCondLst>
                                            <p:cond delay="650"/>
                                          </p:stCondLst>
                                        </p:cTn>
                                        <p:tgtEl>
                                          <p:spTgt spid="3077"/>
                                        </p:tgtEl>
                                      </p:cBhvr>
                                      <p:to x="100000" y="60000"/>
                                    </p:animScale>
                                    <p:animScale>
                                      <p:cBhvr>
                                        <p:cTn id="24" dur="166" decel="50000">
                                          <p:stCondLst>
                                            <p:cond delay="676"/>
                                          </p:stCondLst>
                                        </p:cTn>
                                        <p:tgtEl>
                                          <p:spTgt spid="3077"/>
                                        </p:tgtEl>
                                      </p:cBhvr>
                                      <p:to x="100000" y="100000"/>
                                    </p:animScale>
                                    <p:animScale>
                                      <p:cBhvr>
                                        <p:cTn id="25" dur="26">
                                          <p:stCondLst>
                                            <p:cond delay="1312"/>
                                          </p:stCondLst>
                                        </p:cTn>
                                        <p:tgtEl>
                                          <p:spTgt spid="3077"/>
                                        </p:tgtEl>
                                      </p:cBhvr>
                                      <p:to x="100000" y="80000"/>
                                    </p:animScale>
                                    <p:animScale>
                                      <p:cBhvr>
                                        <p:cTn id="26" dur="166" decel="50000">
                                          <p:stCondLst>
                                            <p:cond delay="1338"/>
                                          </p:stCondLst>
                                        </p:cTn>
                                        <p:tgtEl>
                                          <p:spTgt spid="3077"/>
                                        </p:tgtEl>
                                      </p:cBhvr>
                                      <p:to x="100000" y="100000"/>
                                    </p:animScale>
                                    <p:animScale>
                                      <p:cBhvr>
                                        <p:cTn id="27" dur="26">
                                          <p:stCondLst>
                                            <p:cond delay="1642"/>
                                          </p:stCondLst>
                                        </p:cTn>
                                        <p:tgtEl>
                                          <p:spTgt spid="3077"/>
                                        </p:tgtEl>
                                      </p:cBhvr>
                                      <p:to x="100000" y="90000"/>
                                    </p:animScale>
                                    <p:animScale>
                                      <p:cBhvr>
                                        <p:cTn id="28" dur="166" decel="50000">
                                          <p:stCondLst>
                                            <p:cond delay="1668"/>
                                          </p:stCondLst>
                                        </p:cTn>
                                        <p:tgtEl>
                                          <p:spTgt spid="3077"/>
                                        </p:tgtEl>
                                      </p:cBhvr>
                                      <p:to x="100000" y="100000"/>
                                    </p:animScale>
                                    <p:animScale>
                                      <p:cBhvr>
                                        <p:cTn id="29" dur="26">
                                          <p:stCondLst>
                                            <p:cond delay="1808"/>
                                          </p:stCondLst>
                                        </p:cTn>
                                        <p:tgtEl>
                                          <p:spTgt spid="3077"/>
                                        </p:tgtEl>
                                      </p:cBhvr>
                                      <p:to x="100000" y="95000"/>
                                    </p:animScale>
                                    <p:animScale>
                                      <p:cBhvr>
                                        <p:cTn id="30" dur="166" decel="50000">
                                          <p:stCondLst>
                                            <p:cond delay="1834"/>
                                          </p:stCondLst>
                                        </p:cTn>
                                        <p:tgtEl>
                                          <p:spTgt spid="3077"/>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3077"/>
                                        </p:tgtEl>
                                      </p:cBhvr>
                                    </p:animEffect>
                                    <p:set>
                                      <p:cBhvr>
                                        <p:cTn id="35" dur="1" fill="hold">
                                          <p:stCondLst>
                                            <p:cond delay="499"/>
                                          </p:stCondLst>
                                        </p:cTn>
                                        <p:tgtEl>
                                          <p:spTgt spid="3077"/>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62466"/>
                                        </p:tgtEl>
                                        <p:attrNameLst>
                                          <p:attrName>style.visibility</p:attrName>
                                        </p:attrNameLst>
                                      </p:cBhvr>
                                      <p:to>
                                        <p:strVal val="visible"/>
                                      </p:to>
                                    </p:set>
                                    <p:animEffect transition="in" filter="wipe(down)">
                                      <p:cBhvr>
                                        <p:cTn id="40" dur="500"/>
                                        <p:tgtEl>
                                          <p:spTgt spid="6246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xit" presetSubtype="32" fill="hold" nodeType="clickEffect">
                                  <p:stCondLst>
                                    <p:cond delay="0"/>
                                  </p:stCondLst>
                                  <p:childTnLst>
                                    <p:animEffect transition="out" filter="circle(out)">
                                      <p:cBhvr>
                                        <p:cTn id="44" dur="2000"/>
                                        <p:tgtEl>
                                          <p:spTgt spid="62466"/>
                                        </p:tgtEl>
                                      </p:cBhvr>
                                    </p:animEffect>
                                    <p:set>
                                      <p:cBhvr>
                                        <p:cTn id="45" dur="1" fill="hold">
                                          <p:stCondLst>
                                            <p:cond delay="1999"/>
                                          </p:stCondLst>
                                        </p:cTn>
                                        <p:tgtEl>
                                          <p:spTgt spid="62466"/>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nodeType="clickEffect">
                                  <p:stCondLst>
                                    <p:cond delay="0"/>
                                  </p:stCondLst>
                                  <p:childTnLst>
                                    <p:set>
                                      <p:cBhvr>
                                        <p:cTn id="49" dur="1" fill="hold">
                                          <p:stCondLst>
                                            <p:cond delay="0"/>
                                          </p:stCondLst>
                                        </p:cTn>
                                        <p:tgtEl>
                                          <p:spTgt spid="62472"/>
                                        </p:tgtEl>
                                        <p:attrNameLst>
                                          <p:attrName>style.visibility</p:attrName>
                                        </p:attrNameLst>
                                      </p:cBhvr>
                                      <p:to>
                                        <p:strVal val="visible"/>
                                      </p:to>
                                    </p:set>
                                    <p:animEffect transition="in" filter="circle(in)">
                                      <p:cBhvr>
                                        <p:cTn id="50" dur="2000"/>
                                        <p:tgtEl>
                                          <p:spTgt spid="6247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xit" presetSubtype="0" fill="hold" nodeType="clickEffect">
                                  <p:stCondLst>
                                    <p:cond delay="0"/>
                                  </p:stCondLst>
                                  <p:childTnLst>
                                    <p:animEffect transition="out" filter="fade">
                                      <p:cBhvr>
                                        <p:cTn id="54" dur="1000"/>
                                        <p:tgtEl>
                                          <p:spTgt spid="62472"/>
                                        </p:tgtEl>
                                      </p:cBhvr>
                                    </p:animEffect>
                                    <p:anim calcmode="lin" valueType="num">
                                      <p:cBhvr>
                                        <p:cTn id="55" dur="1000"/>
                                        <p:tgtEl>
                                          <p:spTgt spid="62472"/>
                                        </p:tgtEl>
                                        <p:attrNameLst>
                                          <p:attrName>ppt_x</p:attrName>
                                        </p:attrNameLst>
                                      </p:cBhvr>
                                      <p:tavLst>
                                        <p:tav tm="0">
                                          <p:val>
                                            <p:strVal val="ppt_x"/>
                                          </p:val>
                                        </p:tav>
                                        <p:tav tm="100000">
                                          <p:val>
                                            <p:strVal val="ppt_x"/>
                                          </p:val>
                                        </p:tav>
                                      </p:tavLst>
                                    </p:anim>
                                    <p:anim calcmode="lin" valueType="num">
                                      <p:cBhvr>
                                        <p:cTn id="56" dur="1000"/>
                                        <p:tgtEl>
                                          <p:spTgt spid="62472"/>
                                        </p:tgtEl>
                                        <p:attrNameLst>
                                          <p:attrName>ppt_y</p:attrName>
                                        </p:attrNameLst>
                                      </p:cBhvr>
                                      <p:tavLst>
                                        <p:tav tm="0">
                                          <p:val>
                                            <p:strVal val="ppt_y"/>
                                          </p:val>
                                        </p:tav>
                                        <p:tav tm="100000">
                                          <p:val>
                                            <p:strVal val="ppt_y+.1"/>
                                          </p:val>
                                        </p:tav>
                                      </p:tavLst>
                                    </p:anim>
                                    <p:set>
                                      <p:cBhvr>
                                        <p:cTn id="57" dur="1" fill="hold">
                                          <p:stCondLst>
                                            <p:cond delay="999"/>
                                          </p:stCondLst>
                                        </p:cTn>
                                        <p:tgtEl>
                                          <p:spTgt spid="62472"/>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nodeType="clickEffect">
                                  <p:stCondLst>
                                    <p:cond delay="0"/>
                                  </p:stCondLst>
                                  <p:childTnLst>
                                    <p:set>
                                      <p:cBhvr>
                                        <p:cTn id="61" dur="1" fill="hold">
                                          <p:stCondLst>
                                            <p:cond delay="0"/>
                                          </p:stCondLst>
                                        </p:cTn>
                                        <p:tgtEl>
                                          <p:spTgt spid="62488"/>
                                        </p:tgtEl>
                                        <p:attrNameLst>
                                          <p:attrName>style.visibility</p:attrName>
                                        </p:attrNameLst>
                                      </p:cBhvr>
                                      <p:to>
                                        <p:strVal val="visible"/>
                                      </p:to>
                                    </p:set>
                                    <p:anim calcmode="lin" valueType="num">
                                      <p:cBhvr>
                                        <p:cTn id="62" dur="500" fill="hold"/>
                                        <p:tgtEl>
                                          <p:spTgt spid="62488"/>
                                        </p:tgtEl>
                                        <p:attrNameLst>
                                          <p:attrName>ppt_w</p:attrName>
                                        </p:attrNameLst>
                                      </p:cBhvr>
                                      <p:tavLst>
                                        <p:tav tm="0">
                                          <p:val>
                                            <p:fltVal val="0"/>
                                          </p:val>
                                        </p:tav>
                                        <p:tav tm="100000">
                                          <p:val>
                                            <p:strVal val="#ppt_w"/>
                                          </p:val>
                                        </p:tav>
                                      </p:tavLst>
                                    </p:anim>
                                    <p:anim calcmode="lin" valueType="num">
                                      <p:cBhvr>
                                        <p:cTn id="63" dur="500" fill="hold"/>
                                        <p:tgtEl>
                                          <p:spTgt spid="62488"/>
                                        </p:tgtEl>
                                        <p:attrNameLst>
                                          <p:attrName>ppt_h</p:attrName>
                                        </p:attrNameLst>
                                      </p:cBhvr>
                                      <p:tavLst>
                                        <p:tav tm="0">
                                          <p:val>
                                            <p:fltVal val="0"/>
                                          </p:val>
                                        </p:tav>
                                        <p:tav tm="100000">
                                          <p:val>
                                            <p:strVal val="#ppt_h"/>
                                          </p:val>
                                        </p:tav>
                                      </p:tavLst>
                                    </p:anim>
                                    <p:animEffect transition="in" filter="fade">
                                      <p:cBhvr>
                                        <p:cTn id="64" dur="500"/>
                                        <p:tgtEl>
                                          <p:spTgt spid="6248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62488"/>
                                        </p:tgtEl>
                                        <p:attrNameLst>
                                          <p:attrName>ppt_x</p:attrName>
                                        </p:attrNameLst>
                                      </p:cBhvr>
                                      <p:tavLst>
                                        <p:tav tm="0">
                                          <p:val>
                                            <p:strVal val="ppt_x"/>
                                          </p:val>
                                        </p:tav>
                                        <p:tav tm="100000">
                                          <p:val>
                                            <p:strVal val="ppt_x"/>
                                          </p:val>
                                        </p:tav>
                                      </p:tavLst>
                                    </p:anim>
                                    <p:anim calcmode="lin" valueType="num">
                                      <p:cBhvr additive="base">
                                        <p:cTn id="69" dur="500"/>
                                        <p:tgtEl>
                                          <p:spTgt spid="62488"/>
                                        </p:tgtEl>
                                        <p:attrNameLst>
                                          <p:attrName>ppt_y</p:attrName>
                                        </p:attrNameLst>
                                      </p:cBhvr>
                                      <p:tavLst>
                                        <p:tav tm="0">
                                          <p:val>
                                            <p:strVal val="ppt_y"/>
                                          </p:val>
                                        </p:tav>
                                        <p:tav tm="100000">
                                          <p:val>
                                            <p:strVal val="1+ppt_h/2"/>
                                          </p:val>
                                        </p:tav>
                                      </p:tavLst>
                                    </p:anim>
                                    <p:set>
                                      <p:cBhvr>
                                        <p:cTn id="70" dur="1" fill="hold">
                                          <p:stCondLst>
                                            <p:cond delay="499"/>
                                          </p:stCondLst>
                                        </p:cTn>
                                        <p:tgtEl>
                                          <p:spTgt spid="62488"/>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62480"/>
                                        </p:tgtEl>
                                        <p:attrNameLst>
                                          <p:attrName>style.visibility</p:attrName>
                                        </p:attrNameLst>
                                      </p:cBhvr>
                                      <p:to>
                                        <p:strVal val="visible"/>
                                      </p:to>
                                    </p:set>
                                    <p:animEffect transition="in" filter="fade">
                                      <p:cBhvr>
                                        <p:cTn id="75" dur="500"/>
                                        <p:tgtEl>
                                          <p:spTgt spid="6248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1" presetClass="exit" presetSubtype="1" fill="hold" nodeType="clickEffect">
                                  <p:stCondLst>
                                    <p:cond delay="0"/>
                                  </p:stCondLst>
                                  <p:childTnLst>
                                    <p:animEffect transition="out" filter="wheel(1)">
                                      <p:cBhvr>
                                        <p:cTn id="79" dur="2000"/>
                                        <p:tgtEl>
                                          <p:spTgt spid="62480"/>
                                        </p:tgtEl>
                                      </p:cBhvr>
                                    </p:animEffect>
                                    <p:set>
                                      <p:cBhvr>
                                        <p:cTn id="80" dur="1" fill="hold">
                                          <p:stCondLst>
                                            <p:cond delay="1999"/>
                                          </p:stCondLst>
                                        </p:cTn>
                                        <p:tgtEl>
                                          <p:spTgt spid="62480"/>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6" presetClass="entr" presetSubtype="16" fill="hold" nodeType="clickEffect">
                                  <p:stCondLst>
                                    <p:cond delay="0"/>
                                  </p:stCondLst>
                                  <p:childTnLst>
                                    <p:set>
                                      <p:cBhvr>
                                        <p:cTn id="84" dur="1" fill="hold">
                                          <p:stCondLst>
                                            <p:cond delay="0"/>
                                          </p:stCondLst>
                                        </p:cTn>
                                        <p:tgtEl>
                                          <p:spTgt spid="62478"/>
                                        </p:tgtEl>
                                        <p:attrNameLst>
                                          <p:attrName>style.visibility</p:attrName>
                                        </p:attrNameLst>
                                      </p:cBhvr>
                                      <p:to>
                                        <p:strVal val="visible"/>
                                      </p:to>
                                    </p:set>
                                    <p:animEffect transition="in" filter="circle(in)">
                                      <p:cBhvr>
                                        <p:cTn id="85" dur="2000"/>
                                        <p:tgtEl>
                                          <p:spTgt spid="6247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xit" presetSubtype="0" fill="hold" nodeType="clickEffect">
                                  <p:stCondLst>
                                    <p:cond delay="0"/>
                                  </p:stCondLst>
                                  <p:childTnLst>
                                    <p:animEffect transition="out" filter="fade">
                                      <p:cBhvr>
                                        <p:cTn id="89" dur="500"/>
                                        <p:tgtEl>
                                          <p:spTgt spid="62478"/>
                                        </p:tgtEl>
                                      </p:cBhvr>
                                    </p:animEffect>
                                    <p:set>
                                      <p:cBhvr>
                                        <p:cTn id="90" dur="1" fill="hold">
                                          <p:stCondLst>
                                            <p:cond delay="499"/>
                                          </p:stCondLst>
                                        </p:cTn>
                                        <p:tgtEl>
                                          <p:spTgt spid="62478"/>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6" presetClass="entr" presetSubtype="16" fill="hold" nodeType="clickEffect">
                                  <p:stCondLst>
                                    <p:cond delay="0"/>
                                  </p:stCondLst>
                                  <p:childTnLst>
                                    <p:set>
                                      <p:cBhvr>
                                        <p:cTn id="94" dur="1" fill="hold">
                                          <p:stCondLst>
                                            <p:cond delay="0"/>
                                          </p:stCondLst>
                                        </p:cTn>
                                        <p:tgtEl>
                                          <p:spTgt spid="3083"/>
                                        </p:tgtEl>
                                        <p:attrNameLst>
                                          <p:attrName>style.visibility</p:attrName>
                                        </p:attrNameLst>
                                      </p:cBhvr>
                                      <p:to>
                                        <p:strVal val="visible"/>
                                      </p:to>
                                    </p:set>
                                    <p:animEffect transition="in" filter="circle(in)">
                                      <p:cBhvr>
                                        <p:cTn id="95" dur="2000"/>
                                        <p:tgtEl>
                                          <p:spTgt spid="308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xit" presetSubtype="0" fill="hold" nodeType="clickEffect">
                                  <p:stCondLst>
                                    <p:cond delay="0"/>
                                  </p:stCondLst>
                                  <p:childTnLst>
                                    <p:animEffect transition="out" filter="fade">
                                      <p:cBhvr>
                                        <p:cTn id="99" dur="500"/>
                                        <p:tgtEl>
                                          <p:spTgt spid="3083"/>
                                        </p:tgtEl>
                                      </p:cBhvr>
                                    </p:animEffect>
                                    <p:set>
                                      <p:cBhvr>
                                        <p:cTn id="100" dur="1" fill="hold">
                                          <p:stCondLst>
                                            <p:cond delay="499"/>
                                          </p:stCondLst>
                                        </p:cTn>
                                        <p:tgtEl>
                                          <p:spTgt spid="3083"/>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16" fill="hold" nodeType="clickEffect">
                                  <p:stCondLst>
                                    <p:cond delay="0"/>
                                  </p:stCondLst>
                                  <p:childTnLst>
                                    <p:set>
                                      <p:cBhvr>
                                        <p:cTn id="104" dur="1" fill="hold">
                                          <p:stCondLst>
                                            <p:cond delay="0"/>
                                          </p:stCondLst>
                                        </p:cTn>
                                        <p:tgtEl>
                                          <p:spTgt spid="62476"/>
                                        </p:tgtEl>
                                        <p:attrNameLst>
                                          <p:attrName>style.visibility</p:attrName>
                                        </p:attrNameLst>
                                      </p:cBhvr>
                                      <p:to>
                                        <p:strVal val="visible"/>
                                      </p:to>
                                    </p:set>
                                    <p:anim calcmode="lin" valueType="num">
                                      <p:cBhvr>
                                        <p:cTn id="105" dur="500" fill="hold"/>
                                        <p:tgtEl>
                                          <p:spTgt spid="62476"/>
                                        </p:tgtEl>
                                        <p:attrNameLst>
                                          <p:attrName>ppt_w</p:attrName>
                                        </p:attrNameLst>
                                      </p:cBhvr>
                                      <p:tavLst>
                                        <p:tav tm="0">
                                          <p:val>
                                            <p:fltVal val="0"/>
                                          </p:val>
                                        </p:tav>
                                        <p:tav tm="100000">
                                          <p:val>
                                            <p:strVal val="#ppt_w"/>
                                          </p:val>
                                        </p:tav>
                                      </p:tavLst>
                                    </p:anim>
                                    <p:anim calcmode="lin" valueType="num">
                                      <p:cBhvr>
                                        <p:cTn id="106" dur="500" fill="hold"/>
                                        <p:tgtEl>
                                          <p:spTgt spid="62476"/>
                                        </p:tgtEl>
                                        <p:attrNameLst>
                                          <p:attrName>ppt_h</p:attrName>
                                        </p:attrNameLst>
                                      </p:cBhvr>
                                      <p:tavLst>
                                        <p:tav tm="0">
                                          <p:val>
                                            <p:fltVal val="0"/>
                                          </p:val>
                                        </p:tav>
                                        <p:tav tm="100000">
                                          <p:val>
                                            <p:strVal val="#ppt_h"/>
                                          </p:val>
                                        </p:tav>
                                      </p:tavLst>
                                    </p:anim>
                                    <p:animEffect transition="in" filter="fade">
                                      <p:cBhvr>
                                        <p:cTn id="107" dur="500"/>
                                        <p:tgtEl>
                                          <p:spTgt spid="6247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xit" presetSubtype="0" fill="hold" nodeType="clickEffect">
                                  <p:stCondLst>
                                    <p:cond delay="0"/>
                                  </p:stCondLst>
                                  <p:childTnLst>
                                    <p:animEffect transition="out" filter="fade">
                                      <p:cBhvr>
                                        <p:cTn id="111" dur="500"/>
                                        <p:tgtEl>
                                          <p:spTgt spid="62476"/>
                                        </p:tgtEl>
                                      </p:cBhvr>
                                    </p:animEffect>
                                    <p:set>
                                      <p:cBhvr>
                                        <p:cTn id="112" dur="1" fill="hold">
                                          <p:stCondLst>
                                            <p:cond delay="499"/>
                                          </p:stCondLst>
                                        </p:cTn>
                                        <p:tgtEl>
                                          <p:spTgt spid="62476"/>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16" fill="hold" nodeType="clickEffect">
                                  <p:stCondLst>
                                    <p:cond delay="0"/>
                                  </p:stCondLst>
                                  <p:childTnLst>
                                    <p:set>
                                      <p:cBhvr>
                                        <p:cTn id="116" dur="1" fill="hold">
                                          <p:stCondLst>
                                            <p:cond delay="0"/>
                                          </p:stCondLst>
                                        </p:cTn>
                                        <p:tgtEl>
                                          <p:spTgt spid="62486"/>
                                        </p:tgtEl>
                                        <p:attrNameLst>
                                          <p:attrName>style.visibility</p:attrName>
                                        </p:attrNameLst>
                                      </p:cBhvr>
                                      <p:to>
                                        <p:strVal val="visible"/>
                                      </p:to>
                                    </p:set>
                                    <p:anim calcmode="lin" valueType="num">
                                      <p:cBhvr>
                                        <p:cTn id="117" dur="500" fill="hold"/>
                                        <p:tgtEl>
                                          <p:spTgt spid="62486"/>
                                        </p:tgtEl>
                                        <p:attrNameLst>
                                          <p:attrName>ppt_w</p:attrName>
                                        </p:attrNameLst>
                                      </p:cBhvr>
                                      <p:tavLst>
                                        <p:tav tm="0">
                                          <p:val>
                                            <p:fltVal val="0"/>
                                          </p:val>
                                        </p:tav>
                                        <p:tav tm="100000">
                                          <p:val>
                                            <p:strVal val="#ppt_w"/>
                                          </p:val>
                                        </p:tav>
                                      </p:tavLst>
                                    </p:anim>
                                    <p:anim calcmode="lin" valueType="num">
                                      <p:cBhvr>
                                        <p:cTn id="118" dur="500" fill="hold"/>
                                        <p:tgtEl>
                                          <p:spTgt spid="62486"/>
                                        </p:tgtEl>
                                        <p:attrNameLst>
                                          <p:attrName>ppt_h</p:attrName>
                                        </p:attrNameLst>
                                      </p:cBhvr>
                                      <p:tavLst>
                                        <p:tav tm="0">
                                          <p:val>
                                            <p:fltVal val="0"/>
                                          </p:val>
                                        </p:tav>
                                        <p:tav tm="100000">
                                          <p:val>
                                            <p:strVal val="#ppt_h"/>
                                          </p:val>
                                        </p:tav>
                                      </p:tavLst>
                                    </p:anim>
                                    <p:animEffect transition="in" filter="fade">
                                      <p:cBhvr>
                                        <p:cTn id="119" dur="500"/>
                                        <p:tgtEl>
                                          <p:spTgt spid="62486"/>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xit" presetSubtype="4" fill="hold" nodeType="clickEffect">
                                  <p:stCondLst>
                                    <p:cond delay="0"/>
                                  </p:stCondLst>
                                  <p:childTnLst>
                                    <p:anim calcmode="lin" valueType="num">
                                      <p:cBhvr additive="base">
                                        <p:cTn id="123" dur="500"/>
                                        <p:tgtEl>
                                          <p:spTgt spid="62486"/>
                                        </p:tgtEl>
                                        <p:attrNameLst>
                                          <p:attrName>ppt_x</p:attrName>
                                        </p:attrNameLst>
                                      </p:cBhvr>
                                      <p:tavLst>
                                        <p:tav tm="0">
                                          <p:val>
                                            <p:strVal val="ppt_x"/>
                                          </p:val>
                                        </p:tav>
                                        <p:tav tm="100000">
                                          <p:val>
                                            <p:strVal val="ppt_x"/>
                                          </p:val>
                                        </p:tav>
                                      </p:tavLst>
                                    </p:anim>
                                    <p:anim calcmode="lin" valueType="num">
                                      <p:cBhvr additive="base">
                                        <p:cTn id="124" dur="500"/>
                                        <p:tgtEl>
                                          <p:spTgt spid="62486"/>
                                        </p:tgtEl>
                                        <p:attrNameLst>
                                          <p:attrName>ppt_y</p:attrName>
                                        </p:attrNameLst>
                                      </p:cBhvr>
                                      <p:tavLst>
                                        <p:tav tm="0">
                                          <p:val>
                                            <p:strVal val="ppt_y"/>
                                          </p:val>
                                        </p:tav>
                                        <p:tav tm="100000">
                                          <p:val>
                                            <p:strVal val="1+ppt_h/2"/>
                                          </p:val>
                                        </p:tav>
                                      </p:tavLst>
                                    </p:anim>
                                    <p:set>
                                      <p:cBhvr>
                                        <p:cTn id="125" dur="1" fill="hold">
                                          <p:stCondLst>
                                            <p:cond delay="499"/>
                                          </p:stCondLst>
                                        </p:cTn>
                                        <p:tgtEl>
                                          <p:spTgt spid="62486"/>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53" presetClass="entr" presetSubtype="16" fill="hold" nodeType="clickEffect">
                                  <p:stCondLst>
                                    <p:cond delay="0"/>
                                  </p:stCondLst>
                                  <p:childTnLst>
                                    <p:set>
                                      <p:cBhvr>
                                        <p:cTn id="129" dur="1" fill="hold">
                                          <p:stCondLst>
                                            <p:cond delay="0"/>
                                          </p:stCondLst>
                                        </p:cTn>
                                        <p:tgtEl>
                                          <p:spTgt spid="62490"/>
                                        </p:tgtEl>
                                        <p:attrNameLst>
                                          <p:attrName>style.visibility</p:attrName>
                                        </p:attrNameLst>
                                      </p:cBhvr>
                                      <p:to>
                                        <p:strVal val="visible"/>
                                      </p:to>
                                    </p:set>
                                    <p:anim calcmode="lin" valueType="num">
                                      <p:cBhvr>
                                        <p:cTn id="130" dur="500" fill="hold"/>
                                        <p:tgtEl>
                                          <p:spTgt spid="62490"/>
                                        </p:tgtEl>
                                        <p:attrNameLst>
                                          <p:attrName>ppt_w</p:attrName>
                                        </p:attrNameLst>
                                      </p:cBhvr>
                                      <p:tavLst>
                                        <p:tav tm="0">
                                          <p:val>
                                            <p:fltVal val="0"/>
                                          </p:val>
                                        </p:tav>
                                        <p:tav tm="100000">
                                          <p:val>
                                            <p:strVal val="#ppt_w"/>
                                          </p:val>
                                        </p:tav>
                                      </p:tavLst>
                                    </p:anim>
                                    <p:anim calcmode="lin" valueType="num">
                                      <p:cBhvr>
                                        <p:cTn id="131" dur="500" fill="hold"/>
                                        <p:tgtEl>
                                          <p:spTgt spid="62490"/>
                                        </p:tgtEl>
                                        <p:attrNameLst>
                                          <p:attrName>ppt_h</p:attrName>
                                        </p:attrNameLst>
                                      </p:cBhvr>
                                      <p:tavLst>
                                        <p:tav tm="0">
                                          <p:val>
                                            <p:fltVal val="0"/>
                                          </p:val>
                                        </p:tav>
                                        <p:tav tm="100000">
                                          <p:val>
                                            <p:strVal val="#ppt_h"/>
                                          </p:val>
                                        </p:tav>
                                      </p:tavLst>
                                    </p:anim>
                                    <p:animEffect transition="in" filter="fade">
                                      <p:cBhvr>
                                        <p:cTn id="132" dur="500"/>
                                        <p:tgtEl>
                                          <p:spTgt spid="62490"/>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xit" presetSubtype="0" fill="hold" nodeType="clickEffect">
                                  <p:stCondLst>
                                    <p:cond delay="0"/>
                                  </p:stCondLst>
                                  <p:childTnLst>
                                    <p:animEffect transition="out" filter="fade">
                                      <p:cBhvr>
                                        <p:cTn id="136" dur="500"/>
                                        <p:tgtEl>
                                          <p:spTgt spid="62490"/>
                                        </p:tgtEl>
                                      </p:cBhvr>
                                    </p:animEffect>
                                    <p:set>
                                      <p:cBhvr>
                                        <p:cTn id="137" dur="1" fill="hold">
                                          <p:stCondLst>
                                            <p:cond delay="499"/>
                                          </p:stCondLst>
                                        </p:cTn>
                                        <p:tgtEl>
                                          <p:spTgt spid="62490"/>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1" presetClass="entr" presetSubtype="1" fill="hold" nodeType="clickEffect">
                                  <p:stCondLst>
                                    <p:cond delay="0"/>
                                  </p:stCondLst>
                                  <p:childTnLst>
                                    <p:set>
                                      <p:cBhvr>
                                        <p:cTn id="141" dur="1" fill="hold">
                                          <p:stCondLst>
                                            <p:cond delay="0"/>
                                          </p:stCondLst>
                                        </p:cTn>
                                        <p:tgtEl>
                                          <p:spTgt spid="62494"/>
                                        </p:tgtEl>
                                        <p:attrNameLst>
                                          <p:attrName>style.visibility</p:attrName>
                                        </p:attrNameLst>
                                      </p:cBhvr>
                                      <p:to>
                                        <p:strVal val="visible"/>
                                      </p:to>
                                    </p:set>
                                    <p:animEffect transition="in" filter="wheel(1)">
                                      <p:cBhvr>
                                        <p:cTn id="142" dur="2000"/>
                                        <p:tgtEl>
                                          <p:spTgt spid="62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6324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066800" y="1600200"/>
            <a:ext cx="8229600" cy="4525963"/>
          </a:xfrm>
        </p:spPr>
        <p:txBody>
          <a:bodyPr/>
          <a:lstStyle/>
          <a:p>
            <a:pPr marL="569913" indent="-569913" eaLnBrk="1" hangingPunct="1">
              <a:buBlip>
                <a:blip r:embed="rId4"/>
              </a:buBlip>
              <a:tabLst>
                <a:tab pos="515938" algn="l"/>
              </a:tabLst>
            </a:pPr>
            <a:r>
              <a:rPr lang="en-US" altLang="en-US" dirty="0" smtClean="0">
                <a:ea typeface="ＭＳ Ｐゴシック" panose="020B0600070205080204" pitchFamily="34" charset="-128"/>
              </a:rPr>
              <a:t>Shirt &amp; Tie</a:t>
            </a:r>
          </a:p>
          <a:p>
            <a:pPr marL="569913" indent="-569913" eaLnBrk="1" hangingPunct="1">
              <a:buBlip>
                <a:blip r:embed="rId4"/>
              </a:buBlip>
              <a:tabLst>
                <a:tab pos="515938" algn="l"/>
              </a:tabLst>
            </a:pPr>
            <a:r>
              <a:rPr lang="en-US" altLang="en-US" dirty="0" smtClean="0">
                <a:ea typeface="ＭＳ Ｐゴシック" panose="020B0600070205080204" pitchFamily="34" charset="-128"/>
              </a:rPr>
              <a:t>Follow basic school rules</a:t>
            </a:r>
          </a:p>
          <a:p>
            <a:pPr marL="569913" indent="-569913" eaLnBrk="1" hangingPunct="1">
              <a:buBlip>
                <a:blip r:embed="rId4"/>
              </a:buBlip>
              <a:tabLst>
                <a:tab pos="515938" algn="l"/>
              </a:tabLst>
            </a:pPr>
            <a:r>
              <a:rPr lang="en-US" altLang="en-US" dirty="0" smtClean="0">
                <a:ea typeface="ＭＳ Ｐゴシック" panose="020B0600070205080204" pitchFamily="34" charset="-128"/>
              </a:rPr>
              <a:t>Be modest</a:t>
            </a:r>
          </a:p>
          <a:p>
            <a:pPr marL="569913" indent="-569913" eaLnBrk="1" hangingPunct="1">
              <a:buBlip>
                <a:blip r:embed="rId4"/>
              </a:buBlip>
              <a:tabLst>
                <a:tab pos="515938" algn="l"/>
              </a:tabLst>
            </a:pPr>
            <a:r>
              <a:rPr lang="en-US" altLang="en-US" dirty="0" smtClean="0">
                <a:ea typeface="ＭＳ Ｐゴシック" panose="020B0600070205080204" pitchFamily="34" charset="-128"/>
              </a:rPr>
              <a:t>No Jeans!!!</a:t>
            </a:r>
          </a:p>
        </p:txBody>
      </p:sp>
      <p:sp>
        <p:nvSpPr>
          <p:cNvPr id="36867" name="Rectangle 4"/>
          <p:cNvSpPr>
            <a:spLocks noGrp="1" noChangeArrowheads="1"/>
          </p:cNvSpPr>
          <p:nvPr>
            <p:ph type="title"/>
          </p:nvPr>
        </p:nvSpPr>
        <p:spPr>
          <a:noFill/>
        </p:spPr>
        <p:txBody>
          <a:bodyPr/>
          <a:lstStyle/>
          <a:p>
            <a:pPr eaLnBrk="1" hangingPunct="1"/>
            <a:r>
              <a:rPr lang="en-US" altLang="en-US" dirty="0" smtClean="0">
                <a:latin typeface="KG Be Still &amp; Know" panose="02000503000000020004" pitchFamily="2" charset="0"/>
                <a:ea typeface="ＭＳ Ｐゴシック" panose="020B0600070205080204" pitchFamily="34" charset="-128"/>
              </a:rPr>
              <a:t>What to Wear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ssolve">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ssolve">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latin typeface="Calligraph421 BT" panose="03060702050402020204" pitchFamily="66" charset="0"/>
                <a:ea typeface="ＭＳ Ｐゴシック" panose="020B0600070205080204" pitchFamily="34" charset="-128"/>
              </a:rPr>
              <a:t>Hygiene</a:t>
            </a:r>
          </a:p>
        </p:txBody>
      </p:sp>
      <p:pic>
        <p:nvPicPr>
          <p:cNvPr id="4101" name="Picture 5" descr="99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1263650"/>
            <a:ext cx="40005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6"/>
          <p:cNvSpPr txBox="1">
            <a:spLocks noChangeArrowheads="1"/>
          </p:cNvSpPr>
          <p:nvPr/>
        </p:nvSpPr>
        <p:spPr bwMode="auto">
          <a:xfrm>
            <a:off x="844551" y="1955007"/>
            <a:ext cx="20574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6000" dirty="0"/>
              <a:t>Yes </a:t>
            </a:r>
          </a:p>
          <a:p>
            <a:pPr eaLnBrk="1" hangingPunct="1">
              <a:spcBef>
                <a:spcPct val="50000"/>
              </a:spcBef>
              <a:buFontTx/>
              <a:buNone/>
            </a:pPr>
            <a:r>
              <a:rPr lang="en-US" altLang="en-US" sz="1800" dirty="0"/>
              <a:t>Or</a:t>
            </a:r>
          </a:p>
          <a:p>
            <a:pPr eaLnBrk="1" hangingPunct="1">
              <a:spcBef>
                <a:spcPct val="50000"/>
              </a:spcBef>
              <a:buFontTx/>
              <a:buNone/>
            </a:pPr>
            <a:r>
              <a:rPr lang="en-US" altLang="en-US" sz="6000" dirty="0"/>
              <a:t>No?</a:t>
            </a:r>
          </a:p>
        </p:txBody>
      </p:sp>
      <p:pic>
        <p:nvPicPr>
          <p:cNvPr id="12300" name="Picture 12" descr="https://encrypted-tbn2.gstatic.com/images?q=tbn:ANd9GcRQamwQkE2aZAW8NbRCRWtUwkUKwDJqIlX_0Ojw45OajEMtYF7I2A:www.beautytipshub.com/wp-content/uploads/2012/03/dreamstime_117549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044552"/>
            <a:ext cx="5399905" cy="539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razy%20ha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350" y="1130300"/>
            <a:ext cx="48958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8" descr="my%20dirty%20fa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4450" y="901700"/>
            <a:ext cx="47085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hairsty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1050" y="887413"/>
            <a:ext cx="35798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descr="man-1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2675" y="706438"/>
            <a:ext cx="27559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descr="b303033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2763" y="625475"/>
            <a:ext cx="4300537"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16%20stink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8624" y="1399382"/>
            <a:ext cx="591502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arn(inVertical)">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2300"/>
                                        </p:tgtEl>
                                        <p:attrNameLst>
                                          <p:attrName>style.visibility</p:attrName>
                                        </p:attrNameLst>
                                      </p:cBhvr>
                                      <p:to>
                                        <p:strVal val="visible"/>
                                      </p:to>
                                    </p:set>
                                    <p:animEffect transition="in" filter="wipe(down)">
                                      <p:cBhvr>
                                        <p:cTn id="16" dur="500"/>
                                        <p:tgtEl>
                                          <p:spTgt spid="123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12300"/>
                                        </p:tgtEl>
                                      </p:cBhvr>
                                    </p:animEffect>
                                    <p:set>
                                      <p:cBhvr>
                                        <p:cTn id="21" dur="1" fill="hold">
                                          <p:stCondLst>
                                            <p:cond delay="499"/>
                                          </p:stCondLst>
                                        </p:cTn>
                                        <p:tgtEl>
                                          <p:spTgt spid="1230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4104"/>
                                        </p:tgtEl>
                                        <p:attrNameLst>
                                          <p:attrName>style.visibility</p:attrName>
                                        </p:attrNameLst>
                                      </p:cBhvr>
                                      <p:to>
                                        <p:strVal val="visible"/>
                                      </p:to>
                                    </p:set>
                                    <p:animEffect transition="in" filter="barn(inVertical)">
                                      <p:cBhvr>
                                        <p:cTn id="26" dur="500"/>
                                        <p:tgtEl>
                                          <p:spTgt spid="41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500"/>
                                        <p:tgtEl>
                                          <p:spTgt spid="4104"/>
                                        </p:tgtEl>
                                      </p:cBhvr>
                                    </p:animEffect>
                                    <p:set>
                                      <p:cBhvr>
                                        <p:cTn id="31" dur="1" fill="hold">
                                          <p:stCondLst>
                                            <p:cond delay="499"/>
                                          </p:stCondLst>
                                        </p:cTn>
                                        <p:tgtEl>
                                          <p:spTgt spid="410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4114"/>
                                        </p:tgtEl>
                                        <p:attrNameLst>
                                          <p:attrName>style.visibility</p:attrName>
                                        </p:attrNameLst>
                                      </p:cBhvr>
                                      <p:to>
                                        <p:strVal val="visible"/>
                                      </p:to>
                                    </p:set>
                                    <p:anim calcmode="lin" valueType="num">
                                      <p:cBhvr>
                                        <p:cTn id="36" dur="500" fill="hold"/>
                                        <p:tgtEl>
                                          <p:spTgt spid="4114"/>
                                        </p:tgtEl>
                                        <p:attrNameLst>
                                          <p:attrName>ppt_w</p:attrName>
                                        </p:attrNameLst>
                                      </p:cBhvr>
                                      <p:tavLst>
                                        <p:tav tm="0">
                                          <p:val>
                                            <p:fltVal val="0"/>
                                          </p:val>
                                        </p:tav>
                                        <p:tav tm="100000">
                                          <p:val>
                                            <p:strVal val="#ppt_w"/>
                                          </p:val>
                                        </p:tav>
                                      </p:tavLst>
                                    </p:anim>
                                    <p:anim calcmode="lin" valueType="num">
                                      <p:cBhvr>
                                        <p:cTn id="37" dur="500" fill="hold"/>
                                        <p:tgtEl>
                                          <p:spTgt spid="4114"/>
                                        </p:tgtEl>
                                        <p:attrNameLst>
                                          <p:attrName>ppt_h</p:attrName>
                                        </p:attrNameLst>
                                      </p:cBhvr>
                                      <p:tavLst>
                                        <p:tav tm="0">
                                          <p:val>
                                            <p:fltVal val="0"/>
                                          </p:val>
                                        </p:tav>
                                        <p:tav tm="100000">
                                          <p:val>
                                            <p:strVal val="#ppt_h"/>
                                          </p:val>
                                        </p:tav>
                                      </p:tavLst>
                                    </p:anim>
                                    <p:animEffect transition="in" filter="fade">
                                      <p:cBhvr>
                                        <p:cTn id="38" dur="500"/>
                                        <p:tgtEl>
                                          <p:spTgt spid="411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4114"/>
                                        </p:tgtEl>
                                      </p:cBhvr>
                                    </p:animEffect>
                                    <p:set>
                                      <p:cBhvr>
                                        <p:cTn id="43" dur="1" fill="hold">
                                          <p:stCondLst>
                                            <p:cond delay="499"/>
                                          </p:stCondLst>
                                        </p:cTn>
                                        <p:tgtEl>
                                          <p:spTgt spid="4114"/>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4" presetClass="entr" presetSubtype="10" fill="hold" nodeType="clickEffect">
                                  <p:stCondLst>
                                    <p:cond delay="0"/>
                                  </p:stCondLst>
                                  <p:childTnLst>
                                    <p:set>
                                      <p:cBhvr>
                                        <p:cTn id="47" dur="1" fill="hold">
                                          <p:stCondLst>
                                            <p:cond delay="0"/>
                                          </p:stCondLst>
                                        </p:cTn>
                                        <p:tgtEl>
                                          <p:spTgt spid="4108"/>
                                        </p:tgtEl>
                                        <p:attrNameLst>
                                          <p:attrName>style.visibility</p:attrName>
                                        </p:attrNameLst>
                                      </p:cBhvr>
                                      <p:to>
                                        <p:strVal val="visible"/>
                                      </p:to>
                                    </p:set>
                                    <p:animEffect transition="in" filter="randombar(horizontal)">
                                      <p:cBhvr>
                                        <p:cTn id="48" dur="500"/>
                                        <p:tgtEl>
                                          <p:spTgt spid="410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4" fill="hold" nodeType="clickEffect">
                                  <p:stCondLst>
                                    <p:cond delay="0"/>
                                  </p:stCondLst>
                                  <p:childTnLst>
                                    <p:anim calcmode="lin" valueType="num">
                                      <p:cBhvr additive="base">
                                        <p:cTn id="52" dur="500"/>
                                        <p:tgtEl>
                                          <p:spTgt spid="4108"/>
                                        </p:tgtEl>
                                        <p:attrNameLst>
                                          <p:attrName>ppt_x</p:attrName>
                                        </p:attrNameLst>
                                      </p:cBhvr>
                                      <p:tavLst>
                                        <p:tav tm="0">
                                          <p:val>
                                            <p:strVal val="ppt_x"/>
                                          </p:val>
                                        </p:tav>
                                        <p:tav tm="100000">
                                          <p:val>
                                            <p:strVal val="ppt_x"/>
                                          </p:val>
                                        </p:tav>
                                      </p:tavLst>
                                    </p:anim>
                                    <p:anim calcmode="lin" valueType="num">
                                      <p:cBhvr additive="base">
                                        <p:cTn id="53" dur="500"/>
                                        <p:tgtEl>
                                          <p:spTgt spid="4108"/>
                                        </p:tgtEl>
                                        <p:attrNameLst>
                                          <p:attrName>ppt_y</p:attrName>
                                        </p:attrNameLst>
                                      </p:cBhvr>
                                      <p:tavLst>
                                        <p:tav tm="0">
                                          <p:val>
                                            <p:strVal val="ppt_y"/>
                                          </p:val>
                                        </p:tav>
                                        <p:tav tm="100000">
                                          <p:val>
                                            <p:strVal val="1+ppt_h/2"/>
                                          </p:val>
                                        </p:tav>
                                      </p:tavLst>
                                    </p:anim>
                                    <p:set>
                                      <p:cBhvr>
                                        <p:cTn id="54" dur="1" fill="hold">
                                          <p:stCondLst>
                                            <p:cond delay="499"/>
                                          </p:stCondLst>
                                        </p:cTn>
                                        <p:tgtEl>
                                          <p:spTgt spid="4108"/>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4112"/>
                                        </p:tgtEl>
                                        <p:attrNameLst>
                                          <p:attrName>style.visibility</p:attrName>
                                        </p:attrNameLst>
                                      </p:cBhvr>
                                      <p:to>
                                        <p:strVal val="visible"/>
                                      </p:to>
                                    </p:set>
                                    <p:animEffect transition="in" filter="randombar(horizontal)">
                                      <p:cBhvr>
                                        <p:cTn id="59" dur="500"/>
                                        <p:tgtEl>
                                          <p:spTgt spid="411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4112"/>
                                        </p:tgtEl>
                                        <p:attrNameLst>
                                          <p:attrName>ppt_x</p:attrName>
                                        </p:attrNameLst>
                                      </p:cBhvr>
                                      <p:tavLst>
                                        <p:tav tm="0">
                                          <p:val>
                                            <p:strVal val="ppt_x"/>
                                          </p:val>
                                        </p:tav>
                                        <p:tav tm="100000">
                                          <p:val>
                                            <p:strVal val="ppt_x"/>
                                          </p:val>
                                        </p:tav>
                                      </p:tavLst>
                                    </p:anim>
                                    <p:anim calcmode="lin" valueType="num">
                                      <p:cBhvr additive="base">
                                        <p:cTn id="64" dur="500"/>
                                        <p:tgtEl>
                                          <p:spTgt spid="4112"/>
                                        </p:tgtEl>
                                        <p:attrNameLst>
                                          <p:attrName>ppt_y</p:attrName>
                                        </p:attrNameLst>
                                      </p:cBhvr>
                                      <p:tavLst>
                                        <p:tav tm="0">
                                          <p:val>
                                            <p:strVal val="ppt_y"/>
                                          </p:val>
                                        </p:tav>
                                        <p:tav tm="100000">
                                          <p:val>
                                            <p:strVal val="1+ppt_h/2"/>
                                          </p:val>
                                        </p:tav>
                                      </p:tavLst>
                                    </p:anim>
                                    <p:set>
                                      <p:cBhvr>
                                        <p:cTn id="65" dur="1" fill="hold">
                                          <p:stCondLst>
                                            <p:cond delay="499"/>
                                          </p:stCondLst>
                                        </p:cTn>
                                        <p:tgtEl>
                                          <p:spTgt spid="4112"/>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ntr" presetSubtype="16" fill="hold" nodeType="clickEffect">
                                  <p:stCondLst>
                                    <p:cond delay="0"/>
                                  </p:stCondLst>
                                  <p:childTnLst>
                                    <p:set>
                                      <p:cBhvr>
                                        <p:cTn id="69" dur="1" fill="hold">
                                          <p:stCondLst>
                                            <p:cond delay="0"/>
                                          </p:stCondLst>
                                        </p:cTn>
                                        <p:tgtEl>
                                          <p:spTgt spid="4110"/>
                                        </p:tgtEl>
                                        <p:attrNameLst>
                                          <p:attrName>style.visibility</p:attrName>
                                        </p:attrNameLst>
                                      </p:cBhvr>
                                      <p:to>
                                        <p:strVal val="visible"/>
                                      </p:to>
                                    </p:set>
                                    <p:animEffect transition="in" filter="circle(in)">
                                      <p:cBhvr>
                                        <p:cTn id="70" dur="2000"/>
                                        <p:tgtEl>
                                          <p:spTgt spid="411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xit" presetSubtype="21" fill="hold" nodeType="clickEffect">
                                  <p:stCondLst>
                                    <p:cond delay="0"/>
                                  </p:stCondLst>
                                  <p:childTnLst>
                                    <p:animEffect transition="out" filter="barn(inVertical)">
                                      <p:cBhvr>
                                        <p:cTn id="74" dur="500"/>
                                        <p:tgtEl>
                                          <p:spTgt spid="4110"/>
                                        </p:tgtEl>
                                      </p:cBhvr>
                                    </p:animEffect>
                                    <p:set>
                                      <p:cBhvr>
                                        <p:cTn id="75" dur="1" fill="hold">
                                          <p:stCondLst>
                                            <p:cond delay="499"/>
                                          </p:stCondLst>
                                        </p:cTn>
                                        <p:tgtEl>
                                          <p:spTgt spid="4110"/>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nodeType="clickEffect">
                                  <p:stCondLst>
                                    <p:cond delay="0"/>
                                  </p:stCondLst>
                                  <p:childTnLst>
                                    <p:set>
                                      <p:cBhvr>
                                        <p:cTn id="79" dur="1" fill="hold">
                                          <p:stCondLst>
                                            <p:cond delay="0"/>
                                          </p:stCondLst>
                                        </p:cTn>
                                        <p:tgtEl>
                                          <p:spTgt spid="4106"/>
                                        </p:tgtEl>
                                        <p:attrNameLst>
                                          <p:attrName>style.visibility</p:attrName>
                                        </p:attrNameLst>
                                      </p:cBhvr>
                                      <p:to>
                                        <p:strVal val="visible"/>
                                      </p:to>
                                    </p:set>
                                    <p:animEffect transition="in" filter="wipe(down)">
                                      <p:cBhvr>
                                        <p:cTn id="80" dur="500"/>
                                        <p:tgtEl>
                                          <p:spTgt spid="410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nodeType="clickEffect">
                                  <p:stCondLst>
                                    <p:cond delay="0"/>
                                  </p:stCondLst>
                                  <p:childTnLst>
                                    <p:animEffect transition="out" filter="fade">
                                      <p:cBhvr>
                                        <p:cTn id="84" dur="500"/>
                                        <p:tgtEl>
                                          <p:spTgt spid="4106"/>
                                        </p:tgtEl>
                                      </p:cBhvr>
                                    </p:animEffect>
                                    <p:set>
                                      <p:cBhvr>
                                        <p:cTn id="85" dur="1" fill="hold">
                                          <p:stCondLst>
                                            <p:cond delay="499"/>
                                          </p:stCondLst>
                                        </p:cTn>
                                        <p:tgtEl>
                                          <p:spTgt spid="4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latin typeface="KG Be Still &amp; Know" panose="02000503000000020004" pitchFamily="2" charset="0"/>
                <a:ea typeface="ＭＳ Ｐゴシック" panose="020B0600070205080204" pitchFamily="34" charset="-128"/>
              </a:rPr>
              <a:t>Hygiene</a:t>
            </a:r>
          </a:p>
        </p:txBody>
      </p:sp>
      <p:sp>
        <p:nvSpPr>
          <p:cNvPr id="14339" name="Rectangle 3"/>
          <p:cNvSpPr>
            <a:spLocks noGrp="1" noChangeArrowheads="1"/>
          </p:cNvSpPr>
          <p:nvPr>
            <p:ph type="body" idx="1"/>
          </p:nvPr>
        </p:nvSpPr>
        <p:spPr>
          <a:xfrm>
            <a:off x="914400" y="1676400"/>
            <a:ext cx="8229600" cy="4525963"/>
          </a:xfrm>
        </p:spPr>
        <p:txBody>
          <a:bodyPr/>
          <a:lstStyle/>
          <a:p>
            <a:pPr marL="569913" indent="-569913" eaLnBrk="1" hangingPunct="1">
              <a:buBlip>
                <a:blip r:embed="rId4"/>
              </a:buBlip>
            </a:pPr>
            <a:r>
              <a:rPr lang="en-US" altLang="en-US" dirty="0">
                <a:ea typeface="ＭＳ Ｐゴシック" panose="020B0600070205080204" pitchFamily="34" charset="-128"/>
              </a:rPr>
              <a:t>Keep</a:t>
            </a:r>
            <a:r>
              <a:rPr lang="en-US" altLang="en-US" dirty="0" smtClean="0">
                <a:ea typeface="ＭＳ Ｐゴシック" panose="020B0600070205080204" pitchFamily="34" charset="-128"/>
              </a:rPr>
              <a:t> your hair neatly combed and done. Nothing too crazy or wild. </a:t>
            </a:r>
          </a:p>
          <a:p>
            <a:pPr marL="569913" indent="-569913" eaLnBrk="1" hangingPunct="1">
              <a:buBlip>
                <a:blip r:embed="rId4"/>
              </a:buBlip>
            </a:pPr>
            <a:r>
              <a:rPr lang="en-US" altLang="en-US" dirty="0" smtClean="0">
                <a:ea typeface="ＭＳ Ｐゴシック" panose="020B0600070205080204" pitchFamily="34" charset="-128"/>
              </a:rPr>
              <a:t>Make-up, if worn, should be basic and not garish.</a:t>
            </a:r>
          </a:p>
          <a:p>
            <a:pPr marL="569913" indent="-569913" eaLnBrk="1" hangingPunct="1">
              <a:buBlip>
                <a:blip r:embed="rId4"/>
              </a:buBlip>
            </a:pPr>
            <a:r>
              <a:rPr lang="en-US" altLang="en-US" dirty="0" smtClean="0">
                <a:ea typeface="ＭＳ Ｐゴシック" panose="020B0600070205080204" pitchFamily="34" charset="-128"/>
              </a:rPr>
              <a:t>Don’t smell! Use deodorant!</a:t>
            </a:r>
          </a:p>
          <a:p>
            <a:pPr marL="569913" indent="-569913" eaLnBrk="1" hangingPunct="1">
              <a:buBlip>
                <a:blip r:embed="rId4"/>
              </a:buBlip>
            </a:pPr>
            <a:r>
              <a:rPr lang="en-US" altLang="en-US" dirty="0" smtClean="0">
                <a:ea typeface="ＭＳ Ｐゴシック" panose="020B0600070205080204" pitchFamily="34" charset="-128"/>
              </a:rPr>
              <a:t>Remove any piercing or cover and tattoos that might make you look unprofessional.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81000"/>
            <a:ext cx="8229600" cy="1143000"/>
          </a:xfrm>
        </p:spPr>
        <p:txBody>
          <a:bodyPr/>
          <a:lstStyle/>
          <a:p>
            <a:pPr eaLnBrk="1" hangingPunct="1"/>
            <a:r>
              <a:rPr lang="en-US" altLang="en-US" dirty="0" smtClean="0">
                <a:latin typeface="KG Be Still &amp; Know" panose="02000503000000020004" pitchFamily="2" charset="0"/>
                <a:ea typeface="ＭＳ Ｐゴシック" panose="020B0600070205080204" pitchFamily="34" charset="-128"/>
              </a:rPr>
              <a:t>Be Prepared</a:t>
            </a:r>
          </a:p>
        </p:txBody>
      </p:sp>
      <p:sp>
        <p:nvSpPr>
          <p:cNvPr id="11267" name="Rectangle 3"/>
          <p:cNvSpPr>
            <a:spLocks noGrp="1" noChangeArrowheads="1"/>
          </p:cNvSpPr>
          <p:nvPr>
            <p:ph type="body" idx="1"/>
          </p:nvPr>
        </p:nvSpPr>
        <p:spPr>
          <a:xfrm>
            <a:off x="914400" y="1600200"/>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69913" indent="-569913" eaLnBrk="1" hangingPunct="1">
              <a:buBlip>
                <a:blip r:embed="rId4"/>
              </a:buBlip>
            </a:pPr>
            <a:r>
              <a:rPr lang="en-US" altLang="en-US" dirty="0">
                <a:ea typeface="ＭＳ Ｐゴシック" panose="020B0600070205080204" pitchFamily="34" charset="-128"/>
              </a:rPr>
              <a:t>Arrive 10 minutes early</a:t>
            </a:r>
          </a:p>
          <a:p>
            <a:pPr marL="569913" indent="-569913" eaLnBrk="1" hangingPunct="1">
              <a:buBlip>
                <a:blip r:embed="rId4"/>
              </a:buBlip>
            </a:pPr>
            <a:r>
              <a:rPr lang="en-US" altLang="en-US" dirty="0">
                <a:ea typeface="ＭＳ Ｐゴシック" panose="020B0600070205080204" pitchFamily="34" charset="-128"/>
              </a:rPr>
              <a:t>Have your application already filled out if possible.</a:t>
            </a:r>
          </a:p>
          <a:p>
            <a:pPr marL="569913" indent="-569913" eaLnBrk="1" hangingPunct="1">
              <a:buBlip>
                <a:blip r:embed="rId4"/>
              </a:buBlip>
            </a:pPr>
            <a:r>
              <a:rPr lang="en-US" altLang="en-US" dirty="0">
                <a:ea typeface="ＭＳ Ｐゴシック" panose="020B0600070205080204" pitchFamily="34" charset="-128"/>
              </a:rPr>
              <a:t>Bring a resume if required</a:t>
            </a:r>
          </a:p>
          <a:p>
            <a:pPr marL="569913" indent="-569913" eaLnBrk="1" hangingPunct="1">
              <a:buBlip>
                <a:blip r:embed="rId4"/>
              </a:buBlip>
            </a:pPr>
            <a:r>
              <a:rPr lang="en-US" altLang="en-US" dirty="0">
                <a:ea typeface="ＭＳ Ｐゴシック" panose="020B0600070205080204" pitchFamily="34" charset="-128"/>
              </a:rPr>
              <a:t>Make sure you have on you the names and phone numbers of references.</a:t>
            </a:r>
          </a:p>
          <a:p>
            <a:pPr marL="569913" indent="-569913" eaLnBrk="1" hangingPunct="1">
              <a:buBlip>
                <a:blip r:embed="rId4"/>
              </a:buBlip>
            </a:pPr>
            <a:r>
              <a:rPr lang="en-US" altLang="en-US" dirty="0">
                <a:ea typeface="ＭＳ Ｐゴシック" panose="020B0600070205080204" pitchFamily="34" charset="-128"/>
              </a:rPr>
              <a:t>Turn off your cell phone!</a:t>
            </a:r>
          </a:p>
          <a:p>
            <a:pPr marL="569913" indent="-569913" eaLnBrk="1" hangingPunct="1">
              <a:buBlip>
                <a:blip r:embed="rId4"/>
              </a:buBlip>
            </a:pPr>
            <a:r>
              <a:rPr lang="en-US" altLang="en-US" dirty="0">
                <a:ea typeface="ＭＳ Ｐゴシック" panose="020B0600070205080204" pitchFamily="34" charset="-128"/>
              </a:rPr>
              <a:t>Don’t bring uninvited guests like parents, loved ones, or pets</a:t>
            </a:r>
          </a:p>
        </p:txBody>
      </p:sp>
      <p:pic>
        <p:nvPicPr>
          <p:cNvPr id="43012" name="Picture 4" descr="MCj032236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2737" y="5791200"/>
            <a:ext cx="754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dissolve">
                                      <p:cBhvr>
                                        <p:cTn id="27" dur="5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dissolve">
                                      <p:cBhvr>
                                        <p:cTn id="3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smtClean="0">
                <a:latin typeface="KG Be Still &amp; Know" panose="02000503000000020004" pitchFamily="2" charset="0"/>
                <a:ea typeface="ＭＳ Ｐゴシック" panose="020B0600070205080204" pitchFamily="34" charset="-128"/>
              </a:rPr>
              <a:t>First Interaction</a:t>
            </a:r>
          </a:p>
        </p:txBody>
      </p:sp>
      <p:sp>
        <p:nvSpPr>
          <p:cNvPr id="5123" name="Rectangle 3"/>
          <p:cNvSpPr>
            <a:spLocks noGrp="1" noChangeArrowheads="1"/>
          </p:cNvSpPr>
          <p:nvPr>
            <p:ph type="body" idx="1"/>
          </p:nvPr>
        </p:nvSpPr>
        <p:spPr>
          <a:xfrm>
            <a:off x="990600" y="1600200"/>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69913" indent="-569913" eaLnBrk="1" hangingPunct="1">
              <a:buBlip>
                <a:blip r:embed="rId4"/>
              </a:buBlip>
            </a:pPr>
            <a:r>
              <a:rPr lang="en-US" altLang="en-US" dirty="0">
                <a:ea typeface="ＭＳ Ｐゴシック" panose="020B0600070205080204" pitchFamily="34" charset="-128"/>
              </a:rPr>
              <a:t>Shaking Hands</a:t>
            </a:r>
          </a:p>
          <a:p>
            <a:pPr marL="569913" indent="-569913" eaLnBrk="1" hangingPunct="1">
              <a:buBlip>
                <a:blip r:embed="rId4"/>
              </a:buBlip>
            </a:pPr>
            <a:r>
              <a:rPr lang="en-US" altLang="en-US" dirty="0">
                <a:ea typeface="ＭＳ Ｐゴシック" panose="020B0600070205080204" pitchFamily="34" charset="-128"/>
              </a:rPr>
              <a:t>Body Language</a:t>
            </a:r>
          </a:p>
          <a:p>
            <a:pPr marL="569913" indent="-569913" eaLnBrk="1" hangingPunct="1">
              <a:buBlip>
                <a:blip r:embed="rId4"/>
              </a:buBlip>
            </a:pPr>
            <a:r>
              <a:rPr lang="en-US" altLang="en-US" dirty="0">
                <a:ea typeface="ＭＳ Ｐゴシック" panose="020B0600070205080204" pitchFamily="34" charset="-128"/>
              </a:rPr>
              <a:t>Eye Contact</a:t>
            </a:r>
          </a:p>
          <a:p>
            <a:pPr marL="569913" indent="-569913" eaLnBrk="1" hangingPunct="1">
              <a:buBlip>
                <a:blip r:embed="rId4"/>
              </a:buBlip>
            </a:pPr>
            <a:r>
              <a:rPr lang="en-US" altLang="en-US" dirty="0">
                <a:ea typeface="ＭＳ Ｐゴシック" panose="020B0600070205080204" pitchFamily="34" charset="-128"/>
              </a:rPr>
              <a:t>Introduce yourself and say something like “I’m pleased to meet you.”</a:t>
            </a:r>
          </a:p>
          <a:p>
            <a:pPr marL="569913" indent="-569913" eaLnBrk="1" hangingPunct="1">
              <a:buBlip>
                <a:blip r:embed="rId4"/>
              </a:buBlip>
            </a:pPr>
            <a:r>
              <a:rPr lang="en-US" altLang="en-US" dirty="0">
                <a:ea typeface="ＭＳ Ｐゴシック" panose="020B0600070205080204" pitchFamily="34" charset="-128"/>
              </a:rPr>
              <a:t>Pay attention to the interviewer’s mood—if they are formal, you should be too!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smtClean="0">
                <a:latin typeface="KG Be Still &amp; Know" panose="02000503000000020004" pitchFamily="2" charset="0"/>
                <a:ea typeface="ＭＳ Ｐゴシック" panose="020B0600070205080204" pitchFamily="34" charset="-128"/>
              </a:rPr>
              <a:t>Speech</a:t>
            </a:r>
          </a:p>
        </p:txBody>
      </p:sp>
      <p:sp>
        <p:nvSpPr>
          <p:cNvPr id="8195" name="Rectangle 3"/>
          <p:cNvSpPr>
            <a:spLocks noGrp="1" noChangeArrowheads="1"/>
          </p:cNvSpPr>
          <p:nvPr>
            <p:ph type="body" idx="1"/>
          </p:nvPr>
        </p:nvSpPr>
        <p:spPr>
          <a:xfrm>
            <a:off x="990600" y="1600200"/>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69913" indent="-569913" eaLnBrk="1" hangingPunct="1">
              <a:buBlip>
                <a:blip r:embed="rId4"/>
              </a:buBlip>
            </a:pPr>
            <a:r>
              <a:rPr lang="en-US" altLang="en-US" dirty="0">
                <a:ea typeface="ＭＳ Ｐゴシック" panose="020B0600070205080204" pitchFamily="34" charset="-128"/>
              </a:rPr>
              <a:t>Try to avoid slang</a:t>
            </a:r>
          </a:p>
          <a:p>
            <a:pPr marL="569913" indent="-569913" eaLnBrk="1" hangingPunct="1">
              <a:buBlip>
                <a:blip r:embed="rId4"/>
              </a:buBlip>
            </a:pPr>
            <a:r>
              <a:rPr lang="en-US" altLang="en-US" dirty="0">
                <a:ea typeface="ＭＳ Ｐゴシック" panose="020B0600070205080204" pitchFamily="34" charset="-128"/>
              </a:rPr>
              <a:t>Do NOT use any swear words!</a:t>
            </a:r>
          </a:p>
          <a:p>
            <a:pPr marL="569913" indent="-569913" eaLnBrk="1" hangingPunct="1">
              <a:buBlip>
                <a:blip r:embed="rId4"/>
              </a:buBlip>
            </a:pPr>
            <a:r>
              <a:rPr lang="en-US" altLang="en-US" dirty="0">
                <a:ea typeface="ＭＳ Ｐゴシック" panose="020B0600070205080204" pitchFamily="34" charset="-128"/>
              </a:rPr>
              <a:t>Speak professionally.</a:t>
            </a:r>
          </a:p>
          <a:p>
            <a:pPr marL="569913" indent="-569913" eaLnBrk="1" hangingPunct="1">
              <a:buBlip>
                <a:blip r:embed="rId4"/>
              </a:buBlip>
            </a:pPr>
            <a:r>
              <a:rPr lang="en-US" altLang="en-US" dirty="0">
                <a:ea typeface="ＭＳ Ｐゴシック" panose="020B0600070205080204" pitchFamily="34" charset="-128"/>
              </a:rPr>
              <a:t>Don’t say “like” and “whatever.”</a:t>
            </a:r>
          </a:p>
          <a:p>
            <a:pPr marL="569913" indent="-569913" eaLnBrk="1" hangingPunct="1">
              <a:buBlip>
                <a:blip r:embed="rId4"/>
              </a:buBlip>
            </a:pPr>
            <a:r>
              <a:rPr lang="en-US" altLang="en-US" dirty="0">
                <a:ea typeface="ＭＳ Ｐゴシック" panose="020B0600070205080204" pitchFamily="34" charset="-128"/>
              </a:rPr>
              <a:t>Speak respectfully and at a good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dissolve">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dissolve">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75"/>
            <a:ext cx="57912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38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577275"/>
            <a:ext cx="6949338" cy="584775"/>
          </a:xfrm>
          <a:prstGeom prst="rect">
            <a:avLst/>
          </a:prstGeom>
          <a:noFill/>
          <a:ln>
            <a:noFill/>
          </a:ln>
          <a:effectLst>
            <a:outerShdw blurRad="50800" dist="38100" dir="2700000" rotWithShape="0">
              <a:srgbClr val="0000FF">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3200" dirty="0" smtClean="0"/>
              <a:t>Soon you will become a job-seeker…</a:t>
            </a:r>
          </a:p>
        </p:txBody>
      </p:sp>
      <p:sp>
        <p:nvSpPr>
          <p:cNvPr id="8195" name="TextBox 2"/>
          <p:cNvSpPr txBox="1">
            <a:spLocks noChangeArrowheads="1"/>
          </p:cNvSpPr>
          <p:nvPr/>
        </p:nvSpPr>
        <p:spPr bwMode="auto">
          <a:xfrm>
            <a:off x="685800" y="3067050"/>
            <a:ext cx="7986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t>Once you understand what employers are looking for, </a:t>
            </a:r>
          </a:p>
          <a:p>
            <a:pPr algn="ctr" eaLnBrk="1" hangingPunct="1">
              <a:spcBef>
                <a:spcPct val="0"/>
              </a:spcBef>
              <a:buFontTx/>
              <a:buNone/>
            </a:pPr>
            <a:r>
              <a:rPr lang="en-US" altLang="en-US" sz="2400" dirty="0"/>
              <a:t>you can begin building your skills and personal marketing</a:t>
            </a:r>
          </a:p>
          <a:p>
            <a:pPr algn="ctr" eaLnBrk="1" hangingPunct="1">
              <a:spcBef>
                <a:spcPct val="0"/>
              </a:spcBef>
              <a:buFontTx/>
              <a:buNone/>
            </a:pPr>
            <a:r>
              <a:rPr lang="en-US" altLang="en-US" sz="2400" dirty="0"/>
              <a:t> to get the job of your dreams.</a:t>
            </a:r>
          </a:p>
        </p:txBody>
      </p:sp>
      <p:pic>
        <p:nvPicPr>
          <p:cNvPr id="81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WordArt 4"/>
          <p:cNvSpPr>
            <a:spLocks noChangeArrowheads="1" noChangeShapeType="1" noTextEdit="1"/>
          </p:cNvSpPr>
          <p:nvPr/>
        </p:nvSpPr>
        <p:spPr bwMode="auto">
          <a:xfrm>
            <a:off x="1447800" y="2590800"/>
            <a:ext cx="6365341" cy="1676400"/>
          </a:xfrm>
          <a:prstGeom prst="rect">
            <a:avLst/>
          </a:prstGeom>
        </p:spPr>
        <p:txBody>
          <a:bodyPr wrap="none" fromWordArt="1">
            <a:prstTxWarp prst="textPlain">
              <a:avLst>
                <a:gd name="adj" fmla="val 50283"/>
              </a:avLst>
            </a:prstTxWarp>
          </a:bodyPr>
          <a:lstStyle/>
          <a:p>
            <a:pPr algn="ctr"/>
            <a:r>
              <a:rPr lang="en-US" sz="3600" kern="10" dirty="0">
                <a:ln w="0"/>
                <a:effectLst>
                  <a:outerShdw blurRad="38100" dist="19050" dir="2700000" algn="tl" rotWithShape="0">
                    <a:schemeClr val="dk1">
                      <a:alpha val="40000"/>
                    </a:schemeClr>
                  </a:outerShdw>
                </a:effectLst>
                <a:latin typeface="KG Be Still &amp; Know" panose="02000503000000020004" pitchFamily="2" charset="0"/>
              </a:rPr>
              <a:t>What </a:t>
            </a:r>
            <a:r>
              <a:rPr lang="en-US" sz="3600" kern="10" dirty="0" smtClean="0">
                <a:ln w="0"/>
                <a:effectLst>
                  <a:outerShdw blurRad="38100" dist="19050" dir="2700000" algn="tl" rotWithShape="0">
                    <a:schemeClr val="dk1">
                      <a:alpha val="40000"/>
                    </a:schemeClr>
                  </a:outerShdw>
                </a:effectLst>
                <a:latin typeface="KG Be Still &amp; Know" panose="02000503000000020004" pitchFamily="2" charset="0"/>
              </a:rPr>
              <a:t>Employers</a:t>
            </a:r>
          </a:p>
          <a:p>
            <a:pPr algn="ctr"/>
            <a:r>
              <a:rPr lang="en-US" sz="3600" kern="10" dirty="0" smtClean="0">
                <a:ln w="0"/>
                <a:effectLst>
                  <a:outerShdw blurRad="38100" dist="19050" dir="2700000" algn="tl" rotWithShape="0">
                    <a:schemeClr val="dk1">
                      <a:alpha val="40000"/>
                    </a:schemeClr>
                  </a:outerShdw>
                </a:effectLst>
                <a:latin typeface="KG Be Still &amp; Know" panose="02000503000000020004" pitchFamily="2" charset="0"/>
              </a:rPr>
              <a:t> DON’T Want</a:t>
            </a:r>
            <a:endParaRPr lang="en-US" sz="3600" kern="10" dirty="0">
              <a:ln w="0"/>
              <a:effectLst>
                <a:outerShdw blurRad="38100" dist="19050" dir="2700000" algn="tl" rotWithShape="0">
                  <a:schemeClr val="dk1">
                    <a:alpha val="40000"/>
                  </a:schemeClr>
                </a:outerShdw>
              </a:effectLst>
              <a:latin typeface="KG Be Still &amp; Know" panose="02000503000000020004" pitchFamily="2" charset="0"/>
            </a:endParaRPr>
          </a:p>
        </p:txBody>
      </p:sp>
      <p:sp>
        <p:nvSpPr>
          <p:cNvPr id="9219" name="TextBox 4"/>
          <p:cNvSpPr txBox="1">
            <a:spLocks noChangeArrowheads="1"/>
          </p:cNvSpPr>
          <p:nvPr/>
        </p:nvSpPr>
        <p:spPr bwMode="auto">
          <a:xfrm>
            <a:off x="1524000" y="449293"/>
            <a:ext cx="5846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dirty="0"/>
              <a:t>Before telling you what employers want…</a:t>
            </a:r>
          </a:p>
          <a:p>
            <a:pPr algn="ctr" eaLnBrk="1" hangingPunct="1">
              <a:spcBef>
                <a:spcPct val="0"/>
              </a:spcBef>
              <a:buFontTx/>
              <a:buNone/>
            </a:pPr>
            <a:r>
              <a:rPr lang="en-US" altLang="en-US" sz="2400" dirty="0"/>
              <a:t>We must first address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3" name="Picture 5" descr="MPj042273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194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914400" y="3090862"/>
            <a:ext cx="34496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latin typeface="BinnerD" pitchFamily="34" charset="0"/>
              </a:rPr>
              <a:t>Do you know any </a:t>
            </a:r>
          </a:p>
          <a:p>
            <a:pPr eaLnBrk="1" hangingPunct="1">
              <a:spcBef>
                <a:spcPct val="0"/>
              </a:spcBef>
              <a:buFontTx/>
              <a:buNone/>
            </a:pPr>
            <a:r>
              <a:rPr lang="en-US" altLang="en-US" dirty="0">
                <a:latin typeface="BinnerD" pitchFamily="34" charset="0"/>
              </a:rPr>
              <a:t>difficult people?</a:t>
            </a:r>
          </a:p>
        </p:txBody>
      </p:sp>
      <p:sp>
        <p:nvSpPr>
          <p:cNvPr id="3079" name="Text Box 7"/>
          <p:cNvSpPr txBox="1">
            <a:spLocks noChangeArrowheads="1"/>
          </p:cNvSpPr>
          <p:nvPr/>
        </p:nvSpPr>
        <p:spPr bwMode="auto">
          <a:xfrm>
            <a:off x="914400" y="4827759"/>
            <a:ext cx="3835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latin typeface="BinnerD" pitchFamily="34" charset="0"/>
              </a:rPr>
              <a:t>How do you usually</a:t>
            </a:r>
          </a:p>
          <a:p>
            <a:pPr eaLnBrk="1" hangingPunct="1">
              <a:spcBef>
                <a:spcPct val="0"/>
              </a:spcBef>
              <a:buFontTx/>
              <a:buNone/>
            </a:pPr>
            <a:r>
              <a:rPr lang="en-US" altLang="en-US" dirty="0">
                <a:latin typeface="BinnerD" pitchFamily="34" charset="0"/>
              </a:rPr>
              <a:t>Respond to these</a:t>
            </a:r>
          </a:p>
          <a:p>
            <a:pPr eaLnBrk="1" hangingPunct="1">
              <a:spcBef>
                <a:spcPct val="0"/>
              </a:spcBef>
              <a:buFontTx/>
              <a:buNone/>
            </a:pPr>
            <a:r>
              <a:rPr lang="en-US" altLang="en-US" dirty="0">
                <a:latin typeface="BinnerD" pitchFamily="34" charset="0"/>
              </a:rPr>
              <a:t>People?</a:t>
            </a:r>
          </a:p>
        </p:txBody>
      </p:sp>
      <p:sp>
        <p:nvSpPr>
          <p:cNvPr id="10246" name="TextBox 7"/>
          <p:cNvSpPr txBox="1">
            <a:spLocks noChangeArrowheads="1"/>
          </p:cNvSpPr>
          <p:nvPr/>
        </p:nvSpPr>
        <p:spPr bwMode="auto">
          <a:xfrm>
            <a:off x="3657600" y="1524000"/>
            <a:ext cx="5672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a:t>As you learn about difficult mannerisms,</a:t>
            </a:r>
          </a:p>
          <a:p>
            <a:pPr algn="ctr" eaLnBrk="1" hangingPunct="1">
              <a:spcBef>
                <a:spcPct val="0"/>
              </a:spcBef>
              <a:buFontTx/>
              <a:buNone/>
            </a:pPr>
            <a:r>
              <a:rPr lang="en-US" altLang="en-US" sz="1800"/>
              <a:t>recognize within yourself if you display anything</a:t>
            </a:r>
          </a:p>
          <a:p>
            <a:pPr algn="ctr" eaLnBrk="1" hangingPunct="1">
              <a:spcBef>
                <a:spcPct val="0"/>
              </a:spcBef>
              <a:buFontTx/>
              <a:buNone/>
            </a:pPr>
            <a:r>
              <a:rPr lang="en-US" altLang="en-US" sz="1800"/>
              <a:t>difficult… and then realize that you need to work on it.</a:t>
            </a:r>
          </a:p>
        </p:txBody>
      </p:sp>
      <p:sp>
        <p:nvSpPr>
          <p:cNvPr id="2" name="TextBox 1"/>
          <p:cNvSpPr txBox="1"/>
          <p:nvPr/>
        </p:nvSpPr>
        <p:spPr>
          <a:xfrm>
            <a:off x="823865" y="556200"/>
            <a:ext cx="5791200" cy="646331"/>
          </a:xfrm>
          <a:prstGeom prst="rect">
            <a:avLst/>
          </a:prstGeom>
          <a:noFill/>
        </p:spPr>
        <p:txBody>
          <a:bodyPr wrap="square" rtlCol="0">
            <a:spAutoFit/>
          </a:bodyPr>
          <a:lstStyle/>
          <a:p>
            <a:r>
              <a:rPr lang="en-US" sz="3600" dirty="0" smtClean="0">
                <a:latin typeface="KG Be Still &amp; Know" panose="02000503000000020004" pitchFamily="2" charset="0"/>
              </a:rPr>
              <a:t>Difficult People</a:t>
            </a:r>
            <a:endParaRPr lang="en-US" sz="3600" dirty="0">
              <a:latin typeface="KG Be Still &amp; Know" panose="02000503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checkerboard(across)">
                                      <p:cBhvr>
                                        <p:cTn id="13"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743200" y="372269"/>
            <a:ext cx="4243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0" dirty="0">
                <a:latin typeface="InvisibleKiller" panose="020B0500000000000000" pitchFamily="34" charset="0"/>
              </a:rPr>
              <a:t>The Tank</a:t>
            </a:r>
          </a:p>
        </p:txBody>
      </p:sp>
      <p:pic>
        <p:nvPicPr>
          <p:cNvPr id="17412" name="Picture 7" descr="MCPE01479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20875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11"/>
          <p:cNvSpPr txBox="1">
            <a:spLocks noChangeArrowheads="1"/>
          </p:cNvSpPr>
          <p:nvPr/>
        </p:nvSpPr>
        <p:spPr bwMode="auto">
          <a:xfrm>
            <a:off x="2590800" y="1728787"/>
            <a:ext cx="6438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Pushy and ruthless, loud and forceful, or with </a:t>
            </a:r>
          </a:p>
          <a:p>
            <a:pPr eaLnBrk="1" hangingPunct="1">
              <a:spcBef>
                <a:spcPct val="0"/>
              </a:spcBef>
              <a:buFontTx/>
              <a:buNone/>
            </a:pPr>
            <a:r>
              <a:rPr lang="en-US" altLang="en-US" sz="2400"/>
              <a:t>surgical precision of a laser, the tank assumes</a:t>
            </a:r>
          </a:p>
          <a:p>
            <a:pPr eaLnBrk="1" hangingPunct="1">
              <a:spcBef>
                <a:spcPct val="0"/>
              </a:spcBef>
              <a:buFontTx/>
              <a:buNone/>
            </a:pPr>
            <a:r>
              <a:rPr lang="en-US" altLang="en-US" sz="2400"/>
              <a:t>that the end justifies the means. </a:t>
            </a:r>
          </a:p>
          <a:p>
            <a:pPr eaLnBrk="1" hangingPunct="1">
              <a:spcBef>
                <a:spcPct val="0"/>
              </a:spcBef>
              <a:buFontTx/>
              <a:buNone/>
            </a:pPr>
            <a:r>
              <a:rPr lang="en-US" altLang="en-US" sz="2400"/>
              <a:t>Expect no mercy!</a:t>
            </a:r>
          </a:p>
        </p:txBody>
      </p:sp>
      <p:pic>
        <p:nvPicPr>
          <p:cNvPr id="11271" name="Picture 7" descr="Image result for wreck it ralph w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2481263"/>
            <a:ext cx="37655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41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107"/>
                                        </p:tgtEl>
                                        <p:attrNameLst>
                                          <p:attrName>style.visibility</p:attrName>
                                        </p:attrNameLst>
                                      </p:cBhvr>
                                      <p:to>
                                        <p:strVal val="visible"/>
                                      </p:to>
                                    </p:set>
                                    <p:animEffect transition="in" filter="wheel(1)">
                                      <p:cBhvr>
                                        <p:cTn id="14" dur="500"/>
                                        <p:tgtEl>
                                          <p:spTgt spid="41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1271"/>
                                        </p:tgtEl>
                                        <p:attrNameLst>
                                          <p:attrName>style.visibility</p:attrName>
                                        </p:attrNameLst>
                                      </p:cBhvr>
                                      <p:to>
                                        <p:strVal val="visible"/>
                                      </p:to>
                                    </p:set>
                                    <p:animEffect transition="in" filter="barn(inVertical)">
                                      <p:cBhvr>
                                        <p:cTn id="19"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4107"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1014</Words>
  <Application>Microsoft Office PowerPoint</Application>
  <PresentationFormat>On-screen Show (4:3)</PresentationFormat>
  <Paragraphs>162</Paragraphs>
  <Slides>35</Slides>
  <Notes>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35</vt:i4>
      </vt:variant>
    </vt:vector>
  </HeadingPairs>
  <TitlesOfParts>
    <vt:vector size="54" baseType="lpstr">
      <vt:lpstr>Arial</vt:lpstr>
      <vt:lpstr>ＭＳ Ｐゴシック</vt:lpstr>
      <vt:lpstr>Calibri</vt:lpstr>
      <vt:lpstr>KG Be Still &amp; Know</vt:lpstr>
      <vt:lpstr>Impact</vt:lpstr>
      <vt:lpstr>BinnerD</vt:lpstr>
      <vt:lpstr>InvisibleKiller</vt:lpstr>
      <vt:lpstr>Blade Runner Movie Font</vt:lpstr>
      <vt:lpstr>BigSlabHammer</vt:lpstr>
      <vt:lpstr>BRADDON</vt:lpstr>
      <vt:lpstr>Stencil</vt:lpstr>
      <vt:lpstr>MARI&amp;DAVID</vt:lpstr>
      <vt:lpstr>Arial Rounded MT Bold</vt:lpstr>
      <vt:lpstr>Mufferaw</vt:lpstr>
      <vt:lpstr>Peake</vt:lpstr>
      <vt:lpstr>Toxica</vt:lpstr>
      <vt:lpstr>NAILED</vt:lpstr>
      <vt:lpstr>Calligraph421 BT</vt:lpstr>
      <vt:lpstr>Default Design</vt:lpstr>
      <vt:lpstr>PowerPoint Presentation</vt:lpstr>
      <vt:lpstr>Job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Nail an Interview</vt:lpstr>
      <vt:lpstr>The First  Impression</vt:lpstr>
      <vt:lpstr>What to Wear</vt:lpstr>
      <vt:lpstr>What to Wear</vt:lpstr>
      <vt:lpstr>Hygiene</vt:lpstr>
      <vt:lpstr>Hygiene</vt:lpstr>
      <vt:lpstr>Be Prepared</vt:lpstr>
      <vt:lpstr>First Interaction</vt:lpstr>
      <vt:lpstr>Speech</vt:lpstr>
    </vt:vector>
  </TitlesOfParts>
  <Company>North Sanpete Middle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Guest 1</dc:creator>
  <cp:lastModifiedBy>Megan Rees</cp:lastModifiedBy>
  <cp:revision>42</cp:revision>
  <dcterms:created xsi:type="dcterms:W3CDTF">2014-11-04T02:20:05Z</dcterms:created>
  <dcterms:modified xsi:type="dcterms:W3CDTF">2017-09-27T17:13:44Z</dcterms:modified>
</cp:coreProperties>
</file>