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mp4" ContentType="video/mp4"/>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2" r:id="rId1"/>
  </p:sldMasterIdLst>
  <p:notesMasterIdLst>
    <p:notesMasterId r:id="rId19"/>
  </p:notesMasterIdLst>
  <p:sldIdLst>
    <p:sldId id="320" r:id="rId2"/>
    <p:sldId id="321" r:id="rId3"/>
    <p:sldId id="322" r:id="rId4"/>
    <p:sldId id="306" r:id="rId5"/>
    <p:sldId id="307" r:id="rId6"/>
    <p:sldId id="310" r:id="rId7"/>
    <p:sldId id="309" r:id="rId8"/>
    <p:sldId id="311" r:id="rId9"/>
    <p:sldId id="312" r:id="rId10"/>
    <p:sldId id="308" r:id="rId11"/>
    <p:sldId id="313" r:id="rId12"/>
    <p:sldId id="314" r:id="rId13"/>
    <p:sldId id="315" r:id="rId14"/>
    <p:sldId id="316" r:id="rId15"/>
    <p:sldId id="317" r:id="rId16"/>
    <p:sldId id="318" r:id="rId17"/>
    <p:sldId id="319"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99FF"/>
    <a:srgbClr val="FF00FF"/>
    <a:srgbClr val="00FFCC"/>
    <a:srgbClr val="6600FF"/>
    <a:srgbClr val="FF5050"/>
    <a:srgbClr val="00FF00"/>
    <a:srgbClr val="0000FF"/>
    <a:srgbClr val="0099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41" autoAdjust="0"/>
    <p:restoredTop sz="94750" autoAdjust="0"/>
  </p:normalViewPr>
  <p:slideViewPr>
    <p:cSldViewPr>
      <p:cViewPr varScale="1">
        <p:scale>
          <a:sx n="74" d="100"/>
          <a:sy n="74" d="100"/>
        </p:scale>
        <p:origin x="1422" y="72"/>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6B7DA0-EFBA-428D-9B5F-09334401C214}" type="datetimeFigureOut">
              <a:rPr lang="en-US" smtClean="0"/>
              <a:t>7/25/2017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37AF44-1690-47DF-A225-1BC9EC6B3836}" type="slidenum">
              <a:rPr lang="en-US" smtClean="0"/>
              <a:t>‹#›</a:t>
            </a:fld>
            <a:endParaRPr lang="en-US"/>
          </a:p>
        </p:txBody>
      </p:sp>
    </p:spTree>
    <p:extLst>
      <p:ext uri="{BB962C8B-B14F-4D97-AF65-F5344CB8AC3E}">
        <p14:creationId xmlns:p14="http://schemas.microsoft.com/office/powerpoint/2010/main" val="27626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5</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14</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15</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16</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17</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6</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7</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8</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9</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10</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11</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12</a:t>
            </a:fld>
            <a:endParaRPr lang="en-US"/>
          </a:p>
        </p:txBody>
      </p:sp>
    </p:spTree>
    <p:extLst>
      <p:ext uri="{BB962C8B-B14F-4D97-AF65-F5344CB8AC3E}">
        <p14:creationId xmlns:p14="http://schemas.microsoft.com/office/powerpoint/2010/main" val="3676105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13</a:t>
            </a:fld>
            <a:endParaRPr lang="en-US"/>
          </a:p>
        </p:txBody>
      </p:sp>
    </p:spTree>
    <p:extLst>
      <p:ext uri="{BB962C8B-B14F-4D97-AF65-F5344CB8AC3E}">
        <p14:creationId xmlns:p14="http://schemas.microsoft.com/office/powerpoint/2010/main" val="3676105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BA06F95-65A2-4702-AEDD-3D256C34D33B}" type="datetimeFigureOut">
              <a:rPr lang="en-US" smtClean="0"/>
              <a:t>7/25/2017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42B38-1425-4C79-8E09-1194AFAE1DCF}"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31934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A06F95-65A2-4702-AEDD-3D256C34D33B}" type="datetimeFigureOut">
              <a:rPr lang="en-US" smtClean="0"/>
              <a:t>7/25/2017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2479713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A06F95-65A2-4702-AEDD-3D256C34D33B}" type="datetimeFigureOut">
              <a:rPr lang="en-US" smtClean="0"/>
              <a:t>7/25/2017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3920750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A06F95-65A2-4702-AEDD-3D256C34D33B}" type="datetimeFigureOut">
              <a:rPr lang="en-US" smtClean="0"/>
              <a:t>7/25/2017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1830291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A06F95-65A2-4702-AEDD-3D256C34D33B}" type="datetimeFigureOut">
              <a:rPr lang="en-US" smtClean="0"/>
              <a:t>7/25/2017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42B38-1425-4C79-8E09-1194AFAE1DCF}"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92653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BA06F95-65A2-4702-AEDD-3D256C34D33B}" type="datetimeFigureOut">
              <a:rPr lang="en-US" smtClean="0"/>
              <a:t>7/25/2017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3185230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BA06F95-65A2-4702-AEDD-3D256C34D33B}" type="datetimeFigureOut">
              <a:rPr lang="en-US" smtClean="0"/>
              <a:t>7/25/2017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3168907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BA06F95-65A2-4702-AEDD-3D256C34D33B}" type="datetimeFigureOut">
              <a:rPr lang="en-US" smtClean="0"/>
              <a:t>7/25/2017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427501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ABA06F95-65A2-4702-AEDD-3D256C34D33B}" type="datetimeFigureOut">
              <a:rPr lang="en-US" smtClean="0"/>
              <a:t>7/25/2017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2383360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ABA06F95-65A2-4702-AEDD-3D256C34D33B}" type="datetimeFigureOut">
              <a:rPr lang="en-US" smtClean="0"/>
              <a:t>7/25/2017</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6D42B38-1425-4C79-8E09-1194AFAE1DCF}" type="slidenum">
              <a:rPr lang="en-US" smtClean="0"/>
              <a:t>‹#›</a:t>
            </a:fld>
            <a:endParaRPr lang="en-US"/>
          </a:p>
        </p:txBody>
      </p:sp>
    </p:spTree>
    <p:extLst>
      <p:ext uri="{BB962C8B-B14F-4D97-AF65-F5344CB8AC3E}">
        <p14:creationId xmlns:p14="http://schemas.microsoft.com/office/powerpoint/2010/main" val="874667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A06F95-65A2-4702-AEDD-3D256C34D33B}" type="datetimeFigureOut">
              <a:rPr lang="en-US" smtClean="0"/>
              <a:t>7/25/2017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2730876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ABA06F95-65A2-4702-AEDD-3D256C34D33B}" type="datetimeFigureOut">
              <a:rPr lang="en-US" smtClean="0"/>
              <a:t>7/25/2017</a:t>
            </a:fld>
            <a:endParaRPr 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D6D42B38-1425-4C79-8E09-1194AFAE1DCF}" type="slidenum">
              <a:rPr lang="en-US" smtClean="0"/>
              <a:t>‹#›</a:t>
            </a:fld>
            <a:endParaRPr 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2137840"/>
      </p:ext>
    </p:extLst>
  </p:cSld>
  <p:clrMap bg1="lt1" tx1="dk1" bg2="lt2" tx2="dk2" accent1="accent1" accent2="accent2" accent3="accent3" accent4="accent4" accent5="accent5" accent6="accent6" hlink="hlink" folHlink="folHlink"/>
  <p:sldLayoutIdLst>
    <p:sldLayoutId id="2147483993" r:id="rId1"/>
    <p:sldLayoutId id="2147483994" r:id="rId2"/>
    <p:sldLayoutId id="2147483995" r:id="rId3"/>
    <p:sldLayoutId id="2147483996" r:id="rId4"/>
    <p:sldLayoutId id="2147483997" r:id="rId5"/>
    <p:sldLayoutId id="2147483998" r:id="rId6"/>
    <p:sldLayoutId id="2147483999" r:id="rId7"/>
    <p:sldLayoutId id="2147484000" r:id="rId8"/>
    <p:sldLayoutId id="2147484001" r:id="rId9"/>
    <p:sldLayoutId id="2147484002" r:id="rId10"/>
    <p:sldLayoutId id="214748400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32.png"/><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2.wmf"/><Relationship Id="rId2" Type="http://schemas.openxmlformats.org/officeDocument/2006/relationships/slideLayout" Target="../slideLayouts/slideLayout2.xml"/><Relationship Id="rId16" Type="http://schemas.openxmlformats.org/officeDocument/2006/relationships/image" Target="../media/image14.wmf"/><Relationship Id="rId1" Type="http://schemas.openxmlformats.org/officeDocument/2006/relationships/vmlDrawing" Target="../drawings/vmlDrawing1.vml"/><Relationship Id="rId6" Type="http://schemas.openxmlformats.org/officeDocument/2006/relationships/image" Target="../media/image9.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11.wmf"/><Relationship Id="rId4" Type="http://schemas.openxmlformats.org/officeDocument/2006/relationships/image" Target="../media/image8.wmf"/><Relationship Id="rId9" Type="http://schemas.openxmlformats.org/officeDocument/2006/relationships/oleObject" Target="../embeddings/oleObject4.bin"/><Relationship Id="rId14" Type="http://schemas.openxmlformats.org/officeDocument/2006/relationships/image" Target="../media/image13.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google.com/url?sa=i&amp;rct=j&amp;q=photoshopped+ads&amp;source=images&amp;cd=&amp;cad=rja&amp;uact=8&amp;docid=bDe_o3SOdmzQdM&amp;tbnid=OKEHxSBxw33daM:&amp;ved=0CAUQjRw&amp;url=http://seoulbeats.com/2012/07/photoshop-or-no-photoshop-that-is-the-question/&amp;ei=ZQxhU4rkC4ukyATlu4CgCg&amp;bvm=bv.65636070,d.aWw&amp;psig=AFQjCNFvjphccHbY6gQphEtkV0U1fMhv3g&amp;ust=1398955381263055"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a:r>
              <a:rPr lang="en-US" dirty="0" smtClean="0"/>
              <a:t>Propaganda &amp; Marketing Strategies</a:t>
            </a:r>
            <a:endParaRPr lang="en-US" dirty="0"/>
          </a:p>
        </p:txBody>
      </p:sp>
      <p:sp>
        <p:nvSpPr>
          <p:cNvPr id="5" name="Subtitle 4"/>
          <p:cNvSpPr>
            <a:spLocks noGrp="1"/>
          </p:cNvSpPr>
          <p:nvPr>
            <p:ph type="subTitle" idx="1"/>
          </p:nvPr>
        </p:nvSpPr>
        <p:spPr/>
        <p:txBody>
          <a:bodyPr/>
          <a:lstStyle/>
          <a:p>
            <a:r>
              <a:rPr lang="en-US" dirty="0" smtClean="0"/>
              <a:t>By Megan Rees</a:t>
            </a:r>
            <a:endParaRPr lang="en-US" dirty="0"/>
          </a:p>
        </p:txBody>
      </p:sp>
    </p:spTree>
    <p:extLst>
      <p:ext uri="{BB962C8B-B14F-4D97-AF65-F5344CB8AC3E}">
        <p14:creationId xmlns:p14="http://schemas.microsoft.com/office/powerpoint/2010/main" val="7143248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921933"/>
            <a:ext cx="4111752" cy="4572000"/>
          </a:xfrm>
        </p:spPr>
        <p:txBody>
          <a:bodyPr/>
          <a:lstStyle/>
          <a:p>
            <a:r>
              <a:rPr lang="en-US" dirty="0" smtClean="0"/>
              <a:t>Arouse emotions such as fear, humor, love, or desire</a:t>
            </a:r>
          </a:p>
          <a:p>
            <a:pPr lvl="1"/>
            <a:r>
              <a:rPr lang="en-US" dirty="0" smtClean="0"/>
              <a:t>The ad makes you cry (Hallmark cards)</a:t>
            </a:r>
          </a:p>
          <a:p>
            <a:pPr lvl="1"/>
            <a:r>
              <a:rPr lang="en-US" dirty="0" smtClean="0"/>
              <a:t>The ad makes you angry (Politics)</a:t>
            </a:r>
          </a:p>
          <a:p>
            <a:pPr lvl="1"/>
            <a:r>
              <a:rPr lang="en-US" dirty="0" smtClean="0"/>
              <a:t>The ad makes you nervous or afraid (Home security)</a:t>
            </a:r>
          </a:p>
          <a:p>
            <a:pPr marL="365760" lvl="1" indent="0">
              <a:buNone/>
            </a:pPr>
            <a:endParaRPr lang="en-US" dirty="0"/>
          </a:p>
        </p:txBody>
      </p:sp>
      <p:sp>
        <p:nvSpPr>
          <p:cNvPr id="4" name="Rectangle 3"/>
          <p:cNvSpPr/>
          <p:nvPr/>
        </p:nvSpPr>
        <p:spPr>
          <a:xfrm>
            <a:off x="713738" y="228599"/>
            <a:ext cx="5474576" cy="1015663"/>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6000" b="1" dirty="0" smtClean="0">
                <a:ln>
                  <a:solidFill>
                    <a:srgbClr val="6600FF"/>
                  </a:solidFill>
                  <a:prstDash val="solid"/>
                </a:ln>
                <a:solidFill>
                  <a:srgbClr val="6600FF"/>
                </a:solidFill>
                <a:latin typeface="Ajile" panose="00000400000000000000" pitchFamily="2" charset="0"/>
              </a:rPr>
              <a:t>Emotional Appeal</a:t>
            </a:r>
            <a:endParaRPr lang="en-US" sz="6000" b="1" dirty="0">
              <a:ln>
                <a:solidFill>
                  <a:srgbClr val="6600FF"/>
                </a:solidFill>
                <a:prstDash val="solid"/>
              </a:ln>
              <a:solidFill>
                <a:srgbClr val="6600FF"/>
              </a:solidFill>
              <a:latin typeface="Ajile" panose="00000400000000000000" pitchFamily="2" charset="0"/>
            </a:endParaRPr>
          </a:p>
        </p:txBody>
      </p:sp>
      <p:pic>
        <p:nvPicPr>
          <p:cNvPr id="3074" name="Picture 2" descr="Car accident happens everyday, and it is really hurt people. This picture can directly make me feel hurtful about car accident. It can warn people to drive safely and slow all the time. Its design is also very persuasion. http://www.inspirefirst.com/2013/02/21/stunning-ad-campaig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905000"/>
            <a:ext cx="3582924" cy="4186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8297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wipe(down)">
                                      <p:cBhvr>
                                        <p:cTn id="2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905000"/>
            <a:ext cx="4492752" cy="4419600"/>
          </a:xfrm>
        </p:spPr>
        <p:txBody>
          <a:bodyPr/>
          <a:lstStyle/>
          <a:p>
            <a:r>
              <a:rPr lang="en-US" dirty="0" smtClean="0"/>
              <a:t>Negative words or names used to create an unfavorable opinion of the competition</a:t>
            </a:r>
          </a:p>
          <a:p>
            <a:pPr lvl="1"/>
            <a:r>
              <a:rPr lang="en-US" dirty="0" smtClean="0"/>
              <a:t>Can name a specific company, or be general</a:t>
            </a:r>
          </a:p>
          <a:p>
            <a:pPr lvl="1"/>
            <a:r>
              <a:rPr lang="en-US" dirty="0" smtClean="0"/>
              <a:t>Not just pointing out how their product is better, but pointing out that the competition is worse</a:t>
            </a:r>
          </a:p>
          <a:p>
            <a:pPr marL="365760" lvl="1" indent="0">
              <a:buNone/>
            </a:pPr>
            <a:endParaRPr lang="en-US" dirty="0" smtClean="0"/>
          </a:p>
        </p:txBody>
      </p:sp>
      <p:sp>
        <p:nvSpPr>
          <p:cNvPr id="4" name="Rectangle 3"/>
          <p:cNvSpPr/>
          <p:nvPr/>
        </p:nvSpPr>
        <p:spPr>
          <a:xfrm>
            <a:off x="202265" y="228599"/>
            <a:ext cx="8713135" cy="830997"/>
          </a:xfrm>
          <a:prstGeom prst="rect">
            <a:avLst/>
          </a:prstGeom>
          <a:noFill/>
        </p:spPr>
        <p:txBody>
          <a:bodyPr wrap="square" lIns="91440" tIns="45720" rIns="91440" bIns="45720">
            <a:spAutoFit/>
            <a:scene3d>
              <a:camera prst="orthographicFront"/>
              <a:lightRig rig="threePt" dir="t"/>
            </a:scene3d>
            <a:sp3d extrusionH="57150">
              <a:bevelT h="25400" prst="softRound"/>
            </a:sp3d>
          </a:bodyPr>
          <a:lstStyle/>
          <a:p>
            <a:pPr algn="ctr"/>
            <a:r>
              <a:rPr lang="en-US" sz="4800" b="1" dirty="0" smtClean="0">
                <a:ln w="12700">
                  <a:solidFill>
                    <a:schemeClr val="tx2">
                      <a:satMod val="155000"/>
                    </a:schemeClr>
                  </a:solidFill>
                  <a:prstDash val="solid"/>
                </a:ln>
                <a:solidFill>
                  <a:srgbClr val="FFFF00"/>
                </a:solidFill>
                <a:effectLst>
                  <a:outerShdw blurRad="50800" dist="38100" dir="5400000" algn="t" rotWithShape="0">
                    <a:prstClr val="black">
                      <a:alpha val="40000"/>
                    </a:prstClr>
                  </a:outerShdw>
                </a:effectLst>
                <a:latin typeface="Cartoon" pitchFamily="2" charset="0"/>
                <a:cs typeface="Aharoni" panose="02010803020104030203" pitchFamily="2" charset="-79"/>
              </a:rPr>
              <a:t>Name Calling</a:t>
            </a:r>
            <a:endParaRPr lang="en-US" sz="4800" b="1" dirty="0">
              <a:ln w="12700">
                <a:solidFill>
                  <a:schemeClr val="tx2">
                    <a:satMod val="155000"/>
                  </a:schemeClr>
                </a:solidFill>
                <a:prstDash val="solid"/>
              </a:ln>
              <a:solidFill>
                <a:srgbClr val="FFFF00"/>
              </a:solidFill>
              <a:effectLst>
                <a:outerShdw blurRad="50800" dist="38100" dir="5400000" algn="t" rotWithShape="0">
                  <a:prstClr val="black">
                    <a:alpha val="40000"/>
                  </a:prstClr>
                </a:outerShdw>
              </a:effectLst>
              <a:latin typeface="Cartoon" pitchFamily="2" charset="0"/>
              <a:cs typeface="Aharoni" panose="02010803020104030203" pitchFamily="2" charset="-79"/>
            </a:endParaRPr>
          </a:p>
        </p:txBody>
      </p:sp>
      <p:pic>
        <p:nvPicPr>
          <p:cNvPr id="1032" name="Picture 8" descr="http://somepolis.ch/wordpress/wp-content/uploads/2013/04/negative-campaigning-USA-Obam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905000"/>
            <a:ext cx="3473644" cy="193478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encrypted-tbn0.gstatic.com/images?q=tbn:ANd9GcQHKcEJClLVuxlhAvsG6n-gkCYnMeQ4hxTCKXXoxF2G-bRsJou1gQ:b1969d.medialib.glogster.com/media/47482eb78a47e205dd2bd762e068716ec6db7930a0d9cb417a50e637f1b8880b/name-callin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0343" y="3962400"/>
            <a:ext cx="3200957" cy="2225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457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032"/>
                                        </p:tgtEl>
                                        <p:attrNameLst>
                                          <p:attrName>style.visibility</p:attrName>
                                        </p:attrNameLst>
                                      </p:cBhvr>
                                      <p:to>
                                        <p:strVal val="visible"/>
                                      </p:to>
                                    </p:set>
                                    <p:anim calcmode="lin" valueType="num">
                                      <p:cBhvr additive="base">
                                        <p:cTn id="20" dur="500" fill="hold"/>
                                        <p:tgtEl>
                                          <p:spTgt spid="1032"/>
                                        </p:tgtEl>
                                        <p:attrNameLst>
                                          <p:attrName>ppt_x</p:attrName>
                                        </p:attrNameLst>
                                      </p:cBhvr>
                                      <p:tavLst>
                                        <p:tav tm="0">
                                          <p:val>
                                            <p:strVal val="#ppt_x"/>
                                          </p:val>
                                        </p:tav>
                                        <p:tav tm="100000">
                                          <p:val>
                                            <p:strVal val="#ppt_x"/>
                                          </p:val>
                                        </p:tav>
                                      </p:tavLst>
                                    </p:anim>
                                    <p:anim calcmode="lin" valueType="num">
                                      <p:cBhvr additive="base">
                                        <p:cTn id="21"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1026"/>
                                        </p:tgtEl>
                                        <p:attrNameLst>
                                          <p:attrName>style.visibility</p:attrName>
                                        </p:attrNameLst>
                                      </p:cBhvr>
                                      <p:to>
                                        <p:strVal val="visible"/>
                                      </p:to>
                                    </p:set>
                                    <p:animEffect transition="in" filter="wheel(1)">
                                      <p:cBhvr>
                                        <p:cTn id="26"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905000"/>
            <a:ext cx="4645152" cy="4724400"/>
          </a:xfrm>
        </p:spPr>
        <p:txBody>
          <a:bodyPr/>
          <a:lstStyle/>
          <a:p>
            <a:r>
              <a:rPr lang="en-US" dirty="0" smtClean="0"/>
              <a:t>Using a jingle, word, color, or theme that is repeated over and over again, thus getting stuck in someone’s head so they can buy the product. </a:t>
            </a:r>
          </a:p>
          <a:p>
            <a:pPr lvl="1"/>
            <a:r>
              <a:rPr lang="en-US" dirty="0"/>
              <a:t>Can be a song or just a </a:t>
            </a:r>
            <a:r>
              <a:rPr lang="en-US" dirty="0" smtClean="0"/>
              <a:t>phrase</a:t>
            </a:r>
          </a:p>
          <a:p>
            <a:pPr lvl="1"/>
            <a:r>
              <a:rPr lang="en-US" dirty="0" smtClean="0"/>
              <a:t>Repetition can also be ads that repeated a lot</a:t>
            </a:r>
          </a:p>
          <a:p>
            <a:pPr marL="365760" lvl="1" indent="0">
              <a:buNone/>
            </a:pPr>
            <a:endParaRPr lang="en-US" dirty="0"/>
          </a:p>
        </p:txBody>
      </p:sp>
      <p:sp>
        <p:nvSpPr>
          <p:cNvPr id="4" name="Rectangle 3"/>
          <p:cNvSpPr/>
          <p:nvPr/>
        </p:nvSpPr>
        <p:spPr>
          <a:xfrm>
            <a:off x="202265" y="228599"/>
            <a:ext cx="8713135" cy="1015663"/>
          </a:xfrm>
          <a:prstGeom prst="rect">
            <a:avLst/>
          </a:prstGeom>
          <a:noFill/>
        </p:spPr>
        <p:txBody>
          <a:bodyPr wrap="square" lIns="91440" tIns="45720" rIns="91440" bIns="45720">
            <a:spAutoFit/>
            <a:scene3d>
              <a:camera prst="orthographicFront"/>
              <a:lightRig rig="threePt" dir="t"/>
            </a:scene3d>
            <a:sp3d extrusionH="57150">
              <a:bevelT w="50800" h="38100" prst="riblet"/>
            </a:sp3d>
          </a:bodyPr>
          <a:lstStyle/>
          <a:p>
            <a:pPr algn="ctr"/>
            <a:r>
              <a:rPr lang="en-US" sz="6000" b="1" dirty="0" smtClean="0">
                <a:ln w="12700">
                  <a:solidFill>
                    <a:srgbClr val="00FF00"/>
                  </a:solidFill>
                  <a:prstDash val="solid"/>
                </a:ln>
                <a:solidFill>
                  <a:srgbClr val="00B050"/>
                </a:solidFill>
                <a:effectLst>
                  <a:outerShdw blurRad="50800" dist="38100" dir="5400000" algn="t" rotWithShape="0">
                    <a:prstClr val="black">
                      <a:alpha val="40000"/>
                    </a:prstClr>
                  </a:outerShdw>
                </a:effectLst>
                <a:latin typeface="Sagittarius" panose="02000504020000020004" pitchFamily="2" charset="0"/>
                <a:cs typeface="Aharoni" panose="02010803020104030203" pitchFamily="2" charset="-79"/>
              </a:rPr>
              <a:t>Repetition</a:t>
            </a:r>
            <a:endParaRPr lang="en-US" sz="6000" b="1" dirty="0">
              <a:ln w="12700">
                <a:solidFill>
                  <a:srgbClr val="00FF00"/>
                </a:solidFill>
                <a:prstDash val="solid"/>
              </a:ln>
              <a:solidFill>
                <a:srgbClr val="00B050"/>
              </a:solidFill>
              <a:effectLst>
                <a:outerShdw blurRad="50800" dist="38100" dir="5400000" algn="t" rotWithShape="0">
                  <a:prstClr val="black">
                    <a:alpha val="40000"/>
                  </a:prstClr>
                </a:outerShdw>
              </a:effectLst>
              <a:latin typeface="Sagittarius" panose="02000504020000020004" pitchFamily="2" charset="0"/>
              <a:cs typeface="Aharoni" panose="02010803020104030203" pitchFamily="2" charset="-79"/>
            </a:endParaRPr>
          </a:p>
        </p:txBody>
      </p:sp>
      <p:pic>
        <p:nvPicPr>
          <p:cNvPr id="6147" name="Picture 3" descr="http://hs.riverdale.k12.or.us/~dthompso/exhib_03/tianaa/targ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798319"/>
            <a:ext cx="3352800" cy="4564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0054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6147"/>
                                        </p:tgtEl>
                                        <p:attrNameLst>
                                          <p:attrName>style.visibility</p:attrName>
                                        </p:attrNameLst>
                                      </p:cBhvr>
                                      <p:to>
                                        <p:strVal val="visible"/>
                                      </p:to>
                                    </p:set>
                                    <p:animEffect transition="in" filter="circle(in)">
                                      <p:cBhvr>
                                        <p:cTn id="20"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905000"/>
            <a:ext cx="3806952" cy="4876800"/>
          </a:xfrm>
        </p:spPr>
        <p:txBody>
          <a:bodyPr>
            <a:normAutofit/>
          </a:bodyPr>
          <a:lstStyle/>
          <a:p>
            <a:r>
              <a:rPr lang="en-US" dirty="0" smtClean="0"/>
              <a:t>Exaggerating a fundamental aspect of the product that is true, but only to a certain degree.</a:t>
            </a:r>
          </a:p>
          <a:p>
            <a:r>
              <a:rPr lang="en-US" dirty="0" smtClean="0"/>
              <a:t>Making it appear more powerful, meaningful, or real that is actually is.</a:t>
            </a:r>
          </a:p>
          <a:p>
            <a:pPr lvl="1"/>
            <a:r>
              <a:rPr lang="en-US" dirty="0" smtClean="0"/>
              <a:t>Often used in a comical way</a:t>
            </a:r>
          </a:p>
          <a:p>
            <a:pPr marL="365760" lvl="1" indent="0">
              <a:buNone/>
            </a:pPr>
            <a:endParaRPr lang="en-US" dirty="0" smtClean="0"/>
          </a:p>
        </p:txBody>
      </p:sp>
      <p:sp>
        <p:nvSpPr>
          <p:cNvPr id="4" name="Rectangle 3"/>
          <p:cNvSpPr/>
          <p:nvPr/>
        </p:nvSpPr>
        <p:spPr>
          <a:xfrm>
            <a:off x="202265" y="228599"/>
            <a:ext cx="8713135" cy="830997"/>
          </a:xfrm>
          <a:prstGeom prst="rect">
            <a:avLst/>
          </a:prstGeom>
          <a:noFill/>
        </p:spPr>
        <p:txBody>
          <a:bodyPr wrap="square" lIns="91440" tIns="45720" rIns="91440" bIns="45720">
            <a:spAutoFit/>
            <a:scene3d>
              <a:camera prst="orthographicFront"/>
              <a:lightRig rig="threePt" dir="t"/>
            </a:scene3d>
            <a:sp3d extrusionH="57150">
              <a:bevelT h="25400" prst="softRound"/>
            </a:sp3d>
          </a:bodyPr>
          <a:lstStyle/>
          <a:p>
            <a:pPr algn="ctr"/>
            <a:r>
              <a:rPr lang="en-US" sz="4800" b="1" dirty="0" smtClean="0">
                <a:ln w="12700">
                  <a:solidFill>
                    <a:schemeClr val="accent6">
                      <a:lumMod val="50000"/>
                    </a:schemeClr>
                  </a:solidFill>
                  <a:prstDash val="solid"/>
                </a:ln>
                <a:solidFill>
                  <a:schemeClr val="bg1"/>
                </a:solidFill>
                <a:effectLst>
                  <a:outerShdw blurRad="75057" dist="38100" dir="5400000" sy="-20000" rotWithShape="0">
                    <a:prstClr val="black">
                      <a:alpha val="25000"/>
                    </a:prstClr>
                  </a:outerShdw>
                </a:effectLst>
                <a:latin typeface="Liste" panose="020B0500000000000000" pitchFamily="34" charset="0"/>
                <a:cs typeface="Aharoni" panose="02010803020104030203" pitchFamily="2" charset="-79"/>
              </a:rPr>
              <a:t>Stretch the Truth</a:t>
            </a:r>
            <a:endParaRPr lang="en-US" sz="4800" b="1" dirty="0">
              <a:ln w="12700">
                <a:solidFill>
                  <a:schemeClr val="accent6">
                    <a:lumMod val="50000"/>
                  </a:schemeClr>
                </a:solidFill>
                <a:prstDash val="solid"/>
              </a:ln>
              <a:solidFill>
                <a:schemeClr val="bg1"/>
              </a:solidFill>
              <a:effectLst>
                <a:outerShdw blurRad="75057" dist="38100" dir="5400000" sy="-20000" rotWithShape="0">
                  <a:prstClr val="black">
                    <a:alpha val="25000"/>
                  </a:prstClr>
                </a:outerShdw>
              </a:effectLst>
              <a:latin typeface="Liste" panose="020B0500000000000000" pitchFamily="34" charset="0"/>
              <a:cs typeface="Aharoni" panose="02010803020104030203" pitchFamily="2" charset="-79"/>
            </a:endParaRPr>
          </a:p>
        </p:txBody>
      </p:sp>
      <p:pic>
        <p:nvPicPr>
          <p:cNvPr id="9218" name="Picture 2" descr="http://www.gamesetwatch.com/shodown_lar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1524000"/>
            <a:ext cx="3644432" cy="5102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6265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9218"/>
                                        </p:tgtEl>
                                        <p:attrNameLst>
                                          <p:attrName>style.visibility</p:attrName>
                                        </p:attrNameLst>
                                      </p:cBhvr>
                                      <p:to>
                                        <p:strVal val="visible"/>
                                      </p:to>
                                    </p:set>
                                    <p:animEffect transition="in" filter="fade">
                                      <p:cBhvr>
                                        <p:cTn id="22" dur="1000"/>
                                        <p:tgtEl>
                                          <p:spTgt spid="9218"/>
                                        </p:tgtEl>
                                      </p:cBhvr>
                                    </p:animEffect>
                                    <p:anim calcmode="lin" valueType="num">
                                      <p:cBhvr>
                                        <p:cTn id="23" dur="1000" fill="hold"/>
                                        <p:tgtEl>
                                          <p:spTgt spid="9218"/>
                                        </p:tgtEl>
                                        <p:attrNameLst>
                                          <p:attrName>ppt_x</p:attrName>
                                        </p:attrNameLst>
                                      </p:cBhvr>
                                      <p:tavLst>
                                        <p:tav tm="0">
                                          <p:val>
                                            <p:strVal val="#ppt_x"/>
                                          </p:val>
                                        </p:tav>
                                        <p:tav tm="100000">
                                          <p:val>
                                            <p:strVal val="#ppt_x"/>
                                          </p:val>
                                        </p:tav>
                                      </p:tavLst>
                                    </p:anim>
                                    <p:anim calcmode="lin" valueType="num">
                                      <p:cBhvr>
                                        <p:cTn id="24"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2959" y="1845734"/>
            <a:ext cx="3444241" cy="4478866"/>
          </a:xfrm>
        </p:spPr>
        <p:txBody>
          <a:bodyPr/>
          <a:lstStyle/>
          <a:p>
            <a:r>
              <a:rPr lang="en-US" dirty="0" smtClean="0"/>
              <a:t>Using graphs, charts, percentages, and other “official” looking documentation to prove the viability of the product. </a:t>
            </a:r>
          </a:p>
          <a:p>
            <a:pPr marL="365760" lvl="1" indent="0">
              <a:buNone/>
            </a:pPr>
            <a:endParaRPr lang="en-US" dirty="0" smtClean="0"/>
          </a:p>
        </p:txBody>
      </p:sp>
      <p:sp>
        <p:nvSpPr>
          <p:cNvPr id="4" name="Rectangle 3"/>
          <p:cNvSpPr/>
          <p:nvPr/>
        </p:nvSpPr>
        <p:spPr>
          <a:xfrm>
            <a:off x="202265" y="228599"/>
            <a:ext cx="8713135" cy="1015663"/>
          </a:xfrm>
          <a:prstGeom prst="rect">
            <a:avLst/>
          </a:prstGeom>
          <a:noFill/>
        </p:spPr>
        <p:txBody>
          <a:bodyPr wrap="square" lIns="91440" tIns="45720" rIns="91440" bIns="45720">
            <a:spAutoFit/>
            <a:scene3d>
              <a:camera prst="orthographicFront"/>
              <a:lightRig rig="threePt" dir="t"/>
            </a:scene3d>
            <a:sp3d extrusionH="57150">
              <a:bevelT h="25400" prst="softRound"/>
            </a:sp3d>
          </a:bodyPr>
          <a:lstStyle/>
          <a:p>
            <a:pPr algn="ctr"/>
            <a:r>
              <a:rPr lang="en-US" sz="6000" b="1" dirty="0" smtClean="0">
                <a:ln w="12700">
                  <a:noFill/>
                  <a:prstDash val="solid"/>
                </a:ln>
                <a:solidFill>
                  <a:srgbClr val="C00000"/>
                </a:solidFill>
                <a:effectLst>
                  <a:glow rad="101600">
                    <a:schemeClr val="accent2">
                      <a:satMod val="175000"/>
                      <a:alpha val="40000"/>
                    </a:schemeClr>
                  </a:glow>
                  <a:outerShdw blurRad="50800" dist="38100" dir="5400000" algn="t" rotWithShape="0">
                    <a:prstClr val="black">
                      <a:alpha val="40000"/>
                    </a:prstClr>
                  </a:outerShdw>
                </a:effectLst>
                <a:latin typeface="Courier" pitchFamily="49" charset="0"/>
                <a:cs typeface="Aharoni" panose="02010803020104030203" pitchFamily="2" charset="-79"/>
              </a:rPr>
              <a:t>Statistics</a:t>
            </a:r>
            <a:endParaRPr lang="en-US" sz="6000" b="1" dirty="0">
              <a:ln w="12700">
                <a:noFill/>
                <a:prstDash val="solid"/>
              </a:ln>
              <a:solidFill>
                <a:srgbClr val="C00000"/>
              </a:solidFill>
              <a:effectLst>
                <a:glow rad="101600">
                  <a:schemeClr val="accent2">
                    <a:satMod val="175000"/>
                    <a:alpha val="40000"/>
                  </a:schemeClr>
                </a:glow>
                <a:outerShdw blurRad="50800" dist="38100" dir="5400000" algn="t" rotWithShape="0">
                  <a:prstClr val="black">
                    <a:alpha val="40000"/>
                  </a:prstClr>
                </a:outerShdw>
              </a:effectLst>
              <a:latin typeface="Courier" pitchFamily="49" charset="0"/>
              <a:cs typeface="Aharoni" panose="02010803020104030203" pitchFamily="2" charset="-79"/>
            </a:endParaRPr>
          </a:p>
        </p:txBody>
      </p:sp>
      <p:pic>
        <p:nvPicPr>
          <p:cNvPr id="4100" name="Picture 4" descr="http://joelmarsh.files.wordpress.com/2010/0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845734"/>
            <a:ext cx="4153118" cy="268731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www.theusrus.de/Blog-files/Chitik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5896" y="4553697"/>
            <a:ext cx="4657725" cy="2200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3244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100"/>
                                        </p:tgtEl>
                                        <p:attrNameLst>
                                          <p:attrName>style.visibility</p:attrName>
                                        </p:attrNameLst>
                                      </p:cBhvr>
                                      <p:to>
                                        <p:strVal val="visible"/>
                                      </p:to>
                                    </p:set>
                                    <p:animEffect transition="in" filter="wipe(down)">
                                      <p:cBhvr>
                                        <p:cTn id="14" dur="500"/>
                                        <p:tgtEl>
                                          <p:spTgt spid="410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wipe(down)">
                                      <p:cBhvr>
                                        <p:cTn id="1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 famous or respected person endorses this product</a:t>
            </a:r>
          </a:p>
          <a:p>
            <a:pPr lvl="1"/>
            <a:r>
              <a:rPr lang="en-US" dirty="0" smtClean="0"/>
              <a:t>Can be celebrities, political leaders, or experts in a certain field.</a:t>
            </a:r>
          </a:p>
          <a:p>
            <a:pPr marL="365760" lvl="1" indent="0">
              <a:buNone/>
            </a:pPr>
            <a:endParaRPr lang="en-US" dirty="0" smtClean="0"/>
          </a:p>
        </p:txBody>
      </p:sp>
      <p:sp>
        <p:nvSpPr>
          <p:cNvPr id="4" name="Rectangle 3"/>
          <p:cNvSpPr/>
          <p:nvPr/>
        </p:nvSpPr>
        <p:spPr>
          <a:xfrm>
            <a:off x="202265" y="228599"/>
            <a:ext cx="8713135" cy="1015663"/>
          </a:xfrm>
          <a:prstGeom prst="rect">
            <a:avLst/>
          </a:prstGeom>
          <a:noFill/>
        </p:spPr>
        <p:txBody>
          <a:bodyPr wrap="square" lIns="91440" tIns="45720" rIns="91440" bIns="45720">
            <a:spAutoFit/>
            <a:scene3d>
              <a:camera prst="orthographicFront"/>
              <a:lightRig rig="threePt" dir="t"/>
            </a:scene3d>
            <a:sp3d extrusionH="57150">
              <a:bevelT h="25400" prst="softRound"/>
            </a:sp3d>
          </a:bodyPr>
          <a:lstStyle/>
          <a:p>
            <a:pPr algn="ctr"/>
            <a:r>
              <a:rPr lang="en-US" sz="6000" b="1" dirty="0" smtClean="0">
                <a:ln w="12700">
                  <a:solidFill>
                    <a:srgbClr val="FF00FF"/>
                  </a:solidFill>
                  <a:prstDash val="solid"/>
                </a:ln>
                <a:solidFill>
                  <a:srgbClr val="00FFCC"/>
                </a:solidFill>
                <a:effectLst>
                  <a:glow rad="127000">
                    <a:srgbClr val="FF99FF"/>
                  </a:glow>
                  <a:outerShdw blurRad="50800" dist="38100" dir="5400000" algn="t" rotWithShape="0">
                    <a:prstClr val="black">
                      <a:alpha val="40000"/>
                    </a:prstClr>
                  </a:outerShdw>
                </a:effectLst>
                <a:latin typeface="BadaBoom BB" panose="020B0603050302020204" pitchFamily="34" charset="0"/>
                <a:cs typeface="Aharoni" panose="02010803020104030203" pitchFamily="2" charset="-79"/>
              </a:rPr>
              <a:t>Testimonial</a:t>
            </a:r>
            <a:endParaRPr lang="en-US" sz="6000" b="1" dirty="0">
              <a:ln w="12700">
                <a:solidFill>
                  <a:srgbClr val="FF00FF"/>
                </a:solidFill>
                <a:prstDash val="solid"/>
              </a:ln>
              <a:solidFill>
                <a:srgbClr val="00FFCC"/>
              </a:solidFill>
              <a:effectLst>
                <a:glow rad="127000">
                  <a:srgbClr val="FF99FF"/>
                </a:glow>
                <a:outerShdw blurRad="50800" dist="38100" dir="5400000" algn="t" rotWithShape="0">
                  <a:prstClr val="black">
                    <a:alpha val="40000"/>
                  </a:prstClr>
                </a:outerShdw>
              </a:effectLst>
              <a:latin typeface="BadaBoom BB" panose="020B0603050302020204" pitchFamily="34" charset="0"/>
              <a:cs typeface="Aharoni" panose="02010803020104030203" pitchFamily="2" charset="-79"/>
            </a:endParaRPr>
          </a:p>
        </p:txBody>
      </p:sp>
      <p:pic>
        <p:nvPicPr>
          <p:cNvPr id="1026" name="Picture 2" descr="http://www.celebrityendorsementads.com/perfumes/fragrances/dolce-gabbana/dolce-gabbana-the-one/images/dolce-and-gabbana-the-one-scarlett-johanss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568602"/>
            <a:ext cx="3965575" cy="25776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versacreativegroup.com/wp-content/uploads/2014/03/got-mil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0375" y="2568602"/>
            <a:ext cx="2352675" cy="30480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s-media-cache-ak0.pinimg.com/236x/90/1a/5c/901a5c418e8ab702d552e4644d733b2f.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3050" y="2568601"/>
            <a:ext cx="2350746" cy="304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7690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2959" y="1845734"/>
            <a:ext cx="4130041" cy="4097866"/>
          </a:xfrm>
        </p:spPr>
        <p:txBody>
          <a:bodyPr/>
          <a:lstStyle/>
          <a:p>
            <a:r>
              <a:rPr lang="en-US" dirty="0" smtClean="0"/>
              <a:t>Also known as “Association”</a:t>
            </a:r>
          </a:p>
          <a:p>
            <a:r>
              <a:rPr lang="en-US" dirty="0" smtClean="0"/>
              <a:t>Projecting positive or negative qualities to another to make the second more acceptable or discredit it.</a:t>
            </a:r>
          </a:p>
          <a:p>
            <a:r>
              <a:rPr lang="en-US" dirty="0" smtClean="0"/>
              <a:t>Transfer the positive qualities of one thing to the product.</a:t>
            </a:r>
          </a:p>
          <a:p>
            <a:pPr marL="365760" lvl="1" indent="0">
              <a:buNone/>
            </a:pPr>
            <a:endParaRPr lang="en-US" dirty="0" smtClean="0"/>
          </a:p>
        </p:txBody>
      </p:sp>
      <p:sp>
        <p:nvSpPr>
          <p:cNvPr id="4" name="Rectangle 3"/>
          <p:cNvSpPr/>
          <p:nvPr/>
        </p:nvSpPr>
        <p:spPr>
          <a:xfrm>
            <a:off x="202265" y="228599"/>
            <a:ext cx="8713135" cy="830997"/>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prst="artDeco"/>
              <a:contourClr>
                <a:schemeClr val="bg2"/>
              </a:contourClr>
            </a:sp3d>
          </a:bodyPr>
          <a:lstStyle/>
          <a:p>
            <a:pPr algn="ctr"/>
            <a:r>
              <a:rPr lang="en-US" sz="4800" b="1" dirty="0" smtClean="0">
                <a:ln w="50800"/>
                <a:solidFill>
                  <a:srgbClr val="FF5050"/>
                </a:solidFill>
                <a:effectLst>
                  <a:glow rad="139700">
                    <a:schemeClr val="accent6">
                      <a:lumMod val="60000"/>
                      <a:lumOff val="40000"/>
                      <a:alpha val="40000"/>
                    </a:schemeClr>
                  </a:glow>
                  <a:outerShdw blurRad="50800" dist="38100" dir="8100000" algn="tr" rotWithShape="0">
                    <a:prstClr val="black">
                      <a:alpha val="40000"/>
                    </a:prstClr>
                  </a:outerShdw>
                </a:effectLst>
                <a:latin typeface="Gilligans Island" panose="00000400000000000000" pitchFamily="2" charset="0"/>
                <a:cs typeface="Aharoni" panose="02010803020104030203" pitchFamily="2" charset="-79"/>
              </a:rPr>
              <a:t>Transfer</a:t>
            </a:r>
            <a:endParaRPr lang="en-US" sz="4800" b="1" dirty="0">
              <a:ln w="50800"/>
              <a:solidFill>
                <a:srgbClr val="FF5050"/>
              </a:solidFill>
              <a:effectLst>
                <a:glow rad="139700">
                  <a:schemeClr val="accent6">
                    <a:lumMod val="60000"/>
                    <a:lumOff val="40000"/>
                    <a:alpha val="40000"/>
                  </a:schemeClr>
                </a:glow>
                <a:outerShdw blurRad="50800" dist="38100" dir="8100000" algn="tr" rotWithShape="0">
                  <a:prstClr val="black">
                    <a:alpha val="40000"/>
                  </a:prstClr>
                </a:outerShdw>
              </a:effectLst>
              <a:latin typeface="Gilligans Island" panose="00000400000000000000" pitchFamily="2" charset="0"/>
              <a:cs typeface="Aharoni" panose="02010803020104030203" pitchFamily="2" charset="-79"/>
            </a:endParaRPr>
          </a:p>
        </p:txBody>
      </p:sp>
      <p:pic>
        <p:nvPicPr>
          <p:cNvPr id="3074" name="Picture 2" descr="https://jlatham768.files.wordpress.com/2013/02/clark_goog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845734"/>
            <a:ext cx="3048000" cy="4048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7690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utfoxCommercials 11-10-1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304800"/>
            <a:ext cx="9144000" cy="5143500"/>
          </a:xfrm>
          <a:prstGeom prst="rect">
            <a:avLst/>
          </a:prstGeom>
        </p:spPr>
      </p:pic>
    </p:spTree>
    <p:extLst>
      <p:ext uri="{BB962C8B-B14F-4D97-AF65-F5344CB8AC3E}">
        <p14:creationId xmlns:p14="http://schemas.microsoft.com/office/powerpoint/2010/main" val="30313180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100000">
                <p:cTn id="7"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Propaganda in History</a:t>
            </a:r>
            <a:endParaRPr lang="en-US" dirty="0"/>
          </a:p>
        </p:txBody>
      </p:sp>
      <p:pic>
        <p:nvPicPr>
          <p:cNvPr id="4098" name="Picture 2" descr="https://encrypted-tbn2.gstatic.com/images?q=tbn:ANd9GcTrh7Bb6P5AMwwrSyeEPh1IPOJq_cnSiXN1FjiD0Czt6d_qeZU:www.media-studies.ca/articles/images/sam_ou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580" y="1830495"/>
            <a:ext cx="1847850" cy="247650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tatic4.shop033.com/resources/89/166793/picture/6B/849176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21983" y="1771229"/>
            <a:ext cx="1869017" cy="264193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imgc.allpostersimages.com/images/P-473-488-90/63/6341/RIS7100Z/posters/you-buy-em-we-ll-fly-em-defense-bonds-stamps-wwii-war-propaganda-art-print-post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0377" y="1830495"/>
            <a:ext cx="2138285" cy="312420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s://s-media-cache-ak0.pinimg.com/236x/87/f8/d5/87f8d5b8336ffc0f4aa56e805034518f.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413165"/>
            <a:ext cx="1371600" cy="1912104"/>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imgc.allpostersimages.com/images/P-473-488-90/71/7115/GNRV100Z/posters/rosie-the-riveter-vintage-style-propaganda-poste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8039" y="1830495"/>
            <a:ext cx="1905000" cy="2694609"/>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http://www.tfaoi.com/am/8am/8am206.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0" y="4767248"/>
            <a:ext cx="2113125" cy="173450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s-media-cache-ak0.pinimg.com/736x/db/a8/75/dba8756351dec51b390fc8e6637a00f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8177" y="4379298"/>
            <a:ext cx="1655352" cy="2530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32717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Propaganda on Social Media</a:t>
            </a:r>
            <a:endParaRPr lang="en-US" dirty="0"/>
          </a:p>
        </p:txBody>
      </p:sp>
      <p:graphicFrame>
        <p:nvGraphicFramePr>
          <p:cNvPr id="5" name="Object 4"/>
          <p:cNvGraphicFramePr>
            <a:graphicFrameLocks noChangeAspect="1"/>
          </p:cNvGraphicFramePr>
          <p:nvPr>
            <p:extLst/>
          </p:nvPr>
        </p:nvGraphicFramePr>
        <p:xfrm>
          <a:off x="6342860" y="1824355"/>
          <a:ext cx="1639887" cy="2038350"/>
        </p:xfrm>
        <a:graphic>
          <a:graphicData uri="http://schemas.openxmlformats.org/presentationml/2006/ole">
            <mc:AlternateContent xmlns:mc="http://schemas.openxmlformats.org/markup-compatibility/2006">
              <mc:Choice xmlns:v="urn:schemas-microsoft-com:vml" Requires="v">
                <p:oleObj spid="_x0000_s2077" name="Image" r:id="rId3" imgW="1639800" imgH="2039040" progId="Photoshop.Image.13">
                  <p:embed/>
                </p:oleObj>
              </mc:Choice>
              <mc:Fallback>
                <p:oleObj name="Image" r:id="rId3" imgW="1639800" imgH="2039040" progId="Photoshop.Image.13">
                  <p:embed/>
                  <p:pic>
                    <p:nvPicPr>
                      <p:cNvPr id="0" name=""/>
                      <p:cNvPicPr/>
                      <p:nvPr/>
                    </p:nvPicPr>
                    <p:blipFill>
                      <a:blip r:embed="rId4"/>
                      <a:stretch>
                        <a:fillRect/>
                      </a:stretch>
                    </p:blipFill>
                    <p:spPr>
                      <a:xfrm>
                        <a:off x="6342860" y="1824355"/>
                        <a:ext cx="1639887" cy="2038350"/>
                      </a:xfrm>
                      <a:prstGeom prst="rect">
                        <a:avLst/>
                      </a:prstGeom>
                    </p:spPr>
                  </p:pic>
                </p:oleObj>
              </mc:Fallback>
            </mc:AlternateContent>
          </a:graphicData>
        </a:graphic>
      </p:graphicFrame>
      <p:graphicFrame>
        <p:nvGraphicFramePr>
          <p:cNvPr id="6" name="Object 5"/>
          <p:cNvGraphicFramePr>
            <a:graphicFrameLocks noChangeAspect="1"/>
          </p:cNvGraphicFramePr>
          <p:nvPr>
            <p:extLst/>
          </p:nvPr>
        </p:nvGraphicFramePr>
        <p:xfrm>
          <a:off x="4176713" y="2615141"/>
          <a:ext cx="1673225" cy="1917700"/>
        </p:xfrm>
        <a:graphic>
          <a:graphicData uri="http://schemas.openxmlformats.org/presentationml/2006/ole">
            <mc:AlternateContent xmlns:mc="http://schemas.openxmlformats.org/markup-compatibility/2006">
              <mc:Choice xmlns:v="urn:schemas-microsoft-com:vml" Requires="v">
                <p:oleObj spid="_x0000_s2078" name="Image" r:id="rId5" imgW="1673280" imgH="1917000" progId="Photoshop.Image.13">
                  <p:embed/>
                </p:oleObj>
              </mc:Choice>
              <mc:Fallback>
                <p:oleObj name="Image" r:id="rId5" imgW="1673280" imgH="1917000" progId="Photoshop.Image.13">
                  <p:embed/>
                  <p:pic>
                    <p:nvPicPr>
                      <p:cNvPr id="0" name=""/>
                      <p:cNvPicPr/>
                      <p:nvPr/>
                    </p:nvPicPr>
                    <p:blipFill>
                      <a:blip r:embed="rId6"/>
                      <a:stretch>
                        <a:fillRect/>
                      </a:stretch>
                    </p:blipFill>
                    <p:spPr>
                      <a:xfrm>
                        <a:off x="4176713" y="2615141"/>
                        <a:ext cx="1673225" cy="1917700"/>
                      </a:xfrm>
                      <a:prstGeom prst="rect">
                        <a:avLst/>
                      </a:prstGeom>
                    </p:spPr>
                  </p:pic>
                </p:oleObj>
              </mc:Fallback>
            </mc:AlternateContent>
          </a:graphicData>
        </a:graphic>
      </p:graphicFrame>
      <p:graphicFrame>
        <p:nvGraphicFramePr>
          <p:cNvPr id="7" name="Object 6"/>
          <p:cNvGraphicFramePr>
            <a:graphicFrameLocks noChangeAspect="1"/>
          </p:cNvGraphicFramePr>
          <p:nvPr>
            <p:extLst/>
          </p:nvPr>
        </p:nvGraphicFramePr>
        <p:xfrm>
          <a:off x="359568" y="1824355"/>
          <a:ext cx="1646237" cy="1974850"/>
        </p:xfrm>
        <a:graphic>
          <a:graphicData uri="http://schemas.openxmlformats.org/presentationml/2006/ole">
            <mc:AlternateContent xmlns:mc="http://schemas.openxmlformats.org/markup-compatibility/2006">
              <mc:Choice xmlns:v="urn:schemas-microsoft-com:vml" Requires="v">
                <p:oleObj spid="_x0000_s2079" name="Image" r:id="rId7" imgW="1645920" imgH="1974960" progId="Photoshop.Image.13">
                  <p:embed/>
                </p:oleObj>
              </mc:Choice>
              <mc:Fallback>
                <p:oleObj name="Image" r:id="rId7" imgW="1645920" imgH="1974960" progId="Photoshop.Image.13">
                  <p:embed/>
                  <p:pic>
                    <p:nvPicPr>
                      <p:cNvPr id="0" name=""/>
                      <p:cNvPicPr/>
                      <p:nvPr/>
                    </p:nvPicPr>
                    <p:blipFill>
                      <a:blip r:embed="rId8"/>
                      <a:stretch>
                        <a:fillRect/>
                      </a:stretch>
                    </p:blipFill>
                    <p:spPr>
                      <a:xfrm>
                        <a:off x="359568" y="1824355"/>
                        <a:ext cx="1646237" cy="1974850"/>
                      </a:xfrm>
                      <a:prstGeom prst="rect">
                        <a:avLst/>
                      </a:prstGeom>
                    </p:spPr>
                  </p:pic>
                </p:oleObj>
              </mc:Fallback>
            </mc:AlternateContent>
          </a:graphicData>
        </a:graphic>
      </p:graphicFrame>
      <p:graphicFrame>
        <p:nvGraphicFramePr>
          <p:cNvPr id="8" name="Object 7"/>
          <p:cNvGraphicFramePr>
            <a:graphicFrameLocks noChangeAspect="1"/>
          </p:cNvGraphicFramePr>
          <p:nvPr>
            <p:extLst/>
          </p:nvPr>
        </p:nvGraphicFramePr>
        <p:xfrm>
          <a:off x="399254" y="3896518"/>
          <a:ext cx="1566863" cy="1243013"/>
        </p:xfrm>
        <a:graphic>
          <a:graphicData uri="http://schemas.openxmlformats.org/presentationml/2006/ole">
            <mc:AlternateContent xmlns:mc="http://schemas.openxmlformats.org/markup-compatibility/2006">
              <mc:Choice xmlns:v="urn:schemas-microsoft-com:vml" Requires="v">
                <p:oleObj spid="_x0000_s2080" name="Image" r:id="rId9" imgW="1566360" imgH="1243440" progId="Photoshop.Image.13">
                  <p:embed/>
                </p:oleObj>
              </mc:Choice>
              <mc:Fallback>
                <p:oleObj name="Image" r:id="rId9" imgW="1566360" imgH="1243440" progId="Photoshop.Image.13">
                  <p:embed/>
                  <p:pic>
                    <p:nvPicPr>
                      <p:cNvPr id="0" name=""/>
                      <p:cNvPicPr/>
                      <p:nvPr/>
                    </p:nvPicPr>
                    <p:blipFill>
                      <a:blip r:embed="rId10"/>
                      <a:stretch>
                        <a:fillRect/>
                      </a:stretch>
                    </p:blipFill>
                    <p:spPr>
                      <a:xfrm>
                        <a:off x="399254" y="3896518"/>
                        <a:ext cx="1566863" cy="1243013"/>
                      </a:xfrm>
                      <a:prstGeom prst="rect">
                        <a:avLst/>
                      </a:prstGeom>
                    </p:spPr>
                  </p:pic>
                </p:oleObj>
              </mc:Fallback>
            </mc:AlternateContent>
          </a:graphicData>
        </a:graphic>
      </p:graphicFrame>
      <p:graphicFrame>
        <p:nvGraphicFramePr>
          <p:cNvPr id="9" name="Object 8"/>
          <p:cNvGraphicFramePr>
            <a:graphicFrameLocks noChangeAspect="1"/>
          </p:cNvGraphicFramePr>
          <p:nvPr>
            <p:extLst/>
          </p:nvPr>
        </p:nvGraphicFramePr>
        <p:xfrm>
          <a:off x="6320633" y="4257147"/>
          <a:ext cx="1712913" cy="1993900"/>
        </p:xfrm>
        <a:graphic>
          <a:graphicData uri="http://schemas.openxmlformats.org/presentationml/2006/ole">
            <mc:AlternateContent xmlns:mc="http://schemas.openxmlformats.org/markup-compatibility/2006">
              <mc:Choice xmlns:v="urn:schemas-microsoft-com:vml" Requires="v">
                <p:oleObj spid="_x0000_s2081" name="Image" r:id="rId11" imgW="1712880" imgH="1993320" progId="Photoshop.Image.13">
                  <p:embed/>
                </p:oleObj>
              </mc:Choice>
              <mc:Fallback>
                <p:oleObj name="Image" r:id="rId11" imgW="1712880" imgH="1993320" progId="Photoshop.Image.13">
                  <p:embed/>
                  <p:pic>
                    <p:nvPicPr>
                      <p:cNvPr id="0" name=""/>
                      <p:cNvPicPr/>
                      <p:nvPr/>
                    </p:nvPicPr>
                    <p:blipFill>
                      <a:blip r:embed="rId12"/>
                      <a:stretch>
                        <a:fillRect/>
                      </a:stretch>
                    </p:blipFill>
                    <p:spPr>
                      <a:xfrm>
                        <a:off x="6320633" y="4257147"/>
                        <a:ext cx="1712913" cy="1993900"/>
                      </a:xfrm>
                      <a:prstGeom prst="rect">
                        <a:avLst/>
                      </a:prstGeom>
                    </p:spPr>
                  </p:pic>
                </p:oleObj>
              </mc:Fallback>
            </mc:AlternateContent>
          </a:graphicData>
        </a:graphic>
      </p:graphicFrame>
      <p:graphicFrame>
        <p:nvGraphicFramePr>
          <p:cNvPr id="10" name="Object 9"/>
          <p:cNvGraphicFramePr>
            <a:graphicFrameLocks noChangeAspect="1"/>
          </p:cNvGraphicFramePr>
          <p:nvPr>
            <p:extLst/>
          </p:nvPr>
        </p:nvGraphicFramePr>
        <p:xfrm>
          <a:off x="2417762" y="4163484"/>
          <a:ext cx="1719263" cy="2087563"/>
        </p:xfrm>
        <a:graphic>
          <a:graphicData uri="http://schemas.openxmlformats.org/presentationml/2006/ole">
            <mc:AlternateContent xmlns:mc="http://schemas.openxmlformats.org/markup-compatibility/2006">
              <mc:Choice xmlns:v="urn:schemas-microsoft-com:vml" Requires="v">
                <p:oleObj spid="_x0000_s2082" name="Image" r:id="rId13" imgW="1719000" imgH="2087640" progId="Photoshop.Image.13">
                  <p:embed/>
                </p:oleObj>
              </mc:Choice>
              <mc:Fallback>
                <p:oleObj name="Image" r:id="rId13" imgW="1719000" imgH="2087640" progId="Photoshop.Image.13">
                  <p:embed/>
                  <p:pic>
                    <p:nvPicPr>
                      <p:cNvPr id="0" name=""/>
                      <p:cNvPicPr/>
                      <p:nvPr/>
                    </p:nvPicPr>
                    <p:blipFill>
                      <a:blip r:embed="rId14"/>
                      <a:stretch>
                        <a:fillRect/>
                      </a:stretch>
                    </p:blipFill>
                    <p:spPr>
                      <a:xfrm>
                        <a:off x="2417762" y="4163484"/>
                        <a:ext cx="1719263" cy="2087563"/>
                      </a:xfrm>
                      <a:prstGeom prst="rect">
                        <a:avLst/>
                      </a:prstGeom>
                    </p:spPr>
                  </p:pic>
                </p:oleObj>
              </mc:Fallback>
            </mc:AlternateContent>
          </a:graphicData>
        </a:graphic>
      </p:graphicFrame>
      <p:graphicFrame>
        <p:nvGraphicFramePr>
          <p:cNvPr id="11" name="Object 10"/>
          <p:cNvGraphicFramePr>
            <a:graphicFrameLocks noChangeAspect="1"/>
          </p:cNvGraphicFramePr>
          <p:nvPr>
            <p:extLst/>
          </p:nvPr>
        </p:nvGraphicFramePr>
        <p:xfrm>
          <a:off x="2209800" y="2087140"/>
          <a:ext cx="1639887" cy="1319213"/>
        </p:xfrm>
        <a:graphic>
          <a:graphicData uri="http://schemas.openxmlformats.org/presentationml/2006/ole">
            <mc:AlternateContent xmlns:mc="http://schemas.openxmlformats.org/markup-compatibility/2006">
              <mc:Choice xmlns:v="urn:schemas-microsoft-com:vml" Requires="v">
                <p:oleObj spid="_x0000_s2083" name="Image" r:id="rId15" imgW="1639800" imgH="1319760" progId="Photoshop.Image.13">
                  <p:embed/>
                </p:oleObj>
              </mc:Choice>
              <mc:Fallback>
                <p:oleObj name="Image" r:id="rId15" imgW="1639800" imgH="1319760" progId="Photoshop.Image.13">
                  <p:embed/>
                  <p:pic>
                    <p:nvPicPr>
                      <p:cNvPr id="0" name=""/>
                      <p:cNvPicPr/>
                      <p:nvPr/>
                    </p:nvPicPr>
                    <p:blipFill>
                      <a:blip r:embed="rId16"/>
                      <a:stretch>
                        <a:fillRect/>
                      </a:stretch>
                    </p:blipFill>
                    <p:spPr>
                      <a:xfrm>
                        <a:off x="2209800" y="2087140"/>
                        <a:ext cx="1639887" cy="1319213"/>
                      </a:xfrm>
                      <a:prstGeom prst="rect">
                        <a:avLst/>
                      </a:prstGeom>
                    </p:spPr>
                  </p:pic>
                </p:oleObj>
              </mc:Fallback>
            </mc:AlternateContent>
          </a:graphicData>
        </a:graphic>
      </p:graphicFrame>
    </p:spTree>
    <p:extLst>
      <p:ext uri="{BB962C8B-B14F-4D97-AF65-F5344CB8AC3E}">
        <p14:creationId xmlns:p14="http://schemas.microsoft.com/office/powerpoint/2010/main" val="28173475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Propaganda Techniques</a:t>
            </a:r>
            <a:endParaRPr lang="en-US" dirty="0"/>
          </a:p>
        </p:txBody>
      </p:sp>
      <p:sp>
        <p:nvSpPr>
          <p:cNvPr id="3" name="Content Placeholder 2"/>
          <p:cNvSpPr>
            <a:spLocks noGrp="1"/>
          </p:cNvSpPr>
          <p:nvPr>
            <p:ph idx="1"/>
          </p:nvPr>
        </p:nvSpPr>
        <p:spPr/>
        <p:txBody>
          <a:bodyPr>
            <a:normAutofit/>
          </a:bodyPr>
          <a:lstStyle/>
          <a:p>
            <a:r>
              <a:rPr lang="en-US" altLang="en-US" dirty="0"/>
              <a:t>The spreading of ideas, information, or rumor for the purpose of helping or injuring an institution, cause, or person</a:t>
            </a:r>
            <a:r>
              <a:rPr lang="en-US" altLang="en-US" dirty="0" smtClean="0"/>
              <a:t>.</a:t>
            </a:r>
          </a:p>
          <a:p>
            <a:r>
              <a:rPr lang="en-US" altLang="en-US" dirty="0" smtClean="0"/>
              <a:t>Propaganda uses arguments that, while convincing, are not necessarily valid.</a:t>
            </a:r>
          </a:p>
          <a:p>
            <a:r>
              <a:rPr lang="en-US" altLang="en-US" dirty="0" smtClean="0"/>
              <a:t>Propaganda is based on social psychological research.</a:t>
            </a:r>
          </a:p>
          <a:p>
            <a:r>
              <a:rPr lang="en-US" altLang="en-US" dirty="0" smtClean="0"/>
              <a:t>There are A LOT of types of propaganda messages—we will only look at 12.</a:t>
            </a:r>
            <a:endParaRPr lang="en-US" altLang="en-US" dirty="0"/>
          </a:p>
          <a:p>
            <a:endParaRPr lang="en-US" dirty="0"/>
          </a:p>
        </p:txBody>
      </p:sp>
    </p:spTree>
    <p:extLst>
      <p:ext uri="{BB962C8B-B14F-4D97-AF65-F5344CB8AC3E}">
        <p14:creationId xmlns:p14="http://schemas.microsoft.com/office/powerpoint/2010/main" val="28119854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943533"/>
            <a:ext cx="4416552" cy="4953000"/>
          </a:xfrm>
        </p:spPr>
        <p:txBody>
          <a:bodyPr/>
          <a:lstStyle/>
          <a:p>
            <a:r>
              <a:rPr lang="en-US" dirty="0" smtClean="0"/>
              <a:t>“Everybody is doing it”</a:t>
            </a:r>
          </a:p>
          <a:p>
            <a:r>
              <a:rPr lang="en-US" dirty="0" smtClean="0"/>
              <a:t>Invites those not already on the bandwagon to join those already on the road to certain victory</a:t>
            </a:r>
          </a:p>
          <a:p>
            <a:r>
              <a:rPr lang="en-US" dirty="0" smtClean="0"/>
              <a:t>Used to convince the audience that this is a mass movement and it is in their best interest to join</a:t>
            </a:r>
            <a:endParaRPr lang="en-US" dirty="0"/>
          </a:p>
        </p:txBody>
      </p:sp>
      <p:sp>
        <p:nvSpPr>
          <p:cNvPr id="4" name="Rectangle 3"/>
          <p:cNvSpPr/>
          <p:nvPr/>
        </p:nvSpPr>
        <p:spPr>
          <a:xfrm>
            <a:off x="609600" y="228599"/>
            <a:ext cx="3881191"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bilene" panose="00000400000000000000" pitchFamily="2" charset="0"/>
              </a:rPr>
              <a:t>Bandwagon</a:t>
            </a:r>
            <a:endParaRPr lang="en-US" sz="6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bilene" panose="00000400000000000000" pitchFamily="2" charset="0"/>
            </a:endParaRPr>
          </a:p>
        </p:txBody>
      </p:sp>
      <p:pic>
        <p:nvPicPr>
          <p:cNvPr id="5123" name="Picture 3" descr="http://hs.riverdale.k12.or.us/~dthompso/exhib_03/tianaa/cok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943533"/>
            <a:ext cx="3060700" cy="416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8468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123"/>
                                        </p:tgtEl>
                                        <p:attrNameLst>
                                          <p:attrName>style.visibility</p:attrName>
                                        </p:attrNameLst>
                                      </p:cBhvr>
                                      <p:to>
                                        <p:strVal val="visible"/>
                                      </p:to>
                                    </p:set>
                                    <p:animEffect transition="in" filter="wipe(down)">
                                      <p:cBhvr>
                                        <p:cTn id="2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2959" y="1845734"/>
            <a:ext cx="3749041" cy="4783666"/>
          </a:xfrm>
        </p:spPr>
        <p:txBody>
          <a:bodyPr>
            <a:normAutofit/>
          </a:bodyPr>
          <a:lstStyle/>
          <a:p>
            <a:r>
              <a:rPr lang="en-US" dirty="0" smtClean="0"/>
              <a:t>Deals with famous people or depicts happy, attractive people</a:t>
            </a:r>
          </a:p>
          <a:p>
            <a:r>
              <a:rPr lang="en-US" dirty="0" smtClean="0"/>
              <a:t>Makes the target audience feel that if they buy the product, they too will be happy or successful.</a:t>
            </a:r>
          </a:p>
          <a:p>
            <a:r>
              <a:rPr lang="en-US" dirty="0" smtClean="0"/>
              <a:t>“Beautiful people” is so rampant in advertising that it creates unrealistic expectations:</a:t>
            </a:r>
          </a:p>
          <a:p>
            <a:pPr lvl="1"/>
            <a:r>
              <a:rPr lang="en-US" dirty="0" smtClean="0"/>
              <a:t>“Don’t feel bad you don’t look like the girl in the magazine—the girl in the magazine doesn’t look like the girl in the magazine.”</a:t>
            </a:r>
          </a:p>
        </p:txBody>
      </p:sp>
      <p:sp>
        <p:nvSpPr>
          <p:cNvPr id="4" name="Rectangle 3"/>
          <p:cNvSpPr/>
          <p:nvPr/>
        </p:nvSpPr>
        <p:spPr>
          <a:xfrm>
            <a:off x="727367" y="228599"/>
            <a:ext cx="5447325" cy="1015663"/>
          </a:xfrm>
          <a:prstGeom prst="rect">
            <a:avLst/>
          </a:prstGeom>
          <a:noFill/>
        </p:spPr>
        <p:txBody>
          <a:bodyPr wrap="none" lIns="91440" tIns="45720" rIns="91440" bIns="45720">
            <a:spAutoFit/>
          </a:bodyPr>
          <a:lstStyle/>
          <a:p>
            <a:pPr algn="ctr"/>
            <a:r>
              <a:rPr lang="en-US" sz="6000" b="1" dirty="0" smtClean="0">
                <a:ln w="17780" cmpd="sng">
                  <a:solidFill>
                    <a:schemeClr val="accent1">
                      <a:tint val="3000"/>
                    </a:schemeClr>
                  </a:solidFill>
                  <a:prstDash val="solid"/>
                  <a:miter lim="800000"/>
                </a:ln>
                <a:solidFill>
                  <a:srgbClr val="FF00FF"/>
                </a:solidFill>
                <a:effectLst>
                  <a:outerShdw blurRad="55000" dist="50800" dir="5400000" algn="tl">
                    <a:srgbClr val="000000">
                      <a:alpha val="33000"/>
                    </a:srgbClr>
                  </a:outerShdw>
                </a:effectLst>
                <a:latin typeface="BlackChancery" pitchFamily="2" charset="0"/>
              </a:rPr>
              <a:t>Beautiful People</a:t>
            </a:r>
            <a:endParaRPr lang="en-US" sz="6000" b="1" dirty="0">
              <a:ln w="17780" cmpd="sng">
                <a:solidFill>
                  <a:schemeClr val="accent1">
                    <a:tint val="3000"/>
                  </a:schemeClr>
                </a:solidFill>
                <a:prstDash val="solid"/>
                <a:miter lim="800000"/>
              </a:ln>
              <a:solidFill>
                <a:srgbClr val="FF00FF"/>
              </a:solidFill>
              <a:effectLst>
                <a:outerShdw blurRad="55000" dist="50800" dir="5400000" algn="tl">
                  <a:srgbClr val="000000">
                    <a:alpha val="33000"/>
                  </a:srgbClr>
                </a:outerShdw>
              </a:effectLst>
              <a:latin typeface="BlackChancery" pitchFamily="2" charset="0"/>
            </a:endParaRPr>
          </a:p>
        </p:txBody>
      </p:sp>
      <p:pic>
        <p:nvPicPr>
          <p:cNvPr id="10244" name="Picture 4" descr="http://thegrandnarrative.files.wordpress.com/2011/06/g-na-juvis-photoshop-2.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45734"/>
            <a:ext cx="4104293" cy="4861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039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0244"/>
                                        </p:tgtEl>
                                        <p:attrNameLst>
                                          <p:attrName>style.visibility</p:attrName>
                                        </p:attrNameLst>
                                      </p:cBhvr>
                                      <p:to>
                                        <p:strVal val="visible"/>
                                      </p:to>
                                    </p:set>
                                    <p:animEffect transition="in" filter="wipe(down)">
                                      <p:cBhvr>
                                        <p:cTn id="42"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2648" y="2209800"/>
            <a:ext cx="4264152" cy="4495800"/>
          </a:xfrm>
        </p:spPr>
        <p:txBody>
          <a:bodyPr/>
          <a:lstStyle/>
          <a:p>
            <a:r>
              <a:rPr lang="en-US" dirty="0" smtClean="0"/>
              <a:t>Making one side or product look better by mentioning only some of the facts</a:t>
            </a:r>
          </a:p>
          <a:p>
            <a:pPr lvl="1"/>
            <a:r>
              <a:rPr lang="en-US" dirty="0" smtClean="0"/>
              <a:t>Brand X detergent cleans better than Brand Y</a:t>
            </a:r>
          </a:p>
          <a:p>
            <a:pPr marL="0" indent="0">
              <a:buNone/>
            </a:pPr>
            <a:endParaRPr lang="en-US" dirty="0" smtClean="0"/>
          </a:p>
        </p:txBody>
      </p:sp>
      <p:sp>
        <p:nvSpPr>
          <p:cNvPr id="4" name="Rectangle 3"/>
          <p:cNvSpPr/>
          <p:nvPr/>
        </p:nvSpPr>
        <p:spPr>
          <a:xfrm>
            <a:off x="1810051" y="380999"/>
            <a:ext cx="5748690" cy="769441"/>
          </a:xfrm>
          <a:prstGeom prst="rect">
            <a:avLst/>
          </a:prstGeom>
          <a:noFill/>
        </p:spPr>
        <p:txBody>
          <a:bodyPr wrap="none" lIns="91440" tIns="45720" rIns="91440" bIns="45720">
            <a:spAutoFit/>
            <a:scene3d>
              <a:camera prst="orthographicFront">
                <a:rot lat="0" lon="0" rev="0"/>
              </a:camera>
              <a:lightRig rig="glow" dir="t">
                <a:rot lat="0" lon="0" rev="3600000"/>
              </a:lightRig>
            </a:scene3d>
            <a:sp3d extrusionH="57150" prstMaterial="softEdge">
              <a:bevelT w="29210" h="16510" prst="cross"/>
              <a:contourClr>
                <a:schemeClr val="accent4">
                  <a:alpha val="95000"/>
                </a:schemeClr>
              </a:contourClr>
            </a:sp3d>
          </a:bodyPr>
          <a:lstStyle/>
          <a:p>
            <a:pPr algn="ctr"/>
            <a:r>
              <a:rPr lang="en-US" sz="4400" b="1" dirty="0" smtClean="0">
                <a:ln>
                  <a:solidFill>
                    <a:schemeClr val="tx1"/>
                  </a:solidFill>
                  <a:prstDash val="solid"/>
                </a:ln>
                <a:effectLst/>
                <a:latin typeface="HELTERSKELTER" panose="00000400000000000000" pitchFamily="2" charset="2"/>
              </a:rPr>
              <a:t>Card Stacking</a:t>
            </a:r>
            <a:endParaRPr lang="en-US" sz="4400" b="1" dirty="0">
              <a:ln>
                <a:solidFill>
                  <a:schemeClr val="tx1"/>
                </a:solidFill>
                <a:prstDash val="solid"/>
              </a:ln>
              <a:solidFill>
                <a:schemeClr val="accent6">
                  <a:lumMod val="60000"/>
                  <a:lumOff val="40000"/>
                </a:schemeClr>
              </a:solidFill>
              <a:effectLst/>
              <a:latin typeface="HELTERSKELTER" panose="00000400000000000000" pitchFamily="2" charset="2"/>
            </a:endParaRPr>
          </a:p>
        </p:txBody>
      </p:sp>
      <p:pic>
        <p:nvPicPr>
          <p:cNvPr id="5" name="Picture 2" descr="http://acimg.auctivacommerce.com/imgdata/0/2/4/6/4/0/webimg/422916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3111" y="1600200"/>
            <a:ext cx="365760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04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2959" y="1845734"/>
            <a:ext cx="3368041" cy="4250266"/>
          </a:xfrm>
        </p:spPr>
        <p:txBody>
          <a:bodyPr/>
          <a:lstStyle/>
          <a:p>
            <a:r>
              <a:rPr lang="en-US" dirty="0" smtClean="0"/>
              <a:t>“Plain folks” or “ordinary people” sell</a:t>
            </a:r>
          </a:p>
          <a:p>
            <a:r>
              <a:rPr lang="en-US" dirty="0" smtClean="0"/>
              <a:t>Convince the target audience that the product reflects the common sense of the people.</a:t>
            </a:r>
          </a:p>
          <a:p>
            <a:r>
              <a:rPr lang="en-US" dirty="0" smtClean="0"/>
              <a:t>Use of ordinary language, clothing, people in an attempt to align their product with the “average person.”</a:t>
            </a:r>
          </a:p>
        </p:txBody>
      </p:sp>
      <p:sp>
        <p:nvSpPr>
          <p:cNvPr id="4" name="Rectangle 3"/>
          <p:cNvSpPr/>
          <p:nvPr/>
        </p:nvSpPr>
        <p:spPr>
          <a:xfrm>
            <a:off x="831565" y="228599"/>
            <a:ext cx="5238935" cy="1015663"/>
          </a:xfrm>
          <a:prstGeom prst="rect">
            <a:avLst/>
          </a:prstGeom>
          <a:noFill/>
        </p:spPr>
        <p:txBody>
          <a:bodyPr wrap="none" lIns="91440" tIns="45720" rIns="91440" bIns="45720">
            <a:spAutoFit/>
          </a:bodyPr>
          <a:lstStyle/>
          <a:p>
            <a:pPr algn="ctr"/>
            <a:r>
              <a:rPr lang="en-US" sz="6000" b="1" dirty="0" smtClean="0">
                <a:ln w="17780" cmpd="sng">
                  <a:solidFill>
                    <a:schemeClr val="accent1">
                      <a:tint val="3000"/>
                    </a:schemeClr>
                  </a:solidFill>
                  <a:prstDash val="solid"/>
                  <a:miter lim="800000"/>
                </a:ln>
                <a:solidFill>
                  <a:schemeClr val="bg2">
                    <a:lumMod val="50000"/>
                  </a:schemeClr>
                </a:solidFill>
                <a:effectLst>
                  <a:glow rad="63500">
                    <a:schemeClr val="accent4">
                      <a:satMod val="175000"/>
                      <a:alpha val="40000"/>
                    </a:schemeClr>
                  </a:glow>
                  <a:outerShdw blurRad="55000" dist="50800" dir="5400000" algn="tl">
                    <a:srgbClr val="000000">
                      <a:alpha val="33000"/>
                    </a:srgbClr>
                  </a:outerShdw>
                </a:effectLst>
                <a:latin typeface="Aharoni" panose="02010803020104030203" pitchFamily="2" charset="-79"/>
                <a:cs typeface="Aharoni" panose="02010803020104030203" pitchFamily="2" charset="-79"/>
              </a:rPr>
              <a:t>Common Man</a:t>
            </a:r>
            <a:endParaRPr lang="en-US" sz="6000" b="1" dirty="0">
              <a:ln w="17780" cmpd="sng">
                <a:solidFill>
                  <a:schemeClr val="accent1">
                    <a:tint val="3000"/>
                  </a:schemeClr>
                </a:solidFill>
                <a:prstDash val="solid"/>
                <a:miter lim="800000"/>
              </a:ln>
              <a:solidFill>
                <a:schemeClr val="bg2">
                  <a:lumMod val="50000"/>
                </a:schemeClr>
              </a:solidFill>
              <a:effectLst>
                <a:glow rad="63500">
                  <a:schemeClr val="accent4">
                    <a:satMod val="175000"/>
                    <a:alpha val="40000"/>
                  </a:schemeClr>
                </a:glow>
                <a:outerShdw blurRad="55000" dist="50800" dir="5400000" algn="tl">
                  <a:srgbClr val="000000">
                    <a:alpha val="33000"/>
                  </a:srgbClr>
                </a:outerShdw>
              </a:effectLst>
              <a:latin typeface="Aharoni" panose="02010803020104030203" pitchFamily="2" charset="-79"/>
              <a:cs typeface="Aharoni" panose="02010803020104030203" pitchFamily="2" charset="-79"/>
            </a:endParaRPr>
          </a:p>
        </p:txBody>
      </p:sp>
      <p:pic>
        <p:nvPicPr>
          <p:cNvPr id="5" name="Picture 2" descr="C:\Users\Megan.Rees\Documents\aCTE Intro\Marketing\ordinarysel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1493754"/>
            <a:ext cx="3502298" cy="49542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488124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6448" y="2039983"/>
            <a:ext cx="3425952" cy="4419600"/>
          </a:xfrm>
        </p:spPr>
        <p:txBody>
          <a:bodyPr/>
          <a:lstStyle/>
          <a:p>
            <a:r>
              <a:rPr lang="en-US" dirty="0" smtClean="0"/>
              <a:t>Use emotionally appealing words, but present no concrete argument or analysis.</a:t>
            </a:r>
          </a:p>
          <a:p>
            <a:r>
              <a:rPr lang="en-US" dirty="0" smtClean="0"/>
              <a:t>Broad statements used to associate the product with audience beliefs and values</a:t>
            </a:r>
          </a:p>
          <a:p>
            <a:pPr lvl="1"/>
            <a:r>
              <a:rPr lang="en-US" dirty="0" smtClean="0"/>
              <a:t>The “All-American” candidate</a:t>
            </a:r>
          </a:p>
          <a:p>
            <a:pPr lvl="1"/>
            <a:r>
              <a:rPr lang="en-US" dirty="0" smtClean="0"/>
              <a:t>A quality job well-done</a:t>
            </a:r>
          </a:p>
          <a:p>
            <a:pPr lvl="1"/>
            <a:r>
              <a:rPr lang="en-US" dirty="0" smtClean="0"/>
              <a:t>Trusted like a true neighbor</a:t>
            </a:r>
          </a:p>
          <a:p>
            <a:pPr lvl="1"/>
            <a:r>
              <a:rPr lang="en-US" dirty="0" smtClean="0"/>
              <a:t>We’re the best</a:t>
            </a:r>
          </a:p>
        </p:txBody>
      </p:sp>
      <p:sp>
        <p:nvSpPr>
          <p:cNvPr id="4" name="Rectangle 3"/>
          <p:cNvSpPr/>
          <p:nvPr/>
        </p:nvSpPr>
        <p:spPr>
          <a:xfrm>
            <a:off x="202265" y="228599"/>
            <a:ext cx="8713135" cy="769441"/>
          </a:xfrm>
          <a:prstGeom prst="rect">
            <a:avLst/>
          </a:prstGeom>
          <a:noFill/>
        </p:spPr>
        <p:txBody>
          <a:bodyPr wrap="square" lIns="91440" tIns="45720" rIns="91440" bIns="45720">
            <a:spAutoFit/>
            <a:scene3d>
              <a:camera prst="orthographicFront"/>
              <a:lightRig rig="threePt" dir="t"/>
            </a:scene3d>
            <a:sp3d extrusionH="57150">
              <a:bevelT h="25400" prst="softRound"/>
            </a:sp3d>
          </a:bodyPr>
          <a:lstStyle/>
          <a:p>
            <a:pPr algn="ctr"/>
            <a:r>
              <a:rPr lang="en-US" sz="4400" b="1" dirty="0" smtClean="0">
                <a:ln w="18000">
                  <a:solidFill>
                    <a:schemeClr val="accent1">
                      <a:lumMod val="75000"/>
                    </a:schemeClr>
                  </a:solidFill>
                  <a:prstDash val="solid"/>
                  <a:miter lim="800000"/>
                </a:ln>
                <a:solidFill>
                  <a:schemeClr val="accent1">
                    <a:lumMod val="40000"/>
                    <a:lumOff val="60000"/>
                  </a:schemeClr>
                </a:solidFill>
                <a:effectLst>
                  <a:outerShdw blurRad="25500" dist="23000" dir="7020000" algn="tl">
                    <a:srgbClr val="000000">
                      <a:alpha val="50000"/>
                    </a:srgbClr>
                  </a:outerShdw>
                </a:effectLst>
                <a:latin typeface="Night Sky" panose="00000400000000000000" pitchFamily="2" charset="0"/>
                <a:cs typeface="Aharoni" panose="02010803020104030203" pitchFamily="2" charset="-79"/>
              </a:rPr>
              <a:t>Glittering Generalities</a:t>
            </a:r>
            <a:endParaRPr lang="en-US" sz="4400" b="1" dirty="0">
              <a:ln w="18000">
                <a:solidFill>
                  <a:schemeClr val="accent1">
                    <a:lumMod val="75000"/>
                  </a:schemeClr>
                </a:solidFill>
                <a:prstDash val="solid"/>
                <a:miter lim="800000"/>
              </a:ln>
              <a:solidFill>
                <a:schemeClr val="accent1">
                  <a:lumMod val="40000"/>
                  <a:lumOff val="60000"/>
                </a:schemeClr>
              </a:solidFill>
              <a:effectLst>
                <a:outerShdw blurRad="25500" dist="23000" dir="7020000" algn="tl">
                  <a:srgbClr val="000000">
                    <a:alpha val="50000"/>
                  </a:srgbClr>
                </a:outerShdw>
              </a:effectLst>
              <a:latin typeface="Night Sky" panose="00000400000000000000" pitchFamily="2" charset="0"/>
              <a:cs typeface="Aharoni" panose="02010803020104030203" pitchFamily="2" charset="-79"/>
            </a:endParaRPr>
          </a:p>
        </p:txBody>
      </p:sp>
      <p:pic>
        <p:nvPicPr>
          <p:cNvPr id="7170" name="Picture 2" descr="http://static.guim.co.uk/sys-images/Media/Pix/pictures/2009/12/15/1260894038673/Twiggy-in-Olay-advert-00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2057400"/>
            <a:ext cx="4749800" cy="2849880"/>
          </a:xfrm>
          <a:prstGeom prst="rect">
            <a:avLst/>
          </a:prstGeom>
          <a:noFill/>
          <a:extLst>
            <a:ext uri="{909E8E84-426E-40DD-AFC4-6F175D3DCCD1}">
              <a14:hiddenFill xmlns:a14="http://schemas.microsoft.com/office/drawing/2010/main">
                <a:solidFill>
                  <a:srgbClr val="FFFFFF"/>
                </a:solidFill>
              </a14:hiddenFill>
            </a:ext>
          </a:extLst>
        </p:spPr>
      </p:pic>
      <p:pic>
        <p:nvPicPr>
          <p:cNvPr id="2" name="Worlds Best Cup of Coffe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242549" y="2039983"/>
            <a:ext cx="4121767" cy="3091325"/>
          </a:xfrm>
          <a:prstGeom prst="rect">
            <a:avLst/>
          </a:prstGeom>
        </p:spPr>
      </p:pic>
    </p:spTree>
    <p:extLst>
      <p:ext uri="{BB962C8B-B14F-4D97-AF65-F5344CB8AC3E}">
        <p14:creationId xmlns:p14="http://schemas.microsoft.com/office/powerpoint/2010/main" val="811768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arn(inVertical)">
                                      <p:cBhvr>
                                        <p:cTn id="23" dur="500"/>
                                        <p:tgtEl>
                                          <p:spTgt spid="3">
                                            <p:txEl>
                                              <p:pRg st="4" end="4"/>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arn(inVertical)">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7170"/>
                                        </p:tgtEl>
                                        <p:attrNameLst>
                                          <p:attrName>style.visibility</p:attrName>
                                        </p:attrNameLst>
                                      </p:cBhvr>
                                      <p:to>
                                        <p:strVal val="visible"/>
                                      </p:to>
                                    </p:set>
                                    <p:animEffect transition="in" filter="wipe(down)">
                                      <p:cBhvr>
                                        <p:cTn id="31" dur="500"/>
                                        <p:tgtEl>
                                          <p:spTgt spid="717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7170"/>
                                        </p:tgtEl>
                                      </p:cBhvr>
                                    </p:animEffect>
                                    <p:set>
                                      <p:cBhvr>
                                        <p:cTn id="36" dur="1" fill="hold">
                                          <p:stCondLst>
                                            <p:cond delay="499"/>
                                          </p:stCondLst>
                                        </p:cTn>
                                        <p:tgtEl>
                                          <p:spTgt spid="7170"/>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9" fill="hold" display="0">
                  <p:stCondLst>
                    <p:cond delay="indefinite"/>
                  </p:stCondLst>
                </p:cTn>
                <p:tgtEl>
                  <p:spTgt spid="2"/>
                </p:tgtEl>
              </p:cMediaNode>
            </p:video>
          </p:childTnLst>
        </p:cTn>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10156</TotalTime>
  <Words>578</Words>
  <Application>Microsoft Office PowerPoint</Application>
  <PresentationFormat>On-screen Show (4:3)</PresentationFormat>
  <Paragraphs>71</Paragraphs>
  <Slides>17</Slides>
  <Notes>13</Notes>
  <HiddenSlides>0</HiddenSlides>
  <MMClips>2</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33" baseType="lpstr">
      <vt:lpstr>Abilene</vt:lpstr>
      <vt:lpstr>Aharoni</vt:lpstr>
      <vt:lpstr>Ajile</vt:lpstr>
      <vt:lpstr>BadaBoom BB</vt:lpstr>
      <vt:lpstr>BlackChancery</vt:lpstr>
      <vt:lpstr>Calibri</vt:lpstr>
      <vt:lpstr>Calibri Light</vt:lpstr>
      <vt:lpstr>Cartoon</vt:lpstr>
      <vt:lpstr>Courier</vt:lpstr>
      <vt:lpstr>Gilligans Island</vt:lpstr>
      <vt:lpstr>HELTERSKELTER</vt:lpstr>
      <vt:lpstr>Liste</vt:lpstr>
      <vt:lpstr>Night Sky</vt:lpstr>
      <vt:lpstr>Sagittarius</vt:lpstr>
      <vt:lpstr>Retrospect</vt:lpstr>
      <vt:lpstr>Image</vt:lpstr>
      <vt:lpstr>Propaganda &amp; Marketing Strategies</vt:lpstr>
      <vt:lpstr>Propaganda in History</vt:lpstr>
      <vt:lpstr>Propaganda on Social Media</vt:lpstr>
      <vt:lpstr>Propaganda Techniques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Marketing</dc:title>
  <dc:creator>Megan Rees</dc:creator>
  <cp:lastModifiedBy>Megan Rees</cp:lastModifiedBy>
  <cp:revision>135</cp:revision>
  <dcterms:created xsi:type="dcterms:W3CDTF">2012-09-20T20:42:35Z</dcterms:created>
  <dcterms:modified xsi:type="dcterms:W3CDTF">2017-07-25T17:23:34Z</dcterms:modified>
</cp:coreProperties>
</file>