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85" r:id="rId3"/>
    <p:sldId id="258" r:id="rId4"/>
    <p:sldId id="260" r:id="rId5"/>
    <p:sldId id="261" r:id="rId6"/>
    <p:sldId id="259" r:id="rId7"/>
    <p:sldId id="283" r:id="rId8"/>
    <p:sldId id="266" r:id="rId9"/>
    <p:sldId id="257" r:id="rId10"/>
    <p:sldId id="263" r:id="rId11"/>
    <p:sldId id="265" r:id="rId12"/>
    <p:sldId id="264" r:id="rId13"/>
    <p:sldId id="268" r:id="rId14"/>
    <p:sldId id="281" r:id="rId15"/>
    <p:sldId id="267" r:id="rId16"/>
    <p:sldId id="270" r:id="rId17"/>
    <p:sldId id="262" r:id="rId18"/>
    <p:sldId id="272" r:id="rId19"/>
    <p:sldId id="273" r:id="rId20"/>
    <p:sldId id="274" r:id="rId21"/>
    <p:sldId id="275" r:id="rId22"/>
    <p:sldId id="271" r:id="rId23"/>
    <p:sldId id="269" r:id="rId24"/>
    <p:sldId id="276" r:id="rId25"/>
    <p:sldId id="284" r:id="rId26"/>
    <p:sldId id="278" r:id="rId27"/>
    <p:sldId id="280" r:id="rId28"/>
    <p:sldId id="277" r:id="rId29"/>
    <p:sldId id="279" r:id="rId30"/>
    <p:sldId id="286" r:id="rId31"/>
    <p:sldId id="287" r:id="rId32"/>
    <p:sldId id="288" r:id="rId33"/>
    <p:sldId id="28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8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17DD49-D1B4-4DCC-BB90-48007443D192}" type="datetimeFigureOut">
              <a:rPr lang="en-US" smtClean="0"/>
              <a:t>1/13/2014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346035-4DCB-460F-9E7C-341BE4EC9D7D}" type="slidenum">
              <a:rPr lang="en-US" smtClean="0"/>
              <a:t>‹#›</a:t>
            </a:fld>
            <a:endParaRPr lang="en-US"/>
          </a:p>
        </p:txBody>
      </p:sp>
    </p:spTree>
    <p:extLst>
      <p:ext uri="{BB962C8B-B14F-4D97-AF65-F5344CB8AC3E}">
        <p14:creationId xmlns:p14="http://schemas.microsoft.com/office/powerpoint/2010/main" val="3828944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346035-4DCB-460F-9E7C-341BE4EC9D7D}" type="slidenum">
              <a:rPr lang="en-US" smtClean="0"/>
              <a:t>2</a:t>
            </a:fld>
            <a:endParaRPr lang="en-US"/>
          </a:p>
        </p:txBody>
      </p:sp>
    </p:spTree>
    <p:extLst>
      <p:ext uri="{BB962C8B-B14F-4D97-AF65-F5344CB8AC3E}">
        <p14:creationId xmlns:p14="http://schemas.microsoft.com/office/powerpoint/2010/main" val="114553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CB4673-0844-4E8C-B913-1AA8BFB0A699}"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111515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B4673-0844-4E8C-B913-1AA8BFB0A699}"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876933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B4673-0844-4E8C-B913-1AA8BFB0A699}"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1921991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CB4673-0844-4E8C-B913-1AA8BFB0A699}"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1584659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CB4673-0844-4E8C-B913-1AA8BFB0A699}"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298808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CB4673-0844-4E8C-B913-1AA8BFB0A699}"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42162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CB4673-0844-4E8C-B913-1AA8BFB0A699}" type="datetimeFigureOut">
              <a:rPr lang="en-US" smtClean="0"/>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204692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CB4673-0844-4E8C-B913-1AA8BFB0A699}" type="datetimeFigureOut">
              <a:rPr lang="en-US" smtClean="0"/>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169881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CB4673-0844-4E8C-B913-1AA8BFB0A699}" type="datetimeFigureOut">
              <a:rPr lang="en-US" smtClean="0"/>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221869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B4673-0844-4E8C-B913-1AA8BFB0A699}"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2859209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B4673-0844-4E8C-B913-1AA8BFB0A699}"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30934-EEAE-439B-8689-883E5424C5E8}" type="slidenum">
              <a:rPr lang="en-US" smtClean="0"/>
              <a:t>‹#›</a:t>
            </a:fld>
            <a:endParaRPr lang="en-US"/>
          </a:p>
        </p:txBody>
      </p:sp>
    </p:spTree>
    <p:extLst>
      <p:ext uri="{BB962C8B-B14F-4D97-AF65-F5344CB8AC3E}">
        <p14:creationId xmlns:p14="http://schemas.microsoft.com/office/powerpoint/2010/main" val="3329557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B4673-0844-4E8C-B913-1AA8BFB0A699}" type="datetimeFigureOut">
              <a:rPr lang="en-US" smtClean="0"/>
              <a:t>1/13/2014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030934-EEAE-439B-8689-883E5424C5E8}" type="slidenum">
              <a:rPr lang="en-US" smtClean="0"/>
              <a:t>‹#›</a:t>
            </a:fld>
            <a:endParaRPr lang="en-US"/>
          </a:p>
        </p:txBody>
      </p:sp>
    </p:spTree>
    <p:extLst>
      <p:ext uri="{BB962C8B-B14F-4D97-AF65-F5344CB8AC3E}">
        <p14:creationId xmlns:p14="http://schemas.microsoft.com/office/powerpoint/2010/main" val="25479714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google.com/url?sa=i&amp;rct=j&amp;q=three+finger+salute&amp;source=images&amp;cd=&amp;cad=rja&amp;docid=C6Wx3N9CrDLICM&amp;tbnid=3jZcabRmYmtVUM:&amp;ved=0CAUQjRw&amp;url=http://usa.chinadaily.com.cn/sports/2011-07/05/content_12837187.htm&amp;ei=RBXUUvDDNofyqQHfiIHYDg&amp;bvm=bv.59026428,d.aWM&amp;psig=AFQjCNFYYdHqk2yXbtm3Dl3IGsA3SKTEXg&amp;ust=1389717115890737"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google.com/url?sa=i&amp;rct=j&amp;q=virus+software&amp;source=images&amp;cd=&amp;cad=rja&amp;docid=BDbDdqmpo97MNM&amp;tbnid=UK1_KodqWeTwCM:&amp;ved=0CAUQjRw&amp;url=http://irancorner.wordpress.com/2012/05/03/iran-starts-making-own-anti-virus-software/&amp;ei=FBLUUpmpLJLeqAGFx4C4Dw&amp;bvm=bv.59026428,d.aWM&amp;psig=AFQjCNE7YF4KkpPzDfvID7w3Vj7Gv3I_7g&amp;ust=1389716360415519"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5.jpeg"/><Relationship Id="rId2" Type="http://schemas.openxmlformats.org/officeDocument/2006/relationships/hyperlink" Target="http://www.google.com/url?sa=i&amp;rct=j&amp;q=floppy%20disk&amp;source=images&amp;cd=&amp;cad=rja&amp;docid=o174yxgwf5Y9MM&amp;tbnid=bgwmDzIipxTcNM:&amp;ved=0CAUQjRw&amp;url=http://oldcomputers.net/floppydisks.html&amp;ei=QxLUUsyMDMrVrQGN8oCwAw&amp;bvm=bv.59026428,d.aWM&amp;psig=AFQjCNE6HbMF3ucdQTxAI0i4x9rF34BK_w&amp;ust=1389716415283256" TargetMode="Externa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hyperlink" Target="http://www.google.com/url?sa=i&amp;rct=j&amp;q=floppy%20disk&amp;source=images&amp;cd=&amp;cad=rja&amp;docid=BvBd4QNpTxwWZM&amp;tbnid=gEqRF3WxyKGtTM:&amp;ved=0CAUQjRw&amp;url=/url?sa%3Di%26rct%3Dj%26q%3Dfloppy%20disk%26source%3Dimages%26cd%3D%26cad%3Drja%26docid%3DBvBd4QNpTxwWZM%26tbnid%3DgEqRF3WxyKGtTM:%26ved%3D%26url%3Dhttp%3A%2F%2Fwww.psdgraphics.com%2Fpsd-icons%2Fusb-flash-drive-icon-psd%2F%26ei%3DPxLUUtaRAci1qwHIq4HIBg%26bvm%3Dbv.59026428,d.aWM%26psig%3DAFQjCNE6HbMF3ucdQTxAI0i4x9rF34BK_w%26ust%3D1389716415283256&amp;ei=SxLUUvn_BsOBqQG52IHYAw&amp;bvm=bv.59026428,d.aWM&amp;psig=AFQjCNE6HbMF3ucdQTxAI0i4x9rF34BK_w&amp;ust=1389716415283256"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jpeg"/><Relationship Id="rId7" Type="http://schemas.openxmlformats.org/officeDocument/2006/relationships/image" Target="../media/image40.pn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44.png"/><Relationship Id="rId5" Type="http://schemas.openxmlformats.org/officeDocument/2006/relationships/image" Target="../media/image39.jpeg"/><Relationship Id="rId10" Type="http://schemas.openxmlformats.org/officeDocument/2006/relationships/image" Target="../media/image43.png"/><Relationship Id="rId4" Type="http://schemas.openxmlformats.org/officeDocument/2006/relationships/image" Target="../media/image38.jpeg"/><Relationship Id="rId9"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www.google.com/url?sa=i&amp;rct=j&amp;q=users+in+windows&amp;source=images&amp;cd=&amp;cad=rja&amp;docid=oFjdI6XOindTwM&amp;tbnid=kxEDGz36ulkWqM:&amp;ved=0CAUQjRw&amp;url=http://blog.techinline.com/2012/06/09/safe-mode-reboot-now-available-in-techinlines-latest-major-2-5-0-upgrade/&amp;ei=XYC0Uvu6H4L5oASl84KIDA&amp;bvm=bv.58187178,d.cGU&amp;psig=AFQjCNGob7z_lb74lf2wU91h6Qxfqep34Q&amp;ust=138764743303452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5" Type="http://schemas.openxmlformats.org/officeDocument/2006/relationships/image" Target="../media/image52.jpeg"/><Relationship Id="rId4" Type="http://schemas.openxmlformats.org/officeDocument/2006/relationships/image" Target="../media/image51.jpeg"/></Relationships>
</file>

<file path=ppt/slides/_rels/slide3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www.google.com/url?sa=i&amp;rct=j&amp;q=intellectual%20property&amp;source=images&amp;cd=&amp;cad=rja&amp;docid=K6YHxS2lgiWC4M&amp;tbnid=obuXO0Nw1Bqg6M:&amp;ved=0CAUQjRw&amp;url=http://www.b2binsights.com/insuring-intellectual-property-basics/&amp;ei=6xPUUu32IZGqqQH32YDACw&amp;bvm=bv.59026428,d.aWM&amp;psig=AFQjCNHpbC0KpR0-l5dNURtPt69UfMLAfQ&amp;ust=1389716792388720"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url?sa=i&amp;rct=j&amp;q=creative%20commons&amp;source=images&amp;cd=&amp;cad=rja&amp;docid=5qKCOfWA98Zn3M&amp;tbnid=A1-pqOk9gcrDAM:&amp;ved=0CAUQjRw&amp;url=https://drupal.org/project/creativecommons&amp;ei=oeC9UsXoD5TioASZgIKAAw&amp;bvm=bv.58187178,d.cGU&amp;psig=AFQjCNHAjNwxHu3UFabMgdjeqCfzze-9JQ&amp;ust=138826191228099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1371600" y="4241033"/>
            <a:ext cx="6400800" cy="1752600"/>
          </a:xfrm>
        </p:spPr>
        <p:txBody>
          <a:bodyPr/>
          <a:lstStyle/>
          <a:p>
            <a:r>
              <a:rPr lang="en-US" dirty="0" smtClean="0">
                <a:solidFill>
                  <a:schemeClr val="tx1"/>
                </a:solidFill>
              </a:rPr>
              <a:t>Picture Review</a:t>
            </a:r>
            <a:endParaRPr lang="en-US" dirty="0">
              <a:solidFill>
                <a:schemeClr val="tx1"/>
              </a:solidFill>
            </a:endParaRPr>
          </a:p>
        </p:txBody>
      </p:sp>
      <p:sp>
        <p:nvSpPr>
          <p:cNvPr id="2" name="Rectangle 1"/>
          <p:cNvSpPr/>
          <p:nvPr/>
        </p:nvSpPr>
        <p:spPr>
          <a:xfrm>
            <a:off x="1371600" y="1194045"/>
            <a:ext cx="6019800" cy="3046988"/>
          </a:xfrm>
          <a:prstGeom prst="rect">
            <a:avLst/>
          </a:prstGeom>
          <a:noFill/>
        </p:spPr>
        <p:txBody>
          <a:bodyPr wrap="square" lIns="91440" tIns="45720" rIns="91440" bIns="45720">
            <a:spAutoFit/>
            <a:scene3d>
              <a:camera prst="orthographicFront"/>
              <a:lightRig rig="glow" dir="tl">
                <a:rot lat="0" lon="0" rev="5400000"/>
              </a:lightRig>
            </a:scene3d>
            <a:sp3d extrusionH="57150" contourW="12700">
              <a:bevelT w="25400" h="25400" prst="softRound"/>
              <a:contourClr>
                <a:schemeClr val="accent6">
                  <a:shade val="73000"/>
                </a:schemeClr>
              </a:contourClr>
            </a:sp3d>
          </a:bodyPr>
          <a:lstStyle/>
          <a:p>
            <a:pPr algn="ctr"/>
            <a:r>
              <a:rPr lang="en-US" sz="9600" b="1" cap="none" spc="0" dirty="0" smtClean="0">
                <a:ln w="11430">
                  <a:solidFill>
                    <a:schemeClr val="accent6">
                      <a:lumMod val="50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HERMAN" pitchFamily="2" charset="2"/>
              </a:rPr>
              <a:t>Computer Basics</a:t>
            </a:r>
            <a:endParaRPr lang="en-US" sz="9600" b="1" cap="none" spc="0" dirty="0">
              <a:ln w="11430">
                <a:solidFill>
                  <a:schemeClr val="accent6">
                    <a:lumMod val="50000"/>
                  </a:schemeClr>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4257729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Word</a:t>
            </a:r>
          </a:p>
          <a:p>
            <a:r>
              <a:rPr lang="en-US" dirty="0" smtClean="0"/>
              <a:t>Excel</a:t>
            </a:r>
          </a:p>
          <a:p>
            <a:r>
              <a:rPr lang="en-US" dirty="0" smtClean="0"/>
              <a:t>Power Point</a:t>
            </a:r>
          </a:p>
          <a:p>
            <a:r>
              <a:rPr lang="en-US" dirty="0" smtClean="0"/>
              <a:t>Publisher</a:t>
            </a:r>
            <a:endParaRPr lang="en-US" dirty="0"/>
          </a:p>
        </p:txBody>
      </p:sp>
      <p:sp>
        <p:nvSpPr>
          <p:cNvPr id="5" name="Rounded Rectangle 4"/>
          <p:cNvSpPr/>
          <p:nvPr/>
        </p:nvSpPr>
        <p:spPr>
          <a:xfrm>
            <a:off x="228600" y="148167"/>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8</a:t>
            </a:r>
            <a:endParaRPr lang="en-US" sz="3200" dirty="0">
              <a:latin typeface="Happy Sans" pitchFamily="2" charset="0"/>
            </a:endParaRPr>
          </a:p>
        </p:txBody>
      </p:sp>
    </p:spTree>
    <p:extLst>
      <p:ext uri="{BB962C8B-B14F-4D97-AF65-F5344CB8AC3E}">
        <p14:creationId xmlns:p14="http://schemas.microsoft.com/office/powerpoint/2010/main" val="5243061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Power up</a:t>
            </a:r>
          </a:p>
          <a:p>
            <a:r>
              <a:rPr lang="en-US" dirty="0" smtClean="0"/>
              <a:t>Start boot program</a:t>
            </a:r>
          </a:p>
          <a:p>
            <a:r>
              <a:rPr lang="en-US" dirty="0" smtClean="0"/>
              <a:t>Power-on self-test</a:t>
            </a:r>
          </a:p>
          <a:p>
            <a:r>
              <a:rPr lang="en-US" dirty="0" smtClean="0"/>
              <a:t>Identify peripheral devices</a:t>
            </a:r>
          </a:p>
          <a:p>
            <a:r>
              <a:rPr lang="en-US" dirty="0" smtClean="0"/>
              <a:t>Load operation system</a:t>
            </a:r>
          </a:p>
          <a:p>
            <a:r>
              <a:rPr lang="en-US" dirty="0" smtClean="0"/>
              <a:t>Check configuration and customization</a:t>
            </a:r>
          </a:p>
          <a:p>
            <a:pPr marL="0" indent="0">
              <a:buNone/>
            </a:pPr>
            <a:endParaRPr lang="en-US" dirty="0"/>
          </a:p>
        </p:txBody>
      </p:sp>
      <p:sp>
        <p:nvSpPr>
          <p:cNvPr id="5" name="Rounded Rectangle 4"/>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a:latin typeface="Happy Sans" pitchFamily="2" charset="0"/>
              </a:rPr>
              <a:t>9</a:t>
            </a:r>
          </a:p>
        </p:txBody>
      </p:sp>
    </p:spTree>
    <p:extLst>
      <p:ext uri="{BB962C8B-B14F-4D97-AF65-F5344CB8AC3E}">
        <p14:creationId xmlns:p14="http://schemas.microsoft.com/office/powerpoint/2010/main" val="524306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Megan.Rees\AppData\Local\Microsoft\Windows\Temporary Internet Files\Content.IE5\AF9D78CF\MP90039009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0310" y="1447800"/>
            <a:ext cx="6259689" cy="4465245"/>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10</a:t>
            </a:r>
            <a:endParaRPr lang="en-US" sz="3200" dirty="0">
              <a:latin typeface="Happy Sans" pitchFamily="2" charset="0"/>
            </a:endParaRPr>
          </a:p>
        </p:txBody>
      </p:sp>
      <p:pic>
        <p:nvPicPr>
          <p:cNvPr id="7173" name="Picture 5" descr="http://wp.appadvice.com/wp-content/uploads/2010/06/bina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419600"/>
            <a:ext cx="2781300" cy="220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43061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Symbols/Input- _________</a:t>
            </a:r>
          </a:p>
          <a:p>
            <a:r>
              <a:rPr lang="en-US" dirty="0" smtClean="0"/>
              <a:t>Results/Processing - __________</a:t>
            </a:r>
          </a:p>
          <a:p>
            <a:endParaRPr lang="en-US" dirty="0" smtClean="0"/>
          </a:p>
          <a:p>
            <a:endParaRPr lang="en-US" dirty="0"/>
          </a:p>
          <a:p>
            <a:pPr marL="0" indent="0">
              <a:buNone/>
            </a:pPr>
            <a:endParaRPr lang="en-US" dirty="0"/>
          </a:p>
        </p:txBody>
      </p:sp>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11</a:t>
            </a:r>
            <a:endParaRPr lang="en-US" sz="3200" dirty="0">
              <a:latin typeface="Happy Sans" pitchFamily="2" charset="0"/>
            </a:endParaRPr>
          </a:p>
        </p:txBody>
      </p:sp>
    </p:spTree>
    <p:extLst>
      <p:ext uri="{BB962C8B-B14F-4D97-AF65-F5344CB8AC3E}">
        <p14:creationId xmlns:p14="http://schemas.microsoft.com/office/powerpoint/2010/main" val="2079975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12</a:t>
            </a:r>
            <a:endParaRPr lang="en-US" sz="3200" dirty="0">
              <a:latin typeface="Happy Sans" pitchFamily="2" charset="0"/>
            </a:endParaRPr>
          </a:p>
        </p:txBody>
      </p:sp>
      <p:grpSp>
        <p:nvGrpSpPr>
          <p:cNvPr id="7" name="Group 6"/>
          <p:cNvGrpSpPr/>
          <p:nvPr/>
        </p:nvGrpSpPr>
        <p:grpSpPr>
          <a:xfrm>
            <a:off x="239889" y="1804811"/>
            <a:ext cx="4713111" cy="4800600"/>
            <a:chOff x="239889" y="990600"/>
            <a:chExt cx="5867399" cy="6094315"/>
          </a:xfrm>
        </p:grpSpPr>
        <p:pic>
          <p:nvPicPr>
            <p:cNvPr id="26626" name="Picture 2" descr="http://www.bbc.co.uk/schools/gcsebitesize/ict/images/wa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889" y="990600"/>
              <a:ext cx="5867399" cy="60943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362200" y="3838575"/>
              <a:ext cx="685800" cy="276225"/>
            </a:xfrm>
            <a:prstGeom prst="rect">
              <a:avLst/>
            </a:prstGeom>
            <a:solidFill>
              <a:schemeClr val="bg1"/>
            </a:solidFill>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grpSp>
      <p:grpSp>
        <p:nvGrpSpPr>
          <p:cNvPr id="6" name="Group 5"/>
          <p:cNvGrpSpPr/>
          <p:nvPr/>
        </p:nvGrpSpPr>
        <p:grpSpPr>
          <a:xfrm>
            <a:off x="4768398" y="1004711"/>
            <a:ext cx="3950258" cy="3200400"/>
            <a:chOff x="4038600" y="1828800"/>
            <a:chExt cx="5200650" cy="4019550"/>
          </a:xfrm>
        </p:grpSpPr>
        <p:pic>
          <p:nvPicPr>
            <p:cNvPr id="26628" name="Picture 4" descr="Shows multiple workstations connected in a circle,  including a ser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1828800"/>
              <a:ext cx="5200650" cy="401955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296025" y="3700462"/>
              <a:ext cx="685800" cy="276225"/>
            </a:xfrm>
            <a:prstGeom prst="rect">
              <a:avLst/>
            </a:prstGeom>
            <a:solidFill>
              <a:schemeClr val="bg1"/>
            </a:solidFill>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grpSp>
      <p:cxnSp>
        <p:nvCxnSpPr>
          <p:cNvPr id="10" name="Straight Connector 9"/>
          <p:cNvCxnSpPr/>
          <p:nvPr/>
        </p:nvCxnSpPr>
        <p:spPr>
          <a:xfrm>
            <a:off x="3429000" y="1219200"/>
            <a:ext cx="3810000" cy="495300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043113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09800" y="2514599"/>
            <a:ext cx="4724400" cy="1446550"/>
          </a:xfrm>
          <a:prstGeom prst="rect">
            <a:avLst/>
          </a:prstGeom>
          <a:noFill/>
        </p:spPr>
        <p:txBody>
          <a:bodyPr wrap="square" rtlCol="0">
            <a:spAutoFit/>
          </a:bodyPr>
          <a:lstStyle/>
          <a:p>
            <a:pPr algn="ctr"/>
            <a:r>
              <a:rPr lang="en-US" sz="4400" dirty="0" smtClean="0"/>
              <a:t>Permanent</a:t>
            </a:r>
          </a:p>
          <a:p>
            <a:pPr algn="ctr"/>
            <a:r>
              <a:rPr lang="en-US" sz="4400" dirty="0" smtClean="0"/>
              <a:t>No New Data</a:t>
            </a:r>
            <a:endParaRPr lang="en-US" sz="4400" dirty="0"/>
          </a:p>
        </p:txBody>
      </p:sp>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13</a:t>
            </a:r>
            <a:endParaRPr lang="en-US" sz="3200" dirty="0">
              <a:latin typeface="Happy Sans" pitchFamily="2" charset="0"/>
            </a:endParaRPr>
          </a:p>
        </p:txBody>
      </p:sp>
    </p:spTree>
    <p:extLst>
      <p:ext uri="{BB962C8B-B14F-4D97-AF65-F5344CB8AC3E}">
        <p14:creationId xmlns:p14="http://schemas.microsoft.com/office/powerpoint/2010/main" val="52430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smart-activex.com/basic-gui/screenshots/basic-gui-active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752600"/>
            <a:ext cx="5448300" cy="3905251"/>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14</a:t>
            </a:r>
            <a:endParaRPr lang="en-US" sz="3200" dirty="0">
              <a:latin typeface="Happy Sans" pitchFamily="2" charset="0"/>
            </a:endParaRPr>
          </a:p>
        </p:txBody>
      </p:sp>
    </p:spTree>
    <p:extLst>
      <p:ext uri="{BB962C8B-B14F-4D97-AF65-F5344CB8AC3E}">
        <p14:creationId xmlns:p14="http://schemas.microsoft.com/office/powerpoint/2010/main" val="18230341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15</a:t>
            </a:r>
            <a:endParaRPr lang="en-US" sz="3200" dirty="0">
              <a:latin typeface="Happy Sans" pitchFamily="2" charset="0"/>
            </a:endParaRPr>
          </a:p>
        </p:txBody>
      </p:sp>
      <p:grpSp>
        <p:nvGrpSpPr>
          <p:cNvPr id="6" name="Group 5"/>
          <p:cNvGrpSpPr/>
          <p:nvPr/>
        </p:nvGrpSpPr>
        <p:grpSpPr>
          <a:xfrm>
            <a:off x="1752600" y="762000"/>
            <a:ext cx="6096000" cy="5257800"/>
            <a:chOff x="2057400" y="304800"/>
            <a:chExt cx="6096000" cy="5257800"/>
          </a:xfrm>
        </p:grpSpPr>
        <p:pic>
          <p:nvPicPr>
            <p:cNvPr id="7" name="Picture 2" descr="http://t1.gstatic.com/images?q=tbn:ANd9GcQfpQAVmLObeKVUGrv6mVoEtsJEVi6k37W-ewKXN5AULBeudxXBtA:www.radioamc.com.br/DrEvilWantsOneMillionDollarsToRebuildAMC%3D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133600"/>
              <a:ext cx="3236026" cy="3429000"/>
            </a:xfrm>
            <a:prstGeom prst="rect">
              <a:avLst/>
            </a:prstGeom>
            <a:noFill/>
            <a:extLst>
              <a:ext uri="{909E8E84-426E-40DD-AFC4-6F175D3DCCD1}">
                <a14:hiddenFill xmlns:a14="http://schemas.microsoft.com/office/drawing/2010/main">
                  <a:solidFill>
                    <a:srgbClr val="FFFFFF"/>
                  </a:solidFill>
                </a14:hiddenFill>
              </a:ext>
            </a:extLst>
          </p:spPr>
        </p:pic>
        <p:sp>
          <p:nvSpPr>
            <p:cNvPr id="9" name="Oval Callout 8"/>
            <p:cNvSpPr/>
            <p:nvPr/>
          </p:nvSpPr>
          <p:spPr>
            <a:xfrm>
              <a:off x="4267200" y="304800"/>
              <a:ext cx="3886200" cy="2286000"/>
            </a:xfrm>
            <a:prstGeom prst="wedgeEllipseCallout">
              <a:avLst>
                <a:gd name="adj1" fmla="val -44966"/>
                <a:gd name="adj2" fmla="val 6711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a:t>
              </a:r>
              <a:r>
                <a:rPr lang="en-US" sz="3600" dirty="0" smtClean="0">
                  <a:solidFill>
                    <a:schemeClr val="tx1"/>
                  </a:solidFill>
                </a:rPr>
                <a:t>1 Billion Bytes!”</a:t>
              </a:r>
              <a:endParaRPr lang="en-US" sz="3600" dirty="0">
                <a:solidFill>
                  <a:schemeClr val="tx1"/>
                </a:solidFill>
              </a:endParaRPr>
            </a:p>
          </p:txBody>
        </p:sp>
      </p:grpSp>
    </p:spTree>
    <p:extLst>
      <p:ext uri="{BB962C8B-B14F-4D97-AF65-F5344CB8AC3E}">
        <p14:creationId xmlns:p14="http://schemas.microsoft.com/office/powerpoint/2010/main" val="524306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16</a:t>
            </a:r>
            <a:endParaRPr lang="en-US" sz="3200" dirty="0">
              <a:latin typeface="Happy Sans" pitchFamily="2" charset="0"/>
            </a:endParaRPr>
          </a:p>
        </p:txBody>
      </p:sp>
      <p:pic>
        <p:nvPicPr>
          <p:cNvPr id="5" name="Picture 2" descr="http://t0.gstatic.com/images?q=tbn:ANd9GcS3KjDV6JXWUoknYbz4eZF6Xs7hRo_Y_vrZKPQezRJzjNVp3L6-VA:usa.chinadaily.com.cn/sports/attachement/jpg/site1/20110705/0022190dec450f7cb71f25.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990" r="17692"/>
          <a:stretch/>
        </p:blipFill>
        <p:spPr bwMode="auto">
          <a:xfrm>
            <a:off x="2895600" y="1066800"/>
            <a:ext cx="3270738" cy="38766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450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17</a:t>
            </a:r>
            <a:endParaRPr lang="en-US" sz="3200" dirty="0">
              <a:latin typeface="Happy Sans" pitchFamily="2" charset="0"/>
            </a:endParaRPr>
          </a:p>
        </p:txBody>
      </p:sp>
      <p:pic>
        <p:nvPicPr>
          <p:cNvPr id="3074" name="Picture 2" descr="http://t2.gstatic.com/images?q=tbn:ANd9GcRYtBb7owDJcPffrodQa8gEMynIL0q-wRGCnVEZx76WJhfu4xCq:www.clipartheaven.com/clipart/computers/computer_runnin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752600"/>
            <a:ext cx="6248400" cy="2467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268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228600" y="152400"/>
            <a:ext cx="8305800" cy="6095999"/>
          </a:xfrm>
        </p:spPr>
        <p:txBody>
          <a:bodyPr>
            <a:noAutofit/>
          </a:bodyPr>
          <a:lstStyle/>
          <a:p>
            <a:r>
              <a:rPr lang="en-US" sz="3200" u="sng" dirty="0" smtClean="0"/>
              <a:t>Directions</a:t>
            </a:r>
            <a:r>
              <a:rPr lang="en-US" sz="3200" dirty="0" smtClean="0"/>
              <a:t>: Looking at your list of answers, write the answer to each clue in the space provided on your worksheet. There are some answers on the list that will NOT be used.</a:t>
            </a:r>
            <a:br>
              <a:rPr lang="en-US" sz="3200" dirty="0" smtClean="0"/>
            </a:br>
            <a:r>
              <a:rPr lang="en-US" sz="3200" dirty="0" smtClean="0"/>
              <a:t>Your first time though, do NOT search the internet for any help. Get as many as you can just from the clues. Your second time though, if you are still struggling with some of them, you may use the Internet to find answers.</a:t>
            </a:r>
            <a:endParaRPr lang="en-US" sz="3200" dirty="0"/>
          </a:p>
        </p:txBody>
      </p:sp>
    </p:spTree>
    <p:extLst>
      <p:ext uri="{BB962C8B-B14F-4D97-AF65-F5344CB8AC3E}">
        <p14:creationId xmlns:p14="http://schemas.microsoft.com/office/powerpoint/2010/main" val="1147947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18</a:t>
            </a:r>
            <a:endParaRPr lang="en-US" sz="3200" dirty="0">
              <a:latin typeface="Happy Sans" pitchFamily="2"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33600"/>
            <a:ext cx="8493211"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own Arrow 2"/>
          <p:cNvSpPr/>
          <p:nvPr/>
        </p:nvSpPr>
        <p:spPr>
          <a:xfrm>
            <a:off x="8001000" y="1195754"/>
            <a:ext cx="1066800" cy="9144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21357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0" name="Picture 8" descr="http://www.maximumpc.com/files/u90693/OpticalDrive_Liteon_4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9428" y="3581400"/>
            <a:ext cx="3952875" cy="3200401"/>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19</a:t>
            </a:r>
            <a:endParaRPr lang="en-US" sz="3200" dirty="0">
              <a:latin typeface="Happy Sans" pitchFamily="2" charset="0"/>
            </a:endParaRPr>
          </a:p>
        </p:txBody>
      </p:sp>
      <p:pic>
        <p:nvPicPr>
          <p:cNvPr id="18434" name="Picture 2" descr="http://www.veryicon.com/icon/png/System/iVista%202%20OS%20X%20Icons/CD%20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24000"/>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www.tdkperformance.com/Global/CDRDisc_384x38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133600"/>
            <a:ext cx="3657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http://files.softicons.com/download/system-icons/unified-icons-by-ieub/png/512/drive-cd-rw.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1143000"/>
            <a:ext cx="3657599"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1357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955441"/>
            <a:ext cx="8229600" cy="762000"/>
          </a:xfrm>
        </p:spPr>
        <p:txBody>
          <a:bodyPr>
            <a:normAutofit lnSpcReduction="10000"/>
          </a:bodyPr>
          <a:lstStyle/>
          <a:p>
            <a:pPr marL="0" indent="0" algn="ctr">
              <a:buNone/>
            </a:pPr>
            <a:r>
              <a:rPr lang="en-US" sz="4800" dirty="0" smtClean="0"/>
              <a:t>127.168.0.128</a:t>
            </a:r>
            <a:endParaRPr lang="en-US" sz="4800" dirty="0"/>
          </a:p>
        </p:txBody>
      </p:sp>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20</a:t>
            </a:r>
            <a:endParaRPr lang="en-US" sz="3200" dirty="0">
              <a:latin typeface="Happy Sans" pitchFamily="2" charset="0"/>
            </a:endParaRPr>
          </a:p>
        </p:txBody>
      </p:sp>
      <p:sp>
        <p:nvSpPr>
          <p:cNvPr id="5" name="Content Placeholder 2"/>
          <p:cNvSpPr txBox="1">
            <a:spLocks/>
          </p:cNvSpPr>
          <p:nvPr/>
        </p:nvSpPr>
        <p:spPr>
          <a:xfrm>
            <a:off x="0" y="1676399"/>
            <a:ext cx="8229600" cy="1828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dirty="0" smtClean="0"/>
              <a:t>Anne Meyers</a:t>
            </a:r>
          </a:p>
          <a:p>
            <a:pPr marL="0" indent="0" algn="ctr">
              <a:buFont typeface="Arial" pitchFamily="34" charset="0"/>
              <a:buNone/>
            </a:pPr>
            <a:r>
              <a:rPr lang="en-US" dirty="0" smtClean="0"/>
              <a:t>2587 S. 2687 W.</a:t>
            </a:r>
          </a:p>
          <a:p>
            <a:pPr marL="0" indent="0" algn="ctr">
              <a:buFont typeface="Arial" pitchFamily="34" charset="0"/>
              <a:buNone/>
            </a:pPr>
            <a:r>
              <a:rPr lang="en-US" dirty="0" smtClean="0"/>
              <a:t>West Jordan, UT 84095</a:t>
            </a:r>
            <a:endParaRPr lang="en-US" dirty="0"/>
          </a:p>
        </p:txBody>
      </p:sp>
      <p:pic>
        <p:nvPicPr>
          <p:cNvPr id="10242" name="Picture 2" descr="C:\Users\Megan.Rees\AppData\Local\Microsoft\Windows\Temporary Internet Files\Content.IE5\AF9D78CF\MP9004312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1794867"/>
            <a:ext cx="2394345" cy="1591865"/>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Megan.Rees\AppData\Local\Microsoft\Windows\Temporary Internet Files\Content.IE5\TYZFSBOL\MP90040893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4926" y="3657600"/>
            <a:ext cx="2610892" cy="2595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34598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857821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a:off x="4837289" y="1524705"/>
            <a:ext cx="1639711" cy="610306"/>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sp>
        <p:nvSpPr>
          <p:cNvPr id="6" name="Rounded Rectangle 5"/>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21</a:t>
            </a:r>
            <a:endParaRPr lang="en-US" sz="3200" dirty="0">
              <a:latin typeface="Happy Sans" pitchFamily="2" charset="0"/>
            </a:endParaRPr>
          </a:p>
        </p:txBody>
      </p:sp>
    </p:spTree>
    <p:extLst>
      <p:ext uri="{BB962C8B-B14F-4D97-AF65-F5344CB8AC3E}">
        <p14:creationId xmlns:p14="http://schemas.microsoft.com/office/powerpoint/2010/main" val="39056612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22</a:t>
            </a:r>
            <a:endParaRPr lang="en-US" sz="3200" dirty="0">
              <a:latin typeface="Happy Sans" pitchFamily="2" charset="0"/>
            </a:endParaRPr>
          </a:p>
        </p:txBody>
      </p:sp>
      <p:pic>
        <p:nvPicPr>
          <p:cNvPr id="5122" name="Picture 2" descr="http://t3.gstatic.com/images?q=tbn:ANd9GcQry5RoQTsT3-XhIH_4bTlBNCoBO1cXM-27KDWFHsINbo3S_kKqog:irancorner.files.wordpress.com/2012/05/free-antivirus.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0153" y="762000"/>
            <a:ext cx="5418667"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95740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23</a:t>
            </a:r>
            <a:endParaRPr lang="en-US" sz="3200" dirty="0">
              <a:latin typeface="Happy Sans" pitchFamily="2" charset="0"/>
            </a:endParaRPr>
          </a:p>
        </p:txBody>
      </p:sp>
      <p:pic>
        <p:nvPicPr>
          <p:cNvPr id="6146" name="Picture 2" descr="http://t2.gstatic.com/images?q=tbn:ANd9GcQOGQAQX_Pz3uHTSsz274zwUxvgus04Mz7IBUbmzFZzM0BrzArH:oldcomputers.net/pics/floppy8.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769" y="3880338"/>
            <a:ext cx="1951892" cy="195189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t1.gstatic.com/images?q=tbn:ANd9GcT92MCT42qHM9thMOeBFdV_53kJM0FLpze-IK_lWCs1LkUstgjteg:www.psdgraphics.com/file/floppy-disk-icon.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295400"/>
            <a:ext cx="2424112" cy="193833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usb flash drive"/>
          <p:cNvPicPr>
            <a:picLocks noChangeAspect="1" noChangeArrowheads="1"/>
          </p:cNvPicPr>
          <p:nvPr/>
        </p:nvPicPr>
        <p:blipFill rotWithShape="1">
          <a:blip r:embed="rId6">
            <a:extLst>
              <a:ext uri="{28A0092B-C50C-407E-A947-70E740481C1C}">
                <a14:useLocalDpi xmlns:a14="http://schemas.microsoft.com/office/drawing/2010/main" val="0"/>
              </a:ext>
            </a:extLst>
          </a:blip>
          <a:srcRect l="14275" t="4635" r="13897" b="-1780"/>
          <a:stretch/>
        </p:blipFill>
        <p:spPr bwMode="auto">
          <a:xfrm>
            <a:off x="5489331" y="1524000"/>
            <a:ext cx="1928445" cy="1958239"/>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t0.gstatic.com/images?q=tbn:ANd9GcThgDHME5yWJS3au7rPrinTeLTvrIribakypU3T2bPbFMr9nnem:www.blogcdn.com/www.engadget.com/media/2012/09/ihs-isuppli-thailand-floods-hard-drive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4343400"/>
            <a:ext cx="26670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8846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41" name="Picture 13" descr="C:\Users\Megan.Rees\AppData\Local\Microsoft\Windows\Temporary Internet Files\Content.IE5\TYZFSBOL\MP90040214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93197" y="2025721"/>
            <a:ext cx="2976509" cy="2675551"/>
          </a:xfrm>
          <a:prstGeom prst="rect">
            <a:avLst/>
          </a:prstGeom>
          <a:noFill/>
          <a:extLst>
            <a:ext uri="{909E8E84-426E-40DD-AFC4-6F175D3DCCD1}">
              <a14:hiddenFill xmlns:a14="http://schemas.microsoft.com/office/drawing/2010/main">
                <a:solidFill>
                  <a:srgbClr val="FFFFFF"/>
                </a:solidFill>
              </a14:hiddenFill>
            </a:ext>
          </a:extLst>
        </p:spPr>
      </p:pic>
      <p:pic>
        <p:nvPicPr>
          <p:cNvPr id="22540" name="Picture 12" descr="http://g-ecx.images-amazon.com/images/G/01/electronics/detail-page/WDElementsDesktop_300x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7728" y="3887144"/>
            <a:ext cx="2091972" cy="2091972"/>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24</a:t>
            </a:r>
            <a:endParaRPr lang="en-US" sz="3200" dirty="0">
              <a:latin typeface="Happy Sans" pitchFamily="2" charset="0"/>
            </a:endParaRPr>
          </a:p>
        </p:txBody>
      </p:sp>
      <p:pic>
        <p:nvPicPr>
          <p:cNvPr id="22530" name="Picture 2" descr="C:\Users\Megan.Rees\AppData\Local\Microsoft\Windows\Temporary Internet Files\Content.IE5\TYZFSBOL\MP90043924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333" y="1027289"/>
            <a:ext cx="14224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22531" name="Picture 3" descr="C:\Users\Megan.Rees\AppData\Local\Microsoft\Windows\Temporary Internet Files\Content.IE5\42LGRPXN\MP900402148[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47492" y="1097845"/>
            <a:ext cx="1615491" cy="1371694"/>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C:\Users\Megan.Rees\AppData\Local\Microsoft\Windows\Temporary Internet Files\Content.IE5\TYZFSBOL\MC900434780[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53278" y="869406"/>
            <a:ext cx="1828572" cy="1828572"/>
          </a:xfrm>
          <a:prstGeom prst="rect">
            <a:avLst/>
          </a:prstGeom>
          <a:noFill/>
          <a:extLst>
            <a:ext uri="{909E8E84-426E-40DD-AFC4-6F175D3DCCD1}">
              <a14:hiddenFill xmlns:a14="http://schemas.microsoft.com/office/drawing/2010/main">
                <a:solidFill>
                  <a:srgbClr val="FFFFFF"/>
                </a:solidFill>
              </a14:hiddenFill>
            </a:ext>
          </a:extLst>
        </p:spPr>
      </p:pic>
      <p:pic>
        <p:nvPicPr>
          <p:cNvPr id="22533" name="Picture 5" descr="C:\Users\Megan.Rees\AppData\Local\Microsoft\Windows\Temporary Internet Files\Content.IE5\42LGRPXN\MC900432639[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15200" y="2286022"/>
            <a:ext cx="1714500" cy="1714500"/>
          </a:xfrm>
          <a:prstGeom prst="rect">
            <a:avLst/>
          </a:prstGeom>
          <a:noFill/>
          <a:extLst>
            <a:ext uri="{909E8E84-426E-40DD-AFC4-6F175D3DCCD1}">
              <a14:hiddenFill xmlns:a14="http://schemas.microsoft.com/office/drawing/2010/main">
                <a:solidFill>
                  <a:srgbClr val="FFFFFF"/>
                </a:solidFill>
              </a14:hiddenFill>
            </a:ext>
          </a:extLst>
        </p:spPr>
      </p:pic>
      <p:pic>
        <p:nvPicPr>
          <p:cNvPr id="22534" name="Picture 6" descr="C:\Users\Megan.Rees\AppData\Local\Microsoft\Windows\Temporary Internet Files\Content.IE5\AF9D78CF\MC900432562[1].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314" y="3188314"/>
            <a:ext cx="1828572" cy="1828572"/>
          </a:xfrm>
          <a:prstGeom prst="rect">
            <a:avLst/>
          </a:prstGeom>
          <a:noFill/>
          <a:extLst>
            <a:ext uri="{909E8E84-426E-40DD-AFC4-6F175D3DCCD1}">
              <a14:hiddenFill xmlns:a14="http://schemas.microsoft.com/office/drawing/2010/main">
                <a:solidFill>
                  <a:srgbClr val="FFFFFF"/>
                </a:solidFill>
              </a14:hiddenFill>
            </a:ext>
          </a:extLst>
        </p:spPr>
      </p:pic>
      <p:pic>
        <p:nvPicPr>
          <p:cNvPr id="22535" name="Picture 7" descr="C:\Users\Megan.Rees\AppData\Local\Microsoft\Windows\Temporary Internet Files\Content.IE5\AF9D78CF\MC900432577[1].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80117" y="5105400"/>
            <a:ext cx="1828572" cy="1828572"/>
          </a:xfrm>
          <a:prstGeom prst="rect">
            <a:avLst/>
          </a:prstGeom>
          <a:noFill/>
          <a:extLst>
            <a:ext uri="{909E8E84-426E-40DD-AFC4-6F175D3DCCD1}">
              <a14:hiddenFill xmlns:a14="http://schemas.microsoft.com/office/drawing/2010/main">
                <a:solidFill>
                  <a:srgbClr val="FFFFFF"/>
                </a:solidFill>
              </a14:hiddenFill>
            </a:ext>
          </a:extLst>
        </p:spPr>
      </p:pic>
      <p:pic>
        <p:nvPicPr>
          <p:cNvPr id="22536" name="Picture 8" descr="C:\Users\Megan.Rees\AppData\Local\Microsoft\Windows\Temporary Internet Files\Content.IE5\AF9D78CF\MC900441713[1].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3150" y="4824599"/>
            <a:ext cx="2173111" cy="2173111"/>
          </a:xfrm>
          <a:prstGeom prst="rect">
            <a:avLst/>
          </a:prstGeom>
          <a:noFill/>
          <a:extLst>
            <a:ext uri="{909E8E84-426E-40DD-AFC4-6F175D3DCCD1}">
              <a14:hiddenFill xmlns:a14="http://schemas.microsoft.com/office/drawing/2010/main">
                <a:solidFill>
                  <a:srgbClr val="FFFFFF"/>
                </a:solidFill>
              </a14:hiddenFill>
            </a:ext>
          </a:extLst>
        </p:spPr>
      </p:pic>
      <p:pic>
        <p:nvPicPr>
          <p:cNvPr id="22537" name="Picture 9" descr="C:\Users\Megan.Rees\AppData\Local\Microsoft\Windows\Temporary Internet Files\Content.IE5\TYZFSBOL\MC900432629[1].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284" y="4701272"/>
            <a:ext cx="1904953" cy="1904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8612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25</a:t>
            </a:r>
            <a:endParaRPr lang="en-US" sz="3200" dirty="0">
              <a:latin typeface="Happy Sans" pitchFamily="2" charset="0"/>
            </a:endParaRPr>
          </a:p>
        </p:txBody>
      </p:sp>
      <p:pic>
        <p:nvPicPr>
          <p:cNvPr id="25604" name="Picture 4" descr="http://projectshanks.com/wp-content/uploads/2012/07/charlie-brown-003-10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956" y="1447800"/>
            <a:ext cx="6096000" cy="4572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2057400"/>
            <a:ext cx="3840480" cy="28803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129542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26</a:t>
            </a:r>
            <a:endParaRPr lang="en-US" sz="3200" dirty="0">
              <a:latin typeface="Happy Sans" pitchFamily="2" charset="0"/>
            </a:endParaRPr>
          </a:p>
        </p:txBody>
      </p:sp>
      <p:pic>
        <p:nvPicPr>
          <p:cNvPr id="20482" name="Picture 2" descr="http://www.automation-drive.com/EX/05-13-21/ni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1371600"/>
            <a:ext cx="5276850" cy="5276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95740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27</a:t>
            </a:r>
            <a:endParaRPr lang="en-US" sz="3200" dirty="0">
              <a:latin typeface="Happy Sans" pitchFamily="2" charset="0"/>
            </a:endParaRPr>
          </a:p>
        </p:txBody>
      </p:sp>
      <p:pic>
        <p:nvPicPr>
          <p:cNvPr id="5" name="Picture 4" descr="http://blog.techinline.com/wp-content/uploads/2012/06/LogOff-SwitchUser.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8800" y="820615"/>
            <a:ext cx="5341112"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146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egan.Rees\AppData\Local\Microsoft\Windows\Temporary Internet Files\Content.IE5\TYZFSBOL\MP90040308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981200"/>
            <a:ext cx="3505200" cy="23368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egan.Rees\AppData\Local\Microsoft\Windows\Temporary Internet Files\Content.IE5\JM4C9YYI\MP90043886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7200" y="2012244"/>
            <a:ext cx="2593848" cy="259138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Megan.Rees\AppData\Local\Microsoft\Windows\Temporary Internet Files\Content.IE5\TYZFSBOL\MC90043478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9062" y="3734028"/>
            <a:ext cx="3123972" cy="3123972"/>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a:latin typeface="Happy Sans" pitchFamily="2" charset="0"/>
              </a:rPr>
              <a:t>1</a:t>
            </a:r>
          </a:p>
        </p:txBody>
      </p:sp>
    </p:spTree>
    <p:extLst>
      <p:ext uri="{BB962C8B-B14F-4D97-AF65-F5344CB8AC3E}">
        <p14:creationId xmlns:p14="http://schemas.microsoft.com/office/powerpoint/2010/main" val="24022461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28</a:t>
            </a:r>
            <a:endParaRPr lang="en-US" sz="3200" dirty="0">
              <a:latin typeface="Happy Sans" pitchFamily="2" charset="0"/>
            </a:endParaRPr>
          </a:p>
        </p:txBody>
      </p:sp>
      <p:pic>
        <p:nvPicPr>
          <p:cNvPr id="30724" name="Picture 4" descr="http://upload.wikimedia.org/wikipedia/en/thumb/b/bd/Windows_7.png/290px-Windows_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371599"/>
            <a:ext cx="3276600" cy="2463099"/>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descr="http://www.softwareinreview.com/images/windows/vista/windows_vist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3871031"/>
            <a:ext cx="3525673" cy="2819400"/>
          </a:xfrm>
          <a:prstGeom prst="rect">
            <a:avLst/>
          </a:prstGeom>
          <a:noFill/>
          <a:extLst>
            <a:ext uri="{909E8E84-426E-40DD-AFC4-6F175D3DCCD1}">
              <a14:hiddenFill xmlns:a14="http://schemas.microsoft.com/office/drawing/2010/main">
                <a:solidFill>
                  <a:srgbClr val="FFFFFF"/>
                </a:solidFill>
              </a14:hiddenFill>
            </a:ext>
          </a:extLst>
        </p:spPr>
      </p:pic>
      <p:pic>
        <p:nvPicPr>
          <p:cNvPr id="30728" name="Picture 8" descr="http://0.tqn.com/d/pcsupport/1/0/P/0/-/-/xpnew1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363839"/>
            <a:ext cx="3194400" cy="2395800"/>
          </a:xfrm>
          <a:prstGeom prst="rect">
            <a:avLst/>
          </a:prstGeom>
          <a:noFill/>
          <a:extLst>
            <a:ext uri="{909E8E84-426E-40DD-AFC4-6F175D3DCCD1}">
              <a14:hiddenFill xmlns:a14="http://schemas.microsoft.com/office/drawing/2010/main">
                <a:solidFill>
                  <a:srgbClr val="FFFFFF"/>
                </a:solidFill>
              </a14:hiddenFill>
            </a:ext>
          </a:extLst>
        </p:spPr>
      </p:pic>
      <p:pic>
        <p:nvPicPr>
          <p:cNvPr id="30730" name="Picture 10" descr="http://hostwisely.com/wp-content/uploads/2010/07/mac-os-x1_620x38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378" y="3962400"/>
            <a:ext cx="4213222" cy="2636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003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29</a:t>
            </a:r>
            <a:endParaRPr lang="en-US" sz="3200" dirty="0">
              <a:latin typeface="Happy Sans" pitchFamily="2" charset="0"/>
            </a:endParaRPr>
          </a:p>
        </p:txBody>
      </p:sp>
      <p:sp>
        <p:nvSpPr>
          <p:cNvPr id="2" name="TextBox 1"/>
          <p:cNvSpPr txBox="1"/>
          <p:nvPr/>
        </p:nvSpPr>
        <p:spPr>
          <a:xfrm>
            <a:off x="2362200" y="2057400"/>
            <a:ext cx="4800600" cy="2215991"/>
          </a:xfrm>
          <a:prstGeom prst="rect">
            <a:avLst/>
          </a:prstGeom>
          <a:noFill/>
        </p:spPr>
        <p:txBody>
          <a:bodyPr wrap="square" rtlCol="0">
            <a:spAutoFit/>
          </a:bodyPr>
          <a:lstStyle/>
          <a:p>
            <a:r>
              <a:rPr lang="en-US" sz="138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Techno" pitchFamily="2" charset="0"/>
              </a:rPr>
              <a:t>0 or 1</a:t>
            </a:r>
            <a:endParaRPr lang="en-US" sz="138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Techno" pitchFamily="2"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1928813"/>
            <a:ext cx="7858125" cy="300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7869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30</a:t>
            </a:r>
            <a:endParaRPr lang="en-US" sz="3200" dirty="0">
              <a:latin typeface="Happy Sans" pitchFamily="2" charset="0"/>
            </a:endParaRPr>
          </a:p>
        </p:txBody>
      </p:sp>
      <p:sp>
        <p:nvSpPr>
          <p:cNvPr id="2" name="TextBox 1"/>
          <p:cNvSpPr txBox="1"/>
          <p:nvPr/>
        </p:nvSpPr>
        <p:spPr>
          <a:xfrm>
            <a:off x="2362200" y="2057400"/>
            <a:ext cx="4800600" cy="2215991"/>
          </a:xfrm>
          <a:prstGeom prst="rect">
            <a:avLst/>
          </a:prstGeom>
          <a:noFill/>
        </p:spPr>
        <p:txBody>
          <a:bodyPr wrap="square" rtlCol="0">
            <a:spAutoFit/>
          </a:bodyPr>
          <a:lstStyle/>
          <a:p>
            <a:r>
              <a:rPr lang="en-US" sz="138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Techno" pitchFamily="2" charset="0"/>
              </a:rPr>
              <a:t>0 or 1</a:t>
            </a:r>
            <a:endParaRPr lang="en-US" sz="138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latin typeface="Techno" pitchFamily="2" charset="0"/>
            </a:endParaRPr>
          </a:p>
        </p:txBody>
      </p:sp>
    </p:spTree>
    <p:extLst>
      <p:ext uri="{BB962C8B-B14F-4D97-AF65-F5344CB8AC3E}">
        <p14:creationId xmlns:p14="http://schemas.microsoft.com/office/powerpoint/2010/main" val="18176718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31</a:t>
            </a:r>
            <a:endParaRPr lang="en-US" sz="3200" dirty="0">
              <a:latin typeface="Happy Sans" pitchFamily="2" charset="0"/>
            </a:endParaRPr>
          </a:p>
        </p:txBody>
      </p:sp>
      <p:pic>
        <p:nvPicPr>
          <p:cNvPr id="8194" name="Picture 2" descr="http://t3.gstatic.com/images?q=tbn:ANd9GcT-gFuHMFd5TRLdDJYnwD9yPy9QiZ7U8UZ7PV5lUWW1G5goZF4rbA:www.b2binsights.com/wp-content/uploads/2013/02/protect-intellectual-property.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71500"/>
            <a:ext cx="44196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671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telecom.msu.edu/Msutelecom/assets/Image/telephoneLin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072080"/>
            <a:ext cx="3476977" cy="2607733"/>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2</a:t>
            </a:r>
            <a:endParaRPr lang="en-US" sz="3200" dirty="0">
              <a:latin typeface="Happy Sans" pitchFamily="2" charset="0"/>
            </a:endParaRPr>
          </a:p>
        </p:txBody>
      </p:sp>
      <p:sp>
        <p:nvSpPr>
          <p:cNvPr id="4" name="Title 3"/>
          <p:cNvSpPr>
            <a:spLocks noGrp="1"/>
          </p:cNvSpPr>
          <p:nvPr>
            <p:ph type="title"/>
          </p:nvPr>
        </p:nvSpPr>
        <p:spPr/>
        <p:txBody>
          <a:bodyPr/>
          <a:lstStyle/>
          <a:p>
            <a:endParaRPr lang="en-US"/>
          </a:p>
        </p:txBody>
      </p:sp>
      <p:grpSp>
        <p:nvGrpSpPr>
          <p:cNvPr id="7" name="Group 6"/>
          <p:cNvGrpSpPr/>
          <p:nvPr/>
        </p:nvGrpSpPr>
        <p:grpSpPr>
          <a:xfrm>
            <a:off x="5035799" y="1835689"/>
            <a:ext cx="3305175" cy="2959100"/>
            <a:chOff x="527756" y="838376"/>
            <a:chExt cx="8416219" cy="5635802"/>
          </a:xfrm>
        </p:grpSpPr>
        <p:pic>
          <p:nvPicPr>
            <p:cNvPr id="8" name="Picture 10" descr="http://www.techsuncomputers.com/Graphics/Images/Desktop_compu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1205" y="4383558"/>
              <a:ext cx="2502770" cy="20906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C:\Users\Megan.Rees\AppData\Local\Microsoft\Windows\Temporary Internet Files\Content.IE5\42LGRPXN\MC90043305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7756" y="3359856"/>
              <a:ext cx="3114322" cy="31143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t0.gstatic.com/images?q=tbn:ANd9GcSN73T0f5e3K8lwFL7N1p3jd_Q4Kf2jlgWBIitbJJXM0p6mhyY-yCa1e3z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2438400"/>
              <a:ext cx="32004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www.digitallanding.com/wp-content/uploads/2012/06/Comcast-Cable-Modem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3400" y="990600"/>
              <a:ext cx="2133600" cy="213360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p:cNvCxnSpPr/>
            <p:nvPr/>
          </p:nvCxnSpPr>
          <p:spPr>
            <a:xfrm flipH="1" flipV="1">
              <a:off x="1981200" y="2462389"/>
              <a:ext cx="1219200" cy="914400"/>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pic>
          <p:nvPicPr>
            <p:cNvPr id="13" name="Picture 6" descr="http://webassetsh.scea.com/pscomauth/groups/public/documents/webasset/ps3-system.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5010" y="838376"/>
              <a:ext cx="1519390" cy="1904824"/>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Arrow Connector 13"/>
            <p:cNvCxnSpPr/>
            <p:nvPr/>
          </p:nvCxnSpPr>
          <p:spPr>
            <a:xfrm flipV="1">
              <a:off x="5867400" y="2462389"/>
              <a:ext cx="1147610" cy="1052689"/>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p:nvPr/>
          </p:nvCxnSpPr>
          <p:spPr>
            <a:xfrm flipH="1">
              <a:off x="2717800" y="4485923"/>
              <a:ext cx="635000" cy="445205"/>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a:off x="5845716" y="4548012"/>
              <a:ext cx="1147610" cy="785988"/>
            </a:xfrm>
            <a:prstGeom prst="straightConnector1">
              <a:avLst/>
            </a:prstGeom>
            <a:ln w="57150">
              <a:tailEnd type="arrow"/>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2593800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3</a:t>
            </a:r>
            <a:endParaRPr lang="en-US" sz="3200" dirty="0">
              <a:latin typeface="Happy Sans" pitchFamily="2" charset="0"/>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13" y="1814513"/>
            <a:ext cx="841057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6908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4</a:t>
            </a:r>
            <a:endParaRPr lang="en-US" sz="3200" dirty="0">
              <a:latin typeface="Happy Sans" pitchFamily="2" charset="0"/>
            </a:endParaRPr>
          </a:p>
        </p:txBody>
      </p:sp>
      <p:pic>
        <p:nvPicPr>
          <p:cNvPr id="1026" name="Picture 2" descr="http://upload.wikimedia.org/wikipedia/commons/8/86/Cyrix_IBM_CPU_6x86MX_PR200_botto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10100" y="2362200"/>
            <a:ext cx="3733800" cy="22752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atic.clickbd.com/global/classified/item_img/1010513_0_original.jpg"/>
          <p:cNvPicPr>
            <a:picLocks noChangeAspect="1" noChangeArrowheads="1"/>
          </p:cNvPicPr>
          <p:nvPr/>
        </p:nvPicPr>
        <p:blipFill rotWithShape="1">
          <a:blip r:embed="rId3">
            <a:extLst>
              <a:ext uri="{28A0092B-C50C-407E-A947-70E740481C1C}">
                <a14:useLocalDpi xmlns:a14="http://schemas.microsoft.com/office/drawing/2010/main" val="0"/>
              </a:ext>
            </a:extLst>
          </a:blip>
          <a:srcRect l="6705" t="223" r="14685" b="-223"/>
          <a:stretch/>
        </p:blipFill>
        <p:spPr bwMode="auto">
          <a:xfrm>
            <a:off x="609600" y="1981200"/>
            <a:ext cx="3385686" cy="3962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52600" y="1219200"/>
            <a:ext cx="2667000" cy="369332"/>
          </a:xfrm>
          <a:prstGeom prst="rect">
            <a:avLst/>
          </a:prstGeom>
          <a:noFill/>
        </p:spPr>
        <p:txBody>
          <a:bodyPr wrap="square" rtlCol="0">
            <a:spAutoFit/>
          </a:bodyPr>
          <a:lstStyle/>
          <a:p>
            <a:r>
              <a:rPr lang="en-US" dirty="0" smtClean="0"/>
              <a:t>Outside</a:t>
            </a:r>
            <a:endParaRPr lang="en-US" dirty="0"/>
          </a:p>
        </p:txBody>
      </p:sp>
      <p:sp>
        <p:nvSpPr>
          <p:cNvPr id="8" name="TextBox 7"/>
          <p:cNvSpPr txBox="1"/>
          <p:nvPr/>
        </p:nvSpPr>
        <p:spPr>
          <a:xfrm>
            <a:off x="5410200" y="1796534"/>
            <a:ext cx="2667000" cy="369332"/>
          </a:xfrm>
          <a:prstGeom prst="rect">
            <a:avLst/>
          </a:prstGeom>
          <a:noFill/>
        </p:spPr>
        <p:txBody>
          <a:bodyPr wrap="square" rtlCol="0">
            <a:spAutoFit/>
          </a:bodyPr>
          <a:lstStyle/>
          <a:p>
            <a:r>
              <a:rPr lang="en-US" dirty="0" smtClean="0"/>
              <a:t>Inside</a:t>
            </a:r>
            <a:endParaRPr lang="en-US" dirty="0"/>
          </a:p>
        </p:txBody>
      </p:sp>
    </p:spTree>
    <p:extLst>
      <p:ext uri="{BB962C8B-B14F-4D97-AF65-F5344CB8AC3E}">
        <p14:creationId xmlns:p14="http://schemas.microsoft.com/office/powerpoint/2010/main" val="2842959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5</a:t>
            </a:r>
            <a:endParaRPr lang="en-US" sz="3200" dirty="0">
              <a:latin typeface="Happy Sans" pitchFamily="2" charset="0"/>
            </a:endParaRPr>
          </a:p>
        </p:txBody>
      </p:sp>
      <p:pic>
        <p:nvPicPr>
          <p:cNvPr id="2050" name="Picture 2" descr="C:\Users\Megan.Rees\AppData\Local\Microsoft\Windows\Temporary Internet Files\Content.IE5\2DBINHYI\MC90035589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457200"/>
            <a:ext cx="4724400" cy="548515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267200" y="2590800"/>
            <a:ext cx="1752600" cy="91440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You website</a:t>
            </a:r>
            <a:endParaRPr lang="en-US" dirty="0"/>
          </a:p>
        </p:txBody>
      </p:sp>
    </p:spTree>
    <p:extLst>
      <p:ext uri="{BB962C8B-B14F-4D97-AF65-F5344CB8AC3E}">
        <p14:creationId xmlns:p14="http://schemas.microsoft.com/office/powerpoint/2010/main" val="25171237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20587228">
            <a:off x="1124641" y="3020996"/>
            <a:ext cx="6649201" cy="1384995"/>
          </a:xfrm>
          <a:prstGeom prst="rect">
            <a:avLst/>
          </a:prstGeom>
          <a:noFill/>
        </p:spPr>
        <p:txBody>
          <a:bodyPr wrap="square" rtlCol="0">
            <a:spAutoFit/>
          </a:bodyPr>
          <a:lstStyle/>
          <a:p>
            <a:pPr algn="ctr"/>
            <a:r>
              <a:rPr lang="en-US" sz="4400" dirty="0" smtClean="0"/>
              <a:t>TEMPORARY STORAGE</a:t>
            </a:r>
            <a:br>
              <a:rPr lang="en-US" sz="4400" dirty="0" smtClean="0"/>
            </a:br>
            <a:r>
              <a:rPr lang="en-US" sz="4000" dirty="0" smtClean="0"/>
              <a:t>VOLATILE</a:t>
            </a:r>
            <a:endParaRPr lang="en-US" sz="4400" dirty="0"/>
          </a:p>
        </p:txBody>
      </p:sp>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6</a:t>
            </a:r>
            <a:endParaRPr lang="en-US" sz="3200" dirty="0">
              <a:latin typeface="Happy Sans" pitchFamily="2" charset="0"/>
            </a:endParaRPr>
          </a:p>
        </p:txBody>
      </p:sp>
    </p:spTree>
    <p:extLst>
      <p:ext uri="{BB962C8B-B14F-4D97-AF65-F5344CB8AC3E}">
        <p14:creationId xmlns:p14="http://schemas.microsoft.com/office/powerpoint/2010/main" val="52430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utoRev="1" fill="remove" grpId="0" nodeType="withEffect">
                                  <p:stCondLst>
                                    <p:cond delay="0"/>
                                  </p:stCondLst>
                                  <p:endCondLst>
                                    <p:cond evt="onNext" delay="0">
                                      <p:tgtEl>
                                        <p:sldTgt/>
                                      </p:tgtEl>
                                    </p:cond>
                                  </p:endCondLst>
                                  <p:childTnLst>
                                    <p:animScale>
                                      <p:cBhvr>
                                        <p:cTn id="6" dur="1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28600" y="152400"/>
            <a:ext cx="762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3200" dirty="0" smtClean="0">
                <a:latin typeface="Happy Sans" pitchFamily="2" charset="0"/>
              </a:rPr>
              <a:t>7</a:t>
            </a:r>
            <a:endParaRPr lang="en-US" sz="3200" dirty="0">
              <a:latin typeface="Happy Sans" pitchFamily="2" charset="0"/>
            </a:endParaRPr>
          </a:p>
        </p:txBody>
      </p:sp>
      <p:pic>
        <p:nvPicPr>
          <p:cNvPr id="6" name="Picture 2" descr="http://t1.gstatic.com/images?q=tbn:ANd9GcTs6GOG-VR8THXC2_tzYLXQFliTF5y2AFs2hG60xzNS8sRiRtk9Lw:https://drupal.org/files/images/cc.large_.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175260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5810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TotalTime>
  <Words>134</Words>
  <Application>Microsoft Office PowerPoint</Application>
  <PresentationFormat>On-screen Show (4:3)</PresentationFormat>
  <Paragraphs>61</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Directions: Looking at your list of answers, write the answer to each clue in the space provided on your worksheet. There are some answers on the list that will NOT be used. Your first time though, do NOT search the internet for any help. Get as many as you can just from the clues. Your second time though, if you are still struggling with some of them, you may use the Internet to find answers.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Megan Rees</dc:creator>
  <cp:lastModifiedBy>Megan Rees</cp:lastModifiedBy>
  <cp:revision>23</cp:revision>
  <dcterms:created xsi:type="dcterms:W3CDTF">2012-10-23T20:09:07Z</dcterms:created>
  <dcterms:modified xsi:type="dcterms:W3CDTF">2014-01-13T21:57:29Z</dcterms:modified>
</cp:coreProperties>
</file>