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F6E2593-357C-4CD3-8A2B-9AD9E1DA4F2B}">
  <a:tblStyle styleId="{0F6E2593-357C-4CD3-8A2B-9AD9E1DA4F2B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559350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7368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3737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5124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1935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22518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07092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30643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18569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16949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2496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540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623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085860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8093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87135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26195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45403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64001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0399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2814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3904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5225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9909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2323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784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489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372035" y="233279"/>
            <a:ext cx="8399999" cy="3330600"/>
          </a:xfrm>
          <a:prstGeom prst="roundRect">
            <a:avLst>
              <a:gd name="adj" fmla="val 365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372035" y="3678300"/>
            <a:ext cx="8399999" cy="904800"/>
          </a:xfrm>
          <a:prstGeom prst="roundRect">
            <a:avLst>
              <a:gd name="adj" fmla="val 1524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685800" y="473108"/>
            <a:ext cx="7772400" cy="2841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7200"/>
            </a:lvl1pPr>
            <a:lvl2pPr lvl="1" rtl="0">
              <a:spcBef>
                <a:spcPts val="0"/>
              </a:spcBef>
              <a:buSzPct val="100000"/>
              <a:defRPr sz="7200"/>
            </a:lvl2pPr>
            <a:lvl3pPr lvl="2" rtl="0">
              <a:spcBef>
                <a:spcPts val="0"/>
              </a:spcBef>
              <a:buSzPct val="100000"/>
              <a:defRPr sz="7200"/>
            </a:lvl3pPr>
            <a:lvl4pPr lvl="3" rtl="0">
              <a:spcBef>
                <a:spcPts val="0"/>
              </a:spcBef>
              <a:buSzPct val="100000"/>
              <a:defRPr sz="7200"/>
            </a:lvl4pPr>
            <a:lvl5pPr lvl="4" rtl="0">
              <a:spcBef>
                <a:spcPts val="0"/>
              </a:spcBef>
              <a:buSzPct val="100000"/>
              <a:defRPr sz="7200"/>
            </a:lvl5pPr>
            <a:lvl6pPr lvl="5" rtl="0">
              <a:spcBef>
                <a:spcPts val="0"/>
              </a:spcBef>
              <a:buSzPct val="100000"/>
              <a:defRPr sz="7200"/>
            </a:lvl6pPr>
            <a:lvl7pPr lvl="6" rtl="0">
              <a:spcBef>
                <a:spcPts val="0"/>
              </a:spcBef>
              <a:buSzPct val="100000"/>
              <a:defRPr sz="7200"/>
            </a:lvl7pPr>
            <a:lvl8pPr lvl="7" rtl="0">
              <a:spcBef>
                <a:spcPts val="0"/>
              </a:spcBef>
              <a:buSzPct val="100000"/>
              <a:defRPr sz="7200"/>
            </a:lvl8pPr>
            <a:lvl9pPr lvl="8" rtl="0">
              <a:spcBef>
                <a:spcPts val="0"/>
              </a:spcBef>
              <a:buSzPct val="100000"/>
              <a:defRPr sz="72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685800" y="3896921"/>
            <a:ext cx="7772400" cy="460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SzPct val="100000"/>
              <a:buNone/>
              <a:defRPr sz="3000"/>
            </a:lvl2pPr>
            <a:lvl3pPr lvl="2" rtl="0">
              <a:spcBef>
                <a:spcPts val="0"/>
              </a:spcBef>
              <a:buSzPct val="100000"/>
              <a:buNone/>
              <a:defRPr sz="3000"/>
            </a:lvl3pPr>
            <a:lvl4pPr lvl="3" rtl="0">
              <a:spcBef>
                <a:spcPts val="0"/>
              </a:spcBef>
              <a:buSzPct val="100000"/>
              <a:buNone/>
              <a:defRPr sz="3000"/>
            </a:lvl4pPr>
            <a:lvl5pPr lvl="4" rtl="0">
              <a:spcBef>
                <a:spcPts val="0"/>
              </a:spcBef>
              <a:buSzPct val="100000"/>
              <a:buNone/>
              <a:defRPr sz="3000"/>
            </a:lvl5pPr>
            <a:lvl6pPr lvl="5" rtl="0">
              <a:spcBef>
                <a:spcPts val="0"/>
              </a:spcBef>
              <a:buSzPct val="100000"/>
              <a:buNone/>
              <a:defRPr sz="3000"/>
            </a:lvl6pPr>
            <a:lvl7pPr lvl="6" rtl="0">
              <a:spcBef>
                <a:spcPts val="0"/>
              </a:spcBef>
              <a:buSzPct val="100000"/>
              <a:buNone/>
              <a:defRPr sz="3000"/>
            </a:lvl7pPr>
            <a:lvl8pPr lvl="7" rtl="0">
              <a:spcBef>
                <a:spcPts val="0"/>
              </a:spcBef>
              <a:buSzPct val="100000"/>
              <a:buNone/>
              <a:defRPr sz="3000"/>
            </a:lvl8pPr>
            <a:lvl9pPr lvl="8" rtl="0">
              <a:spcBef>
                <a:spcPts val="0"/>
              </a:spcBef>
              <a:buSzPct val="100000"/>
              <a:buNone/>
              <a:defRPr sz="3000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607464" y="474987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372035" y="1163170"/>
            <a:ext cx="8399999" cy="38778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/>
          <p:nvPr/>
        </p:nvSpPr>
        <p:spPr>
          <a:xfrm rot="10800000" flipH="1">
            <a:off x="372035" y="59"/>
            <a:ext cx="8399999" cy="10497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rgbClr val="000000"/>
              </a:buClr>
              <a:defRPr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607464" y="474987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372035" y="1163170"/>
            <a:ext cx="4114800" cy="38778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 rot="10800000" flipH="1">
            <a:off x="372035" y="59"/>
            <a:ext cx="8399999" cy="10497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25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4657164" y="1163170"/>
            <a:ext cx="4114800" cy="38778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2"/>
          </p:nvPr>
        </p:nvSpPr>
        <p:spPr>
          <a:xfrm>
            <a:off x="4761353" y="1200150"/>
            <a:ext cx="3925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07464" y="474987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372035" y="1163170"/>
            <a:ext cx="8399999" cy="38778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/>
          <p:nvPr/>
        </p:nvSpPr>
        <p:spPr>
          <a:xfrm rot="10800000" flipH="1">
            <a:off x="372035" y="59"/>
            <a:ext cx="8399999" cy="10497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607464" y="474987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372035" y="4276652"/>
            <a:ext cx="8399999" cy="649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81" name="Shape 81"/>
          <p:cNvSpPr/>
          <p:nvPr/>
        </p:nvSpPr>
        <p:spPr>
          <a:xfrm>
            <a:off x="372035" y="233279"/>
            <a:ext cx="8399999" cy="3868499"/>
          </a:xfrm>
          <a:prstGeom prst="roundRect">
            <a:avLst>
              <a:gd name="adj" fmla="val 2776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8607464" y="474987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372035" y="235584"/>
            <a:ext cx="8399999" cy="4672500"/>
          </a:xfrm>
          <a:prstGeom prst="roundRect">
            <a:avLst>
              <a:gd name="adj" fmla="val 2255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607464" y="474987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600" b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lvl="1"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lvl="2"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lvl="3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lvl="4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lvl="5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lvl="6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lvl="7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lvl="8"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07464" y="4749873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1"/>
                </a:solidFill>
              </a:rPr>
              <a:t>‹#›</a:t>
            </a:fld>
            <a:endParaRPr lang="en" sz="1300">
              <a:solidFill>
                <a:schemeClr val="lt1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ctrTitle"/>
          </p:nvPr>
        </p:nvSpPr>
        <p:spPr>
          <a:xfrm>
            <a:off x="685800" y="473108"/>
            <a:ext cx="7772400" cy="2841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>
                <a:solidFill>
                  <a:srgbClr val="000000"/>
                </a:solidFill>
              </a:rPr>
              <a:t>Obtaining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9600">
                <a:solidFill>
                  <a:srgbClr val="000000"/>
                </a:solidFill>
              </a:rPr>
              <a:t>a Job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subTitle" idx="1"/>
          </p:nvPr>
        </p:nvSpPr>
        <p:spPr>
          <a:xfrm>
            <a:off x="685800" y="3896925"/>
            <a:ext cx="7772400" cy="5429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/>
              <a:t>Exploring Business &amp; Marketing--Jobs</a:t>
            </a:r>
          </a:p>
          <a:p>
            <a:pPr lvl="0" algn="ctr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3</a:t>
            </a:r>
          </a:p>
          <a:p>
            <a:pPr lvl="0" algn="ctr" rtl="0">
              <a:spcBef>
                <a:spcPts val="0"/>
              </a:spcBef>
              <a:buNone/>
            </a:pPr>
            <a:endParaRPr sz="6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Search for job openings in your chosen field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3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73950" y="1249687"/>
            <a:ext cx="7796100" cy="6927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Search for job openings in your chosen field</a:t>
            </a:r>
          </a:p>
        </p:txBody>
      </p:sp>
      <p:graphicFrame>
        <p:nvGraphicFramePr>
          <p:cNvPr id="153" name="Shape 153"/>
          <p:cNvGraphicFramePr/>
          <p:nvPr/>
        </p:nvGraphicFramePr>
        <p:xfrm>
          <a:off x="4679875" y="22958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3790175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2700">
                          <a:solidFill>
                            <a:srgbClr val="FFFFFF"/>
                          </a:solidFill>
                        </a:rPr>
                        <a:t>Conduct  job searches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Internet searches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Company websites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Job search websites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Contacts/Networking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Walk-ins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Phone calls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4" name="Shape 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650" y="2575040"/>
            <a:ext cx="2681455" cy="1787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4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Review job descriptions, research companies, and acquire references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4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73950" y="1249687"/>
            <a:ext cx="7796100" cy="6927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700">
                <a:solidFill>
                  <a:srgbClr val="FFFFFF"/>
                </a:solidFill>
              </a:rPr>
              <a:t>Review job descriptions, research companies, and acquire references</a:t>
            </a:r>
          </a:p>
        </p:txBody>
      </p:sp>
      <p:graphicFrame>
        <p:nvGraphicFramePr>
          <p:cNvPr id="166" name="Shape 166"/>
          <p:cNvGraphicFramePr/>
          <p:nvPr/>
        </p:nvGraphicFramePr>
        <p:xfrm>
          <a:off x="952500" y="234545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2413000"/>
                <a:gridCol w="2413000"/>
                <a:gridCol w="2413000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Job Descriptions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Research Companies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endParaRPr sz="1800">
                        <a:solidFill>
                          <a:srgbClr val="FFFFFF"/>
                        </a:solidFill>
                      </a:endParaRP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References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Job requirements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Compensation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Application guidelines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Websites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Contacts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Online reviews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Product reviews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Choose people who will say good stuff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Ask permission before listing references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Discuss qualifications with references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5</a:t>
            </a:r>
          </a:p>
          <a:p>
            <a:pPr lvl="0" algn="ctr" rtl="0">
              <a:spcBef>
                <a:spcPts val="0"/>
              </a:spcBef>
              <a:buNone/>
            </a:pPr>
            <a:endParaRPr sz="6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Complete job applications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5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73950" y="1249687"/>
            <a:ext cx="7796100" cy="6927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700">
                <a:solidFill>
                  <a:srgbClr val="FFFFFF"/>
                </a:solidFill>
              </a:rPr>
              <a:t>Complete job applications</a:t>
            </a:r>
          </a:p>
        </p:txBody>
      </p:sp>
      <p:graphicFrame>
        <p:nvGraphicFramePr>
          <p:cNvPr id="178" name="Shape 178"/>
          <p:cNvGraphicFramePr/>
          <p:nvPr/>
        </p:nvGraphicFramePr>
        <p:xfrm>
          <a:off x="952500" y="249823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3696025"/>
                <a:gridCol w="3696025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Job applications are created by business looking to hire employees and are used to find out information about potential employees 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 b="1"/>
                        <a:t>Job applications ask: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400"/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Name &amp; contact information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Position applying for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Education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Employment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Skills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Certifications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Availability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References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Other information related to the job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Businesses  job application responses to help them start researching you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6</a:t>
            </a:r>
          </a:p>
          <a:p>
            <a:pPr lvl="0" algn="ctr" rtl="0">
              <a:spcBef>
                <a:spcPts val="0"/>
              </a:spcBef>
              <a:buNone/>
            </a:pPr>
            <a:endParaRPr sz="6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Create resumes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6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73950" y="1249687"/>
            <a:ext cx="7796100" cy="6927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700">
                <a:solidFill>
                  <a:srgbClr val="FFFFFF"/>
                </a:solidFill>
              </a:rPr>
              <a:t>Create resumes</a:t>
            </a:r>
          </a:p>
        </p:txBody>
      </p:sp>
      <p:graphicFrame>
        <p:nvGraphicFramePr>
          <p:cNvPr id="190" name="Shape 190"/>
          <p:cNvGraphicFramePr/>
          <p:nvPr/>
        </p:nvGraphicFramePr>
        <p:xfrm>
          <a:off x="4957375" y="211610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3314475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Resumes are created by job applicants--they can put whatever they want on them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A resume is a </a:t>
                      </a:r>
                      <a:r>
                        <a:rPr lang="en" sz="1400" b="1" u="sng"/>
                        <a:t>QUICK GLANCE</a:t>
                      </a:r>
                      <a:r>
                        <a:rPr lang="en" sz="1400"/>
                        <a:t> document that is used to learn more about the applicant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4975" y="2195380"/>
            <a:ext cx="1962506" cy="2538731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92" name="Shape 192"/>
          <p:cNvSpPr txBox="1"/>
          <p:nvPr/>
        </p:nvSpPr>
        <p:spPr>
          <a:xfrm>
            <a:off x="3964150" y="3974081"/>
            <a:ext cx="4386899" cy="857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Each job you apply for should have its own resume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7</a:t>
            </a:r>
          </a:p>
          <a:p>
            <a:pPr lvl="0" algn="ctr" rtl="0">
              <a:spcBef>
                <a:spcPts val="0"/>
              </a:spcBef>
              <a:buNone/>
            </a:pPr>
            <a:endParaRPr sz="6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Compose cover letters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7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73950" y="1249687"/>
            <a:ext cx="7796100" cy="6927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700">
                <a:solidFill>
                  <a:srgbClr val="FFFFFF"/>
                </a:solidFill>
              </a:rPr>
              <a:t>Compose cover letters</a:t>
            </a:r>
          </a:p>
        </p:txBody>
      </p:sp>
      <p:graphicFrame>
        <p:nvGraphicFramePr>
          <p:cNvPr id="204" name="Shape 204"/>
          <p:cNvGraphicFramePr/>
          <p:nvPr/>
        </p:nvGraphicFramePr>
        <p:xfrm>
          <a:off x="966737" y="226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3684475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500">
                          <a:solidFill>
                            <a:srgbClr val="FFFFFF"/>
                          </a:solidFill>
                        </a:rPr>
                        <a:t>A cover letter is written to the interviewer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500"/>
                        <a:t>Cover letters allow applicants to expound on a few of their accomplishments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" name="Shape 2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5899" y="2213747"/>
            <a:ext cx="1900350" cy="2457768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206" name="Shape 206"/>
          <p:cNvSpPr txBox="1"/>
          <p:nvPr/>
        </p:nvSpPr>
        <p:spPr>
          <a:xfrm>
            <a:off x="886425" y="3995062"/>
            <a:ext cx="4266899" cy="692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>
                <a:solidFill>
                  <a:srgbClr val="FFFFFF"/>
                </a:solidFill>
              </a:rPr>
              <a:t>Each job you apply for should have its own cover letter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Objective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1129800" y="1377543"/>
            <a:ext cx="6884400" cy="330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/>
              <a:t>Understand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7200"/>
              <a:t>the steps to obtaining a job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8</a:t>
            </a:r>
          </a:p>
          <a:p>
            <a:pPr lvl="0" algn="ctr" rtl="0">
              <a:spcBef>
                <a:spcPts val="0"/>
              </a:spcBef>
              <a:buNone/>
            </a:pPr>
            <a:endParaRPr sz="6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Practice Interviewing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8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73950" y="1249687"/>
            <a:ext cx="7796100" cy="6927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700">
                <a:solidFill>
                  <a:srgbClr val="FFFFFF"/>
                </a:solidFill>
              </a:rPr>
              <a:t>Practice interviewing</a:t>
            </a:r>
          </a:p>
        </p:txBody>
      </p:sp>
      <p:graphicFrame>
        <p:nvGraphicFramePr>
          <p:cNvPr id="218" name="Shape 218"/>
          <p:cNvGraphicFramePr/>
          <p:nvPr/>
        </p:nvGraphicFramePr>
        <p:xfrm>
          <a:off x="952500" y="21953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7239000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2300">
                          <a:solidFill>
                            <a:srgbClr val="FFFFFF"/>
                          </a:solidFill>
                        </a:rPr>
                        <a:t>Practice Makes Perfect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2300" b="1">
                          <a:solidFill>
                            <a:srgbClr val="FFFFFF"/>
                          </a:solidFill>
                        </a:rPr>
                        <a:t>DON’T “WING” THE INTERVIEW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 b="1"/>
                        <a:t>Common Job Interview Questions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100"/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Tell me about yourself.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What do you know about our company?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How well do you work in groups?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What are your greatest strengths?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What are your greatest weaknesses?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Tell me about a conflict you have faced at work and how you dealt with it.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Where do you see yourself in five years?</a:t>
                      </a:r>
                    </a:p>
                    <a:p>
                      <a:pPr marL="342900" lvl="0" indent="-23495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100"/>
                        <a:t>Why should we hire you?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9</a:t>
            </a:r>
          </a:p>
          <a:p>
            <a:pPr lvl="0" algn="ctr" rtl="0">
              <a:spcBef>
                <a:spcPts val="0"/>
              </a:spcBef>
              <a:buNone/>
            </a:pPr>
            <a:endParaRPr sz="6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Interview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9</a:t>
            </a:r>
          </a:p>
        </p:txBody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73950" y="1249687"/>
            <a:ext cx="7796100" cy="6927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700">
                <a:solidFill>
                  <a:srgbClr val="FFFFFF"/>
                </a:solidFill>
              </a:rPr>
              <a:t>Interview</a:t>
            </a:r>
          </a:p>
        </p:txBody>
      </p:sp>
      <p:graphicFrame>
        <p:nvGraphicFramePr>
          <p:cNvPr id="230" name="Shape 230"/>
          <p:cNvGraphicFramePr/>
          <p:nvPr/>
        </p:nvGraphicFramePr>
        <p:xfrm>
          <a:off x="952500" y="21953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2413000"/>
                <a:gridCol w="2413000"/>
                <a:gridCol w="2413000"/>
              </a:tblGrid>
              <a:tr h="285750">
                <a:tc rowSpan="2"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2200" b="1"/>
                        <a:t>First impressions are everything!</a:t>
                      </a:r>
                    </a:p>
                  </a:txBody>
                  <a:tcPr marL="91425" marR="91425" marT="68575" marB="68575" anchor="ctr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solidFill>
                            <a:srgbClr val="FFFFFF"/>
                          </a:solidFill>
                        </a:rPr>
                        <a:t>How to Look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 b="1">
                          <a:solidFill>
                            <a:srgbClr val="FFFFFF"/>
                          </a:solidFill>
                        </a:rPr>
                        <a:t>How to Act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Professional dress--2 steps above what you will wear if hired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Shiny shoes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Nice hairstyle and/or haircut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Fresh breath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Relaxed and confident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Professional--don’t do weird stuff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Arrive 10 - 15 minutes early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No cell phone use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Greet everybody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Be gracious</a:t>
                      </a:r>
                    </a:p>
                    <a:p>
                      <a:pPr marL="342900" lvl="0" indent="-2540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400"/>
                        <a:t>Firm handshakes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10</a:t>
            </a:r>
          </a:p>
          <a:p>
            <a:pPr lvl="0" algn="ctr" rtl="0">
              <a:spcBef>
                <a:spcPts val="0"/>
              </a:spcBef>
              <a:buNone/>
            </a:pPr>
            <a:endParaRPr sz="6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Show gratitude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10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73950" y="1249687"/>
            <a:ext cx="7796100" cy="6927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700">
                <a:solidFill>
                  <a:srgbClr val="FFFFFF"/>
                </a:solidFill>
              </a:rPr>
              <a:t>Show gratitude</a:t>
            </a:r>
          </a:p>
        </p:txBody>
      </p:sp>
      <p:graphicFrame>
        <p:nvGraphicFramePr>
          <p:cNvPr id="242" name="Shape 242"/>
          <p:cNvGraphicFramePr/>
          <p:nvPr/>
        </p:nvGraphicFramePr>
        <p:xfrm>
          <a:off x="952500" y="2290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3619500"/>
                <a:gridCol w="3619500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>
                          <a:solidFill>
                            <a:srgbClr val="FFFFFF"/>
                          </a:solidFill>
                        </a:rPr>
                        <a:t>Use your manners consistently and constantly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Within a few hours of your interview, send an email to your interviewer thanking him/her for the time taken out of their schedule to interview you</a:t>
                      </a:r>
                    </a:p>
                  </a:txBody>
                  <a:tcPr marL="91425" marR="91425" marT="68575" marB="68575" anchor="ctr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43" name="Shape 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7686" y="3264035"/>
            <a:ext cx="2706469" cy="169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Steps to Obtaining a Job</a:t>
            </a:r>
          </a:p>
        </p:txBody>
      </p:sp>
      <p:graphicFrame>
        <p:nvGraphicFramePr>
          <p:cNvPr id="249" name="Shape 249"/>
          <p:cNvGraphicFramePr/>
          <p:nvPr/>
        </p:nvGraphicFramePr>
        <p:xfrm>
          <a:off x="952500" y="13238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7239000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Determine what you want to do and what you are good at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Obtain the proper education and training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Search for job openings in your chosen field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Review job descriptions, research companies, and acquire references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Complete job applications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Create resumes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Compose cover letters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Practice interviewing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Interview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Show gratitude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Obtaining a Job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000000"/>
                </a:solidFill>
              </a:rPr>
              <a:t>What is required to obtain a job?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Obtaining Job</a:t>
            </a:r>
          </a:p>
        </p:txBody>
      </p:sp>
      <p:graphicFrame>
        <p:nvGraphicFramePr>
          <p:cNvPr id="109" name="Shape 109"/>
          <p:cNvGraphicFramePr/>
          <p:nvPr/>
        </p:nvGraphicFramePr>
        <p:xfrm>
          <a:off x="952500" y="2210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3619500"/>
                <a:gridCol w="3619500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3600">
                          <a:solidFill>
                            <a:srgbClr val="FFFFFF"/>
                          </a:solidFill>
                        </a:rPr>
                        <a:t>OBTAINING A JOB IS A PROCESS</a:t>
                      </a:r>
                    </a:p>
                  </a:txBody>
                  <a:tcPr marL="91425" marR="91425" marT="68575" marB="68575" anchor="ctr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800"/>
                        <a:t>There are certain steps that, if taken, will help your job search be more successful</a:t>
                      </a:r>
                    </a:p>
                  </a:txBody>
                  <a:tcPr marL="91425" marR="91425" marT="68575" marB="68575" anchor="ctr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Steps to Obtaining a Job</a:t>
            </a:r>
          </a:p>
        </p:txBody>
      </p:sp>
      <p:graphicFrame>
        <p:nvGraphicFramePr>
          <p:cNvPr id="115" name="Shape 115"/>
          <p:cNvGraphicFramePr/>
          <p:nvPr/>
        </p:nvGraphicFramePr>
        <p:xfrm>
          <a:off x="952500" y="13238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7239000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Determine what you want to do and what you are good at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Obtain the proper education and training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Search for job openings in your chosen field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Review job descriptions, research companies, and acquire references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Complete job applications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Create resumes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Compose cover letters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Practice interviewing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>
                          <a:solidFill>
                            <a:srgbClr val="FFFFFF"/>
                          </a:solidFill>
                        </a:rPr>
                        <a:t>Interview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1400"/>
                        <a:t>Show gratitude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1</a:t>
            </a:r>
          </a:p>
          <a:p>
            <a:pPr lvl="0" algn="ctr" rtl="0">
              <a:spcBef>
                <a:spcPts val="0"/>
              </a:spcBef>
              <a:buNone/>
            </a:pPr>
            <a:endParaRPr sz="6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Determine what you want to do and what you are good at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1</a:t>
            </a:r>
          </a:p>
        </p:txBody>
      </p:sp>
      <p:graphicFrame>
        <p:nvGraphicFramePr>
          <p:cNvPr id="126" name="Shape 126"/>
          <p:cNvGraphicFramePr/>
          <p:nvPr/>
        </p:nvGraphicFramePr>
        <p:xfrm>
          <a:off x="952500" y="2428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3619500"/>
                <a:gridCol w="3619500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3600" b="1">
                          <a:solidFill>
                            <a:srgbClr val="FFFFFF"/>
                          </a:solidFill>
                        </a:rPr>
                        <a:t>Ask yourself...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254000" rtl="0">
                        <a:spcBef>
                          <a:spcPts val="50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your interests?</a:t>
                      </a:r>
                    </a:p>
                    <a:p>
                      <a:pPr marL="342900" lvl="0" indent="-254000" rtl="0">
                        <a:spcBef>
                          <a:spcPts val="50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your talents?</a:t>
                      </a:r>
                    </a:p>
                    <a:p>
                      <a:pPr marL="342900" lvl="0" indent="-254000" rtl="0">
                        <a:spcBef>
                          <a:spcPts val="50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your hobbies?</a:t>
                      </a:r>
                    </a:p>
                    <a:p>
                      <a:pPr marL="342900" lvl="0" indent="-254000" rtl="0">
                        <a:spcBef>
                          <a:spcPts val="50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do you want to do?</a:t>
                      </a:r>
                    </a:p>
                    <a:p>
                      <a:pPr marL="342900" lvl="0" indent="-254000" rtl="0">
                        <a:spcBef>
                          <a:spcPts val="50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can you do well?</a:t>
                      </a:r>
                    </a:p>
                    <a:p>
                      <a:pPr marL="342900" lvl="0" indent="-254000" rtl="0">
                        <a:spcBef>
                          <a:spcPts val="50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your aspirations?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7" name="Shape 127"/>
          <p:cNvSpPr txBox="1"/>
          <p:nvPr/>
        </p:nvSpPr>
        <p:spPr>
          <a:xfrm>
            <a:off x="952500" y="1183061"/>
            <a:ext cx="7239000" cy="10715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</a:rPr>
              <a:t>Determine what you want to do and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</a:rPr>
              <a:t>what your are good at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925500" y="4040418"/>
            <a:ext cx="7292999" cy="8027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</a:rPr>
              <a:t>Then find a job or jobs that match your answers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/>
        </p:nvSpPr>
        <p:spPr>
          <a:xfrm>
            <a:off x="667350" y="391500"/>
            <a:ext cx="7809300" cy="43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7200" b="1">
                <a:solidFill>
                  <a:srgbClr val="FFFFFF"/>
                </a:solidFill>
                <a:highlight>
                  <a:srgbClr val="000000"/>
                </a:highlight>
              </a:rPr>
              <a:t>STEP 2</a:t>
            </a:r>
          </a:p>
          <a:p>
            <a:pPr lvl="0" algn="ctr" rtl="0">
              <a:spcBef>
                <a:spcPts val="0"/>
              </a:spcBef>
              <a:buNone/>
            </a:pPr>
            <a:endParaRPr sz="6000" b="1"/>
          </a:p>
          <a:p>
            <a:pPr lvl="0" algn="ctr" rtl="0">
              <a:spcBef>
                <a:spcPts val="0"/>
              </a:spcBef>
              <a:buNone/>
            </a:pPr>
            <a:r>
              <a:rPr lang="en" sz="6000"/>
              <a:t>Obtain the proper education &amp; training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57200" y="139527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STEP 2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73950" y="1249687"/>
            <a:ext cx="7796100" cy="6927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Obtain the proper education and training</a:t>
            </a:r>
          </a:p>
        </p:txBody>
      </p:sp>
      <p:graphicFrame>
        <p:nvGraphicFramePr>
          <p:cNvPr id="140" name="Shape 140"/>
          <p:cNvGraphicFramePr/>
          <p:nvPr/>
        </p:nvGraphicFramePr>
        <p:xfrm>
          <a:off x="673950" y="2365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{0F6E2593-357C-4CD3-8A2B-9AD9E1DA4F2B}</a:tableStyleId>
              </a:tblPr>
              <a:tblGrid>
                <a:gridCol w="3790175"/>
              </a:tblGrid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2700">
                          <a:solidFill>
                            <a:srgbClr val="FFFFFF"/>
                          </a:solidFill>
                        </a:rPr>
                        <a:t>Find out what you need to know...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2700"/>
                        <a:t>...And then </a:t>
                      </a:r>
                    </a:p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" sz="2700"/>
                        <a:t>learn it</a:t>
                      </a:r>
                    </a:p>
                  </a:txBody>
                  <a:tcPr marL="91425" marR="91425" marT="68575" marB="68575">
                    <a:lnL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0925" y="2782368"/>
            <a:ext cx="3409125" cy="1511774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bel">
  <a:themeElements>
    <a:clrScheme name="Custom 352">
      <a:dk1>
        <a:srgbClr val="333333"/>
      </a:dk1>
      <a:lt1>
        <a:srgbClr val="FFFFFF"/>
      </a:lt1>
      <a:dk2>
        <a:srgbClr val="800000"/>
      </a:dk2>
      <a:lt2>
        <a:srgbClr val="CCCCCC"/>
      </a:lt2>
      <a:accent1>
        <a:srgbClr val="0E427E"/>
      </a:accent1>
      <a:accent2>
        <a:srgbClr val="C5AF48"/>
      </a:accent2>
      <a:accent3>
        <a:srgbClr val="327C56"/>
      </a:accent3>
      <a:accent4>
        <a:srgbClr val="387B7D"/>
      </a:accent4>
      <a:accent5>
        <a:srgbClr val="BA7436"/>
      </a:accent5>
      <a:accent6>
        <a:srgbClr val="804000"/>
      </a:accent6>
      <a:hlink>
        <a:srgbClr val="1D6B8D"/>
      </a:hlink>
      <a:folHlink>
        <a:srgbClr val="103B4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696</Words>
  <Application>Microsoft Office PowerPoint</Application>
  <PresentationFormat>On-screen Show (16:9)</PresentationFormat>
  <Paragraphs>162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simple-light-2</vt:lpstr>
      <vt:lpstr>label</vt:lpstr>
      <vt:lpstr>Obtaining  a Job</vt:lpstr>
      <vt:lpstr>Objective</vt:lpstr>
      <vt:lpstr>Obtaining a Job</vt:lpstr>
      <vt:lpstr>Obtaining Job</vt:lpstr>
      <vt:lpstr>Steps to Obtaining a Job</vt:lpstr>
      <vt:lpstr>PowerPoint Presentation</vt:lpstr>
      <vt:lpstr>STEP 1</vt:lpstr>
      <vt:lpstr>PowerPoint Presentation</vt:lpstr>
      <vt:lpstr>STEP 2</vt:lpstr>
      <vt:lpstr>PowerPoint Presentation</vt:lpstr>
      <vt:lpstr>STEP 3</vt:lpstr>
      <vt:lpstr>PowerPoint Presentation</vt:lpstr>
      <vt:lpstr>STEP 4</vt:lpstr>
      <vt:lpstr>PowerPoint Presentation</vt:lpstr>
      <vt:lpstr>STEP 5</vt:lpstr>
      <vt:lpstr>PowerPoint Presentation</vt:lpstr>
      <vt:lpstr>STEP 6</vt:lpstr>
      <vt:lpstr>PowerPoint Presentation</vt:lpstr>
      <vt:lpstr>STEP 7</vt:lpstr>
      <vt:lpstr>PowerPoint Presentation</vt:lpstr>
      <vt:lpstr>STEP 8</vt:lpstr>
      <vt:lpstr>PowerPoint Presentation</vt:lpstr>
      <vt:lpstr>STEP 9</vt:lpstr>
      <vt:lpstr>PowerPoint Presentation</vt:lpstr>
      <vt:lpstr>STEP 10</vt:lpstr>
      <vt:lpstr>Steps to Obtaining a Job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Obtaining  a Job</dc:title>
  <dc:creator>Megan Rees</dc:creator>
  <cp:lastModifiedBy>Megan Rees</cp:lastModifiedBy>
  <cp:revision>1</cp:revision>
  <dcterms:modified xsi:type="dcterms:W3CDTF">2016-04-12T19:31:31Z</dcterms:modified>
</cp:coreProperties>
</file>