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9" r:id="rId11"/>
    <p:sldId id="270" r:id="rId12"/>
    <p:sldId id="271" r:id="rId13"/>
    <p:sldId id="272" r:id="rId14"/>
    <p:sldId id="273" r:id="rId15"/>
    <p:sldId id="274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23D62"/>
    <a:srgbClr val="5A49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7" autoAdjust="0"/>
    <p:restoredTop sz="94660"/>
  </p:normalViewPr>
  <p:slideViewPr>
    <p:cSldViewPr snapToGrid="0">
      <p:cViewPr varScale="1">
        <p:scale>
          <a:sx n="97" d="100"/>
          <a:sy n="97" d="100"/>
        </p:scale>
        <p:origin x="96" y="4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microsoft.com/office/2011/relationships/chartColorStyle" Target="colors1.xml"/><Relationship Id="rId1" Type="http://schemas.microsoft.com/office/2011/relationships/chartStyle" Target="style1.xml"/><Relationship Id="rId5" Type="http://schemas.openxmlformats.org/officeDocument/2006/relationships/package" Target="../embeddings/Microsoft_Excel_Worksheet1.xlsx"/><Relationship Id="rId4" Type="http://schemas.openxmlformats.org/officeDocument/2006/relationships/image" Target="../media/image7.jpg"/></Relationships>
</file>

<file path=ppt/charts/_rels/chart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Excel_Worksheet2.xlsx"/><Relationship Id="rId3" Type="http://schemas.openxmlformats.org/officeDocument/2006/relationships/image" Target="../media/image8.jpg"/><Relationship Id="rId7" Type="http://schemas.openxmlformats.org/officeDocument/2006/relationships/image" Target="../media/image12.jpg"/><Relationship Id="rId2" Type="http://schemas.microsoft.com/office/2011/relationships/chartColorStyle" Target="colors2.xml"/><Relationship Id="rId1" Type="http://schemas.microsoft.com/office/2011/relationships/chartStyle" Target="style2.xml"/><Relationship Id="rId6" Type="http://schemas.openxmlformats.org/officeDocument/2006/relationships/image" Target="../media/image11.jpg"/><Relationship Id="rId5" Type="http://schemas.openxmlformats.org/officeDocument/2006/relationships/image" Target="../media/image10.jpeg"/><Relationship Id="rId4" Type="http://schemas.openxmlformats.org/officeDocument/2006/relationships/image" Target="../media/image9.jp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Earth's Surface</c:v>
                </c:pt>
              </c:strCache>
            </c:strRef>
          </c:tx>
          <c:dPt>
            <c:idx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Water</c:v>
                </c:pt>
                <c:pt idx="1">
                  <c:v>Land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71</c:v>
                </c:pt>
                <c:pt idx="1">
                  <c:v>29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5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Land Surface</c:v>
                </c:pt>
              </c:strCache>
            </c:strRef>
          </c:tx>
          <c:dPt>
            <c:idx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blipFill>
                <a:blip xmlns:r="http://schemas.openxmlformats.org/officeDocument/2006/relationships" r:embed="rId6"/>
                <a:stretch>
                  <a:fillRect/>
                </a:stretch>
              </a:blip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blipFill>
                <a:blip xmlns:r="http://schemas.openxmlformats.org/officeDocument/2006/relationships" r:embed="rId7"/>
                <a:stretch>
                  <a:fillRect/>
                </a:stretch>
              </a:blipFill>
              <a:ln w="19050">
                <a:solidFill>
                  <a:schemeClr val="lt1"/>
                </a:solidFill>
              </a:ln>
              <a:effectLst/>
            </c:spPr>
          </c:dPt>
          <c:dLbls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layout/>
              </c:ext>
            </c:extLst>
          </c:dLbls>
          <c:cat>
            <c:strRef>
              <c:f>Sheet1!$A$2:$A$6</c:f>
              <c:strCache>
                <c:ptCount val="5"/>
                <c:pt idx="0">
                  <c:v>Forrest</c:v>
                </c:pt>
                <c:pt idx="1">
                  <c:v>Mountain</c:v>
                </c:pt>
                <c:pt idx="2">
                  <c:v>Cold</c:v>
                </c:pt>
                <c:pt idx="3">
                  <c:v>Dry</c:v>
                </c:pt>
                <c:pt idx="4">
                  <c:v>Fertile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20</c:v>
                </c:pt>
                <c:pt idx="1">
                  <c:v>20</c:v>
                </c:pt>
                <c:pt idx="2">
                  <c:v>20</c:v>
                </c:pt>
                <c:pt idx="3">
                  <c:v>20</c:v>
                </c:pt>
                <c:pt idx="4">
                  <c:v>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8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243EB9-7387-4B0E-936C-FCEF31E439CC}" type="datetimeFigureOut">
              <a:rPr lang="en-US" smtClean="0"/>
              <a:t>2/1/2018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F69657-0103-47D8-8A71-8B2D3FDF9E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06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12CFCD5-0413-4DC7-9CB4-4FAA4904D3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FF62E91-B731-4F74-9573-CC9BF37C07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32CA03C-2201-40E8-8C96-D3186C239B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96B1C-9C88-475E-9D43-A03B9AA997D7}" type="datetimeFigureOut">
              <a:rPr lang="en-US" smtClean="0"/>
              <a:t>2/1/2018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DF45B01-55C1-4222-9EE8-4E06C5527F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32A0927-980D-4268-A6B1-8E8FDF763E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F8995-1120-4794-B988-E6A083BC3C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7062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4915E8A-A070-44CF-B77D-E3D82E0B46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002FD86F-75CF-4AE9-9356-5916824A1AB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74FC5B2-9679-4F9B-A652-DD53FF59F1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96B1C-9C88-475E-9D43-A03B9AA997D7}" type="datetimeFigureOut">
              <a:rPr lang="en-US" smtClean="0"/>
              <a:t>2/1/2018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35C9FBB-302B-481E-8221-F34A91A754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DADE08F-AC6A-45A3-81EA-B0F14E67B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F8995-1120-4794-B988-E6A083BC3C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97487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737B8D89-CDFF-4960-BACE-FA82D17A0F0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349901C2-1316-417D-A32C-B24316CC92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F771FEF-2D7E-4045-B25B-A8FB9EC99A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96B1C-9C88-475E-9D43-A03B9AA997D7}" type="datetimeFigureOut">
              <a:rPr lang="en-US" smtClean="0"/>
              <a:t>2/1/2018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93D6E8B-6F17-4A15-AD8F-D9A0D6B5DD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D41195A-983A-4817-86D8-E32D46A58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F8995-1120-4794-B988-E6A083BC3C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2249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1EEE567-BD4C-4B99-B2E6-7DCCDC0FA7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FA4C055-F418-44B7-B9BA-AAB4EF63AF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35E8135-7A08-4D0D-BE3D-44847A8C3D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96B1C-9C88-475E-9D43-A03B9AA997D7}" type="datetimeFigureOut">
              <a:rPr lang="en-US" smtClean="0"/>
              <a:t>2/1/2018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D94E0AA4-0520-4754-9F2C-243C5C5CCD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92D1AB6-4EAF-4B23-9910-AEDEAE816D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F8995-1120-4794-B988-E6A083BC3C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7966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D2359AC-3783-4FCE-B969-C47AB42F9D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D8349E96-5971-4940-B314-38D78ECC6F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91D1F89-45BA-4612-851B-7721CA1963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96B1C-9C88-475E-9D43-A03B9AA997D7}" type="datetimeFigureOut">
              <a:rPr lang="en-US" smtClean="0"/>
              <a:t>2/1/2018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87FCA59-530D-4704-A4F4-98212D98A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2C2EE62-50E6-42F5-B04E-0D5F623803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F8995-1120-4794-B988-E6A083BC3C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12783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76600B9-39ED-4F98-95C9-D2240EFAAC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EDD6CCA-86AB-408F-83A7-6772020C2D2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3FB2502D-1714-446C-87A8-AC7FDA6597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B5226FAB-B224-425A-BBBE-C52EE13638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96B1C-9C88-475E-9D43-A03B9AA997D7}" type="datetimeFigureOut">
              <a:rPr lang="en-US" smtClean="0"/>
              <a:t>2/1/2018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1DDD1B23-6396-46F7-93C7-5FE224CB7E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5EFAC714-3A40-4500-B4C5-79B3415959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F8995-1120-4794-B988-E6A083BC3C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55138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9787BEB-B6E6-4581-9C49-4CA86B81F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9067C1B3-2C59-4BF0-8363-C99E0FE784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A7417238-CCFE-48C8-8787-01B7351E46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36237AC1-78EA-46A9-B8E4-C1021615D1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DD8E265C-C66A-45D5-84C5-8D2C20673AE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CBAEC5CD-9785-4AC4-9648-6598F6E406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96B1C-9C88-475E-9D43-A03B9AA997D7}" type="datetimeFigureOut">
              <a:rPr lang="en-US" smtClean="0"/>
              <a:t>2/1/2018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9B2B9F91-8477-472A-99FC-3CBB3F483B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414E8406-4EBB-44BB-982F-74FC892AE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F8995-1120-4794-B988-E6A083BC3C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05863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21D3DFB-CAED-49AB-9785-F2FDBA28C4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F417EF69-9E8A-492A-A448-1095CDB5D3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96B1C-9C88-475E-9D43-A03B9AA997D7}" type="datetimeFigureOut">
              <a:rPr lang="en-US" smtClean="0"/>
              <a:t>2/1/2018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1CCB8E8A-F5EC-476D-9749-2F2E42F686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CF9BE31F-8B74-4C65-B1EF-113EDADECD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F8995-1120-4794-B988-E6A083BC3C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45555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57AB7478-3EC2-446C-90D5-651177BC9A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96B1C-9C88-475E-9D43-A03B9AA997D7}" type="datetimeFigureOut">
              <a:rPr lang="en-US" smtClean="0"/>
              <a:t>2/1/2018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7FEBEFA9-61EB-48DD-A9EB-F30DB9A415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F16104EA-F829-46B3-99B7-FC0E8FE003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F8995-1120-4794-B988-E6A083BC3C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97277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E5BDFBD-5DD5-4FD8-BD96-7D1B79DE66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03B20A4-A611-4ADD-BCEB-6D697D0E01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DF5B8226-2939-41A1-A6D7-1A71AEC4D8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7C61B236-0C28-4BA5-BE04-827955C9EA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96B1C-9C88-475E-9D43-A03B9AA997D7}" type="datetimeFigureOut">
              <a:rPr lang="en-US" smtClean="0"/>
              <a:t>2/1/2018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EBDB50F0-486E-47AE-8617-00E31BAA17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306CB8B7-AD5B-44C3-8978-E968446086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F8995-1120-4794-B988-E6A083BC3C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244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71A6D1B-90C4-4806-AE18-8C26FB3C43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B9C2387A-359E-42BD-A8A4-931090D4087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F14A4778-45D8-40FE-B346-C12B7DD362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C60BFC8A-9BD8-4F88-B6D0-AD20295A00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96B1C-9C88-475E-9D43-A03B9AA997D7}" type="datetimeFigureOut">
              <a:rPr lang="en-US" smtClean="0"/>
              <a:t>2/1/2018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A85951E6-D246-45D1-8CA0-653B688D4E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1316CB92-17B4-47A2-951B-B74FF9831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F8995-1120-4794-B988-E6A083BC3C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55747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9E9639F4-842C-4928-B235-9B4A839FFF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F44E0C1B-CFDE-456F-A13A-B10A98B47D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FC6F93B-B779-4F59-8813-9A973ACB468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A96B1C-9C88-475E-9D43-A03B9AA997D7}" type="datetimeFigureOut">
              <a:rPr lang="en-US" smtClean="0"/>
              <a:t>2/1/2018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4103B09-42FE-4935-B4EF-49D57E99E3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B2D86FE-091D-4CEA-842A-DE2123F3F9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7F8995-1120-4794-B988-E6A083BC3C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23721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3F23301-35A9-4400-B876-0F174AC116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535229"/>
            <a:ext cx="9144000" cy="2387600"/>
          </a:xfrm>
          <a:solidFill>
            <a:srgbClr val="5A495C"/>
          </a:solidFill>
          <a:ln w="57150">
            <a:solidFill>
              <a:schemeClr val="bg1"/>
            </a:solidFill>
          </a:ln>
        </p:spPr>
        <p:txBody>
          <a:bodyPr>
            <a:normAutofit/>
          </a:bodyPr>
          <a:lstStyle/>
          <a:p>
            <a:r>
              <a:rPr lang="en-US" sz="9600" dirty="0">
                <a:solidFill>
                  <a:schemeClr val="bg1"/>
                </a:solidFill>
                <a:latin typeface="Ever After" panose="00000400000000000000" pitchFamily="2" charset="0"/>
              </a:rPr>
              <a:t>Needs &amp; Wants Game</a:t>
            </a:r>
            <a:r>
              <a:rPr lang="en-US" dirty="0">
                <a:solidFill>
                  <a:schemeClr val="bg1"/>
                </a:solidFill>
                <a:latin typeface="Enter The Grid" panose="00000400000000000000" pitchFamily="2" charset="0"/>
              </a:rPr>
              <a:t/>
            </a:r>
            <a:br>
              <a:rPr lang="en-US" dirty="0">
                <a:solidFill>
                  <a:schemeClr val="bg1"/>
                </a:solidFill>
                <a:latin typeface="Enter The Grid" panose="00000400000000000000" pitchFamily="2" charset="0"/>
              </a:rPr>
            </a:br>
            <a:r>
              <a:rPr lang="en-US" sz="6700" dirty="0">
                <a:solidFill>
                  <a:schemeClr val="bg1"/>
                </a:solidFill>
                <a:latin typeface="Ever After" panose="00000400000000000000" pitchFamily="2" charset="0"/>
              </a:rPr>
              <a:t>CDA 11</a:t>
            </a:r>
            <a:endParaRPr lang="en-US" sz="9600" dirty="0">
              <a:solidFill>
                <a:schemeClr val="bg1"/>
              </a:solidFill>
              <a:latin typeface="Ever After" panose="00000400000000000000" pitchFamily="2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623037CC-674E-4DE3-806E-7223F12B06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-3048000" y="6310429"/>
            <a:ext cx="9144000" cy="456666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By Megan Rees</a:t>
            </a:r>
          </a:p>
        </p:txBody>
      </p:sp>
    </p:spTree>
    <p:extLst>
      <p:ext uri="{BB962C8B-B14F-4D97-AF65-F5344CB8AC3E}">
        <p14:creationId xmlns:p14="http://schemas.microsoft.com/office/powerpoint/2010/main" val="4168504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xmlns="" id="{AB4CBB52-6AFD-4604-8D53-603BC29E8A86}"/>
              </a:ext>
            </a:extLst>
          </p:cNvPr>
          <p:cNvSpPr txBox="1">
            <a:spLocks/>
          </p:cNvSpPr>
          <p:nvPr/>
        </p:nvSpPr>
        <p:spPr>
          <a:xfrm>
            <a:off x="706722" y="2002631"/>
            <a:ext cx="10515600" cy="285273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9600" dirty="0">
                <a:solidFill>
                  <a:schemeClr val="bg1"/>
                </a:solidFill>
                <a:latin typeface="Ever After" panose="00000400000000000000" pitchFamily="2" charset="0"/>
              </a:rPr>
              <a:t>Activity – Part 2</a:t>
            </a:r>
          </a:p>
        </p:txBody>
      </p:sp>
    </p:spTree>
    <p:extLst>
      <p:ext uri="{BB962C8B-B14F-4D97-AF65-F5344CB8AC3E}">
        <p14:creationId xmlns:p14="http://schemas.microsoft.com/office/powerpoint/2010/main" val="665215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EAC4F122-1A5B-4B89-B331-900E29FD36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5202" y="114868"/>
            <a:ext cx="10515600" cy="1325563"/>
          </a:xfrm>
        </p:spPr>
        <p:txBody>
          <a:bodyPr>
            <a:normAutofit/>
          </a:bodyPr>
          <a:lstStyle/>
          <a:p>
            <a:r>
              <a:rPr lang="en-US" sz="6000" dirty="0">
                <a:solidFill>
                  <a:schemeClr val="bg1"/>
                </a:solidFill>
                <a:latin typeface="Ever After" panose="00000400000000000000" pitchFamily="2" charset="0"/>
              </a:rPr>
              <a:t>Part 2: Bad News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xmlns="" id="{F4A8D69A-850F-4773-A5B8-08B2270F0B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Head of State called…</a:t>
            </a:r>
          </a:p>
        </p:txBody>
      </p:sp>
      <p:pic>
        <p:nvPicPr>
          <p:cNvPr id="6" name="Picture 5" descr="Image result for man in suit">
            <a:extLst>
              <a:ext uri="{FF2B5EF4-FFF2-40B4-BE49-F238E27FC236}">
                <a16:creationId xmlns:a16="http://schemas.microsoft.com/office/drawing/2014/main" xmlns="" id="{909017D1-C11D-4728-8EED-3D90EE4EC7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656" b="97813" l="2622" r="9669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0927" y="2034670"/>
            <a:ext cx="2558253" cy="3065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E73B952B-0D69-4371-B0E4-918B6575FFBE}"/>
              </a:ext>
            </a:extLst>
          </p:cNvPr>
          <p:cNvGrpSpPr/>
          <p:nvPr/>
        </p:nvGrpSpPr>
        <p:grpSpPr>
          <a:xfrm>
            <a:off x="943276" y="2360170"/>
            <a:ext cx="6968691" cy="1963554"/>
            <a:chOff x="943276" y="2360170"/>
            <a:chExt cx="6968691" cy="1963554"/>
          </a:xfrm>
        </p:grpSpPr>
        <p:sp>
          <p:nvSpPr>
            <p:cNvPr id="3" name="Speech Bubble: Oval 2">
              <a:extLst>
                <a:ext uri="{FF2B5EF4-FFF2-40B4-BE49-F238E27FC236}">
                  <a16:creationId xmlns:a16="http://schemas.microsoft.com/office/drawing/2014/main" xmlns="" id="{D653484B-EA5D-472D-8CF0-1F17BFD254A3}"/>
                </a:ext>
              </a:extLst>
            </p:cNvPr>
            <p:cNvSpPr/>
            <p:nvPr/>
          </p:nvSpPr>
          <p:spPr>
            <a:xfrm>
              <a:off x="1896178" y="2360170"/>
              <a:ext cx="5062888" cy="1963554"/>
            </a:xfrm>
            <a:prstGeom prst="wedgeEllipseCallout">
              <a:avLst>
                <a:gd name="adj1" fmla="val -61841"/>
                <a:gd name="adj2" fmla="val -35127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xmlns="" id="{D694170E-A040-4A62-B217-C6D1D51C1211}"/>
                </a:ext>
              </a:extLst>
            </p:cNvPr>
            <p:cNvSpPr txBox="1"/>
            <p:nvPr/>
          </p:nvSpPr>
          <p:spPr>
            <a:xfrm>
              <a:off x="943276" y="2507842"/>
              <a:ext cx="6968691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/>
                <a:t>The rocket ship is </a:t>
              </a:r>
            </a:p>
            <a:p>
              <a:pPr algn="ctr"/>
              <a:r>
                <a:rPr lang="en-US" sz="2800" dirty="0"/>
                <a:t>smaller than we thought. </a:t>
              </a:r>
            </a:p>
            <a:p>
              <a:pPr algn="ctr"/>
              <a:r>
                <a:rPr lang="en-US" sz="2800" dirty="0"/>
                <a:t>You need to bring</a:t>
              </a:r>
            </a:p>
            <a:p>
              <a:pPr algn="ctr"/>
              <a:r>
                <a:rPr lang="en-US" sz="2800" dirty="0"/>
                <a:t> less items.</a:t>
              </a: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975B4313-DA53-43A7-958F-F9744239EE02}"/>
              </a:ext>
            </a:extLst>
          </p:cNvPr>
          <p:cNvSpPr txBox="1"/>
          <p:nvPr/>
        </p:nvSpPr>
        <p:spPr>
          <a:xfrm>
            <a:off x="7421078" y="2360170"/>
            <a:ext cx="3827646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If you had 45 cards originally, narrow your 16 items to 8.</a:t>
            </a:r>
          </a:p>
          <a:p>
            <a:endParaRPr lang="en-US" sz="2800" dirty="0"/>
          </a:p>
          <a:p>
            <a:r>
              <a:rPr lang="en-US" sz="2800" dirty="0"/>
              <a:t>If you had 5-10 cards, narrow your 4 choices to 2.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10508E5D-3D7B-48A4-8F6A-72F4F7CEE1F6}"/>
              </a:ext>
            </a:extLst>
          </p:cNvPr>
          <p:cNvSpPr txBox="1"/>
          <p:nvPr/>
        </p:nvSpPr>
        <p:spPr>
          <a:xfrm>
            <a:off x="1337912" y="5468713"/>
            <a:ext cx="54575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/>
              <a:t>Once you have picked your items, bring them to the front of the room for evaluation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131151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ndAc>
          <p:stSnd>
            <p:snd r:embed="rId2" name="telephone-ring-01a.wav"/>
          </p:stSnd>
        </p:sndAc>
      </p:transition>
    </mc:Choice>
    <mc:Fallback>
      <p:transition spd="slow">
        <p:sndAc>
          <p:stSnd>
            <p:snd r:embed="rId2" name="telephone-ring-01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xmlns="" id="{AB4CBB52-6AFD-4604-8D53-603BC29E8A86}"/>
              </a:ext>
            </a:extLst>
          </p:cNvPr>
          <p:cNvSpPr txBox="1">
            <a:spLocks/>
          </p:cNvSpPr>
          <p:nvPr/>
        </p:nvSpPr>
        <p:spPr>
          <a:xfrm>
            <a:off x="706722" y="2002631"/>
            <a:ext cx="10515600" cy="285273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9600" dirty="0">
                <a:solidFill>
                  <a:schemeClr val="bg1"/>
                </a:solidFill>
                <a:latin typeface="Ever After" panose="00000400000000000000" pitchFamily="2" charset="0"/>
              </a:rPr>
              <a:t>Activity – Part 3</a:t>
            </a:r>
          </a:p>
        </p:txBody>
      </p:sp>
    </p:spTree>
    <p:extLst>
      <p:ext uri="{BB962C8B-B14F-4D97-AF65-F5344CB8AC3E}">
        <p14:creationId xmlns:p14="http://schemas.microsoft.com/office/powerpoint/2010/main" val="1586574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EAC4F122-1A5B-4B89-B331-900E29FD36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5202" y="114868"/>
            <a:ext cx="10515600" cy="1325563"/>
          </a:xfrm>
        </p:spPr>
        <p:txBody>
          <a:bodyPr>
            <a:normAutofit/>
          </a:bodyPr>
          <a:lstStyle/>
          <a:p>
            <a:r>
              <a:rPr lang="en-US" sz="6000" dirty="0">
                <a:solidFill>
                  <a:schemeClr val="bg1"/>
                </a:solidFill>
                <a:latin typeface="Ever After" panose="00000400000000000000" pitchFamily="2" charset="0"/>
              </a:rPr>
              <a:t>Part 3: Class </a:t>
            </a:r>
            <a:r>
              <a:rPr lang="en-US" sz="6000" dirty="0" smtClean="0">
                <a:solidFill>
                  <a:schemeClr val="bg1"/>
                </a:solidFill>
                <a:latin typeface="Ever After" panose="00000400000000000000" pitchFamily="2" charset="0"/>
              </a:rPr>
              <a:t>Discussion </a:t>
            </a:r>
            <a:endParaRPr lang="en-US" sz="6000" dirty="0">
              <a:solidFill>
                <a:schemeClr val="bg1"/>
              </a:solidFill>
              <a:latin typeface="Ever After" panose="00000400000000000000" pitchFamily="2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xmlns="" id="{F4A8D69A-850F-4773-A5B8-08B2270F0B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Discuss all the items that have been brought forward</a:t>
            </a:r>
          </a:p>
          <a:p>
            <a:pPr lvl="1"/>
            <a:r>
              <a:rPr lang="en-US" dirty="0"/>
              <a:t>Are they any that were left out by other teams that should be brought back in?</a:t>
            </a:r>
          </a:p>
          <a:p>
            <a:pPr lvl="1"/>
            <a:r>
              <a:rPr lang="en-US" dirty="0"/>
              <a:t>Can we come to a consensus about the top 8 items?</a:t>
            </a:r>
          </a:p>
          <a:p>
            <a:pPr lvl="1"/>
            <a:r>
              <a:rPr lang="en-US" dirty="0"/>
              <a:t>Can we choose the top FOUR items?</a:t>
            </a:r>
          </a:p>
        </p:txBody>
      </p:sp>
    </p:spTree>
    <p:extLst>
      <p:ext uri="{BB962C8B-B14F-4D97-AF65-F5344CB8AC3E}">
        <p14:creationId xmlns:p14="http://schemas.microsoft.com/office/powerpoint/2010/main" val="2619467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EAC4F122-1A5B-4B89-B331-900E29FD36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5202" y="114868"/>
            <a:ext cx="10515600" cy="1325563"/>
          </a:xfrm>
        </p:spPr>
        <p:txBody>
          <a:bodyPr>
            <a:normAutofit/>
          </a:bodyPr>
          <a:lstStyle/>
          <a:p>
            <a:r>
              <a:rPr lang="en-US" sz="6000" dirty="0">
                <a:solidFill>
                  <a:schemeClr val="bg1"/>
                </a:solidFill>
                <a:latin typeface="Ever After" panose="00000400000000000000" pitchFamily="2" charset="0"/>
              </a:rPr>
              <a:t>Part 3: Class </a:t>
            </a:r>
            <a:r>
              <a:rPr lang="en-US" sz="6000" dirty="0" smtClean="0">
                <a:solidFill>
                  <a:schemeClr val="bg1"/>
                </a:solidFill>
                <a:latin typeface="Ever After" panose="00000400000000000000" pitchFamily="2" charset="0"/>
              </a:rPr>
              <a:t>Discussion </a:t>
            </a:r>
            <a:endParaRPr lang="en-US" sz="6000" dirty="0">
              <a:solidFill>
                <a:schemeClr val="bg1"/>
              </a:solidFill>
              <a:latin typeface="Ever After" panose="00000400000000000000" pitchFamily="2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xmlns="" id="{F4A8D69A-850F-4773-A5B8-08B2270F0B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71% of the Earth’s surface is covered by water</a:t>
            </a:r>
          </a:p>
          <a:p>
            <a:r>
              <a:rPr lang="en-US" dirty="0" smtClean="0"/>
              <a:t>29% of the Earth’s surface is land.</a:t>
            </a:r>
            <a:endParaRPr lang="en-US" dirty="0"/>
          </a:p>
        </p:txBody>
      </p:sp>
      <p:graphicFrame>
        <p:nvGraphicFramePr>
          <p:cNvPr id="7" name="Chart 6"/>
          <p:cNvGraphicFramePr/>
          <p:nvPr>
            <p:extLst>
              <p:ext uri="{D42A27DB-BD31-4B8C-83A1-F6EECF244321}">
                <p14:modId xmlns:p14="http://schemas.microsoft.com/office/powerpoint/2010/main" val="1196919906"/>
              </p:ext>
            </p:extLst>
          </p:nvPr>
        </p:nvGraphicFramePr>
        <p:xfrm>
          <a:off x="-81115" y="2798763"/>
          <a:ext cx="5562600" cy="3378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Chart 10"/>
          <p:cNvGraphicFramePr/>
          <p:nvPr>
            <p:extLst>
              <p:ext uri="{D42A27DB-BD31-4B8C-83A1-F6EECF244321}">
                <p14:modId xmlns:p14="http://schemas.microsoft.com/office/powerpoint/2010/main" val="3359943790"/>
              </p:ext>
            </p:extLst>
          </p:nvPr>
        </p:nvGraphicFramePr>
        <p:xfrm>
          <a:off x="5938683" y="2591586"/>
          <a:ext cx="5184877" cy="35327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4003343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>
        <p:bldAsOne/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EAC4F122-1A5B-4B89-B331-900E29FD36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5202" y="114868"/>
            <a:ext cx="10515600" cy="1325563"/>
          </a:xfrm>
        </p:spPr>
        <p:txBody>
          <a:bodyPr>
            <a:normAutofit/>
          </a:bodyPr>
          <a:lstStyle/>
          <a:p>
            <a:r>
              <a:rPr lang="en-US" sz="6000" dirty="0">
                <a:solidFill>
                  <a:schemeClr val="bg1"/>
                </a:solidFill>
                <a:latin typeface="Ever After" panose="00000400000000000000" pitchFamily="2" charset="0"/>
              </a:rPr>
              <a:t>Part 3: Class </a:t>
            </a:r>
            <a:r>
              <a:rPr lang="en-US" sz="6000" dirty="0" smtClean="0">
                <a:solidFill>
                  <a:schemeClr val="bg1"/>
                </a:solidFill>
                <a:latin typeface="Ever After" panose="00000400000000000000" pitchFamily="2" charset="0"/>
              </a:rPr>
              <a:t>Discussion </a:t>
            </a:r>
            <a:endParaRPr lang="en-US" sz="6000" dirty="0">
              <a:solidFill>
                <a:schemeClr val="bg1"/>
              </a:solidFill>
              <a:latin typeface="Ever After" panose="00000400000000000000" pitchFamily="2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xmlns="" id="{F4A8D69A-850F-4773-A5B8-08B2270F0B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How does this apply to financial responsibility?</a:t>
            </a:r>
          </a:p>
          <a:p>
            <a:r>
              <a:rPr lang="en-US" dirty="0" smtClean="0"/>
              <a:t>How can understanding needs and wants help us make good financial decisions?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037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90BB961-62C9-4842-AE3B-9194C5DA9B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255"/>
            <a:ext cx="10515600" cy="1325563"/>
          </a:xfrm>
        </p:spPr>
        <p:txBody>
          <a:bodyPr>
            <a:normAutofit/>
          </a:bodyPr>
          <a:lstStyle/>
          <a:p>
            <a:r>
              <a:rPr lang="en-US" sz="6600" dirty="0">
                <a:solidFill>
                  <a:schemeClr val="bg1"/>
                </a:solidFill>
                <a:latin typeface="Ever After" panose="00000400000000000000" pitchFamily="2" charset="0"/>
              </a:rPr>
              <a:t>What are needs?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405F041-8622-4DB0-A7A5-6274B74F55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Basic necessities of life, without which it would be difficult or impossible to </a:t>
            </a:r>
            <a:r>
              <a:rPr lang="en-US" dirty="0" smtClean="0"/>
              <a:t>survive</a:t>
            </a:r>
          </a:p>
          <a:p>
            <a:endParaRPr lang="en-US" dirty="0"/>
          </a:p>
          <a:p>
            <a:r>
              <a:rPr lang="en-US" dirty="0" smtClean="0"/>
              <a:t>Scarcity—Unlimited needs and wants with limited resources</a:t>
            </a:r>
          </a:p>
          <a:p>
            <a:pPr lvl="1"/>
            <a:r>
              <a:rPr lang="en-US" dirty="0" smtClean="0"/>
              <a:t>What are some items that are scarce in your home?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5261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2F0DB9D-B3F5-4502-9E73-356F717F8B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6722" y="2002631"/>
            <a:ext cx="10515600" cy="2852737"/>
          </a:xfrm>
        </p:spPr>
        <p:txBody>
          <a:bodyPr>
            <a:normAutofit/>
          </a:bodyPr>
          <a:lstStyle/>
          <a:p>
            <a:r>
              <a:rPr lang="en-US" sz="9600" dirty="0">
                <a:solidFill>
                  <a:schemeClr val="bg1"/>
                </a:solidFill>
                <a:latin typeface="Ever After" panose="00000400000000000000" pitchFamily="2" charset="0"/>
              </a:rPr>
              <a:t>Set the Stage</a:t>
            </a:r>
          </a:p>
        </p:txBody>
      </p:sp>
    </p:spTree>
    <p:extLst>
      <p:ext uri="{BB962C8B-B14F-4D97-AF65-F5344CB8AC3E}">
        <p14:creationId xmlns:p14="http://schemas.microsoft.com/office/powerpoint/2010/main" val="165497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57ECD697-5452-47B1-9FEE-7DA987300A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11171"/>
            <a:ext cx="10515600" cy="1325563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Ever After" panose="00000400000000000000" pitchFamily="2" charset="0"/>
              </a:rPr>
              <a:t>There’s a Phone Call for you….</a:t>
            </a:r>
          </a:p>
        </p:txBody>
      </p:sp>
      <p:sp>
        <p:nvSpPr>
          <p:cNvPr id="6" name="Speech Bubble: Oval 5">
            <a:extLst>
              <a:ext uri="{FF2B5EF4-FFF2-40B4-BE49-F238E27FC236}">
                <a16:creationId xmlns:a16="http://schemas.microsoft.com/office/drawing/2014/main" xmlns="" id="{287819F2-93FB-4C34-AAD9-BC1A3AE74311}"/>
              </a:ext>
            </a:extLst>
          </p:cNvPr>
          <p:cNvSpPr/>
          <p:nvPr/>
        </p:nvSpPr>
        <p:spPr>
          <a:xfrm>
            <a:off x="1496041" y="1253331"/>
            <a:ext cx="10515600" cy="4351338"/>
          </a:xfrm>
          <a:prstGeom prst="wedgeEllipseCallout">
            <a:avLst>
              <a:gd name="adj1" fmla="val -37310"/>
              <a:gd name="adj2" fmla="val 46130"/>
            </a:avLst>
          </a:pr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ysClr val="windowText" lastClr="000000"/>
                </a:solidFill>
              </a:rPr>
              <a:t>“We have a lot of problems in the world right now. If everyone all over the world used up as many resources as we do in the North, we would need another 4 planets! So we are going to conduct an experiment…”</a:t>
            </a:r>
          </a:p>
        </p:txBody>
      </p:sp>
      <p:pic>
        <p:nvPicPr>
          <p:cNvPr id="1026" name="Picture 2" descr="Image result for man in suit">
            <a:extLst>
              <a:ext uri="{FF2B5EF4-FFF2-40B4-BE49-F238E27FC236}">
                <a16:creationId xmlns:a16="http://schemas.microsoft.com/office/drawing/2014/main" xmlns="" id="{D75125AE-6157-4A65-B439-DEF9AC80C8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656" b="97813" l="2622" r="9669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2946" y="3593963"/>
            <a:ext cx="2558253" cy="3065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Arrow: Right 6">
            <a:extLst>
              <a:ext uri="{FF2B5EF4-FFF2-40B4-BE49-F238E27FC236}">
                <a16:creationId xmlns:a16="http://schemas.microsoft.com/office/drawing/2014/main" xmlns="" id="{989EE937-3436-431F-B364-853CB1EABFA4}"/>
              </a:ext>
            </a:extLst>
          </p:cNvPr>
          <p:cNvSpPr/>
          <p:nvPr/>
        </p:nvSpPr>
        <p:spPr>
          <a:xfrm>
            <a:off x="967389" y="4620126"/>
            <a:ext cx="1491114" cy="1463040"/>
          </a:xfrm>
          <a:prstGeom prst="rightArrow">
            <a:avLst/>
          </a:prstGeom>
          <a:solidFill>
            <a:srgbClr val="523D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Head of State</a:t>
            </a:r>
          </a:p>
        </p:txBody>
      </p:sp>
    </p:spTree>
    <p:extLst>
      <p:ext uri="{BB962C8B-B14F-4D97-AF65-F5344CB8AC3E}">
        <p14:creationId xmlns:p14="http://schemas.microsoft.com/office/powerpoint/2010/main" val="11544273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ndAc>
          <p:stSnd>
            <p:snd r:embed="rId2" name="telephone-ring-01a.wav"/>
          </p:stSnd>
        </p:sndAc>
      </p:transition>
    </mc:Choice>
    <mc:Fallback>
      <p:transition spd="slow">
        <p:sndAc>
          <p:stSnd>
            <p:snd r:embed="rId2" name="telephone-ring-01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peech Bubble: Oval 5">
            <a:extLst>
              <a:ext uri="{FF2B5EF4-FFF2-40B4-BE49-F238E27FC236}">
                <a16:creationId xmlns:a16="http://schemas.microsoft.com/office/drawing/2014/main" xmlns="" id="{287819F2-93FB-4C34-AAD9-BC1A3AE74311}"/>
              </a:ext>
            </a:extLst>
          </p:cNvPr>
          <p:cNvSpPr/>
          <p:nvPr/>
        </p:nvSpPr>
        <p:spPr>
          <a:xfrm>
            <a:off x="1010194" y="330927"/>
            <a:ext cx="10533017" cy="5634444"/>
          </a:xfrm>
          <a:prstGeom prst="wedgeEllipseCallout">
            <a:avLst>
              <a:gd name="adj1" fmla="val -35454"/>
              <a:gd name="adj2" fmla="val 48321"/>
            </a:avLst>
          </a:pr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solidFill>
                  <a:sysClr val="windowText" lastClr="000000"/>
                </a:solidFill>
              </a:rPr>
              <a:t>We are sending this class to another planet. The planet has a </a:t>
            </a:r>
            <a:r>
              <a:rPr lang="en-US" sz="4400" b="1" dirty="0">
                <a:solidFill>
                  <a:sysClr val="windowText" lastClr="000000"/>
                </a:solidFill>
              </a:rPr>
              <a:t>good atmosphere</a:t>
            </a:r>
            <a:r>
              <a:rPr lang="en-US" sz="4400" dirty="0">
                <a:solidFill>
                  <a:sysClr val="windowText" lastClr="000000"/>
                </a:solidFill>
              </a:rPr>
              <a:t>, so there is plenty of air to breathe. There is </a:t>
            </a:r>
            <a:r>
              <a:rPr lang="en-US" sz="4400" b="1" dirty="0">
                <a:solidFill>
                  <a:sysClr val="windowText" lastClr="000000"/>
                </a:solidFill>
              </a:rPr>
              <a:t>gravity</a:t>
            </a:r>
            <a:r>
              <a:rPr lang="en-US" sz="4400" dirty="0">
                <a:solidFill>
                  <a:sysClr val="windowText" lastClr="000000"/>
                </a:solidFill>
              </a:rPr>
              <a:t>, and there are </a:t>
            </a:r>
            <a:r>
              <a:rPr lang="en-US" sz="4400" b="1" dirty="0">
                <a:solidFill>
                  <a:sysClr val="windowText" lastClr="000000"/>
                </a:solidFill>
              </a:rPr>
              <a:t>no aliens</a:t>
            </a:r>
            <a:r>
              <a:rPr lang="en-US" sz="4400" dirty="0">
                <a:solidFill>
                  <a:sysClr val="windowText" lastClr="000000"/>
                </a:solidFill>
              </a:rPr>
              <a:t>.</a:t>
            </a:r>
          </a:p>
        </p:txBody>
      </p:sp>
      <p:pic>
        <p:nvPicPr>
          <p:cNvPr id="8" name="Picture 2" descr="Image result for man in suit">
            <a:extLst>
              <a:ext uri="{FF2B5EF4-FFF2-40B4-BE49-F238E27FC236}">
                <a16:creationId xmlns:a16="http://schemas.microsoft.com/office/drawing/2014/main" xmlns="" id="{D07AF477-222A-4ED2-8330-C4B146EEDF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656" b="97813" l="2622" r="9669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194" y="3545836"/>
            <a:ext cx="2558253" cy="3065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183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peech Bubble: Oval 5">
            <a:extLst>
              <a:ext uri="{FF2B5EF4-FFF2-40B4-BE49-F238E27FC236}">
                <a16:creationId xmlns:a16="http://schemas.microsoft.com/office/drawing/2014/main" xmlns="" id="{287819F2-93FB-4C34-AAD9-BC1A3AE74311}"/>
              </a:ext>
            </a:extLst>
          </p:cNvPr>
          <p:cNvSpPr/>
          <p:nvPr/>
        </p:nvSpPr>
        <p:spPr>
          <a:xfrm>
            <a:off x="1010194" y="330927"/>
            <a:ext cx="10533017" cy="5634444"/>
          </a:xfrm>
          <a:prstGeom prst="wedgeEllipseCallout">
            <a:avLst>
              <a:gd name="adj1" fmla="val 34636"/>
              <a:gd name="adj2" fmla="val 45418"/>
            </a:avLst>
          </a:pr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solidFill>
                  <a:sysClr val="windowText" lastClr="000000"/>
                </a:solidFill>
              </a:rPr>
              <a:t>We are giving you a 6-week supply of food and water. But you may be sent off for a few months, maybe a year.</a:t>
            </a:r>
          </a:p>
        </p:txBody>
      </p:sp>
      <p:pic>
        <p:nvPicPr>
          <p:cNvPr id="3" name="Picture 2" descr="Image result for man in suit">
            <a:extLst>
              <a:ext uri="{FF2B5EF4-FFF2-40B4-BE49-F238E27FC236}">
                <a16:creationId xmlns:a16="http://schemas.microsoft.com/office/drawing/2014/main" xmlns="" id="{B00C3B45-65A6-415A-A920-270F470687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656" b="97813" l="2622" r="9669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0513" y="3661340"/>
            <a:ext cx="2558253" cy="3065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7036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peech Bubble: Oval 5">
            <a:extLst>
              <a:ext uri="{FF2B5EF4-FFF2-40B4-BE49-F238E27FC236}">
                <a16:creationId xmlns:a16="http://schemas.microsoft.com/office/drawing/2014/main" xmlns="" id="{287819F2-93FB-4C34-AAD9-BC1A3AE74311}"/>
              </a:ext>
            </a:extLst>
          </p:cNvPr>
          <p:cNvSpPr/>
          <p:nvPr/>
        </p:nvSpPr>
        <p:spPr>
          <a:xfrm>
            <a:off x="1010194" y="330927"/>
            <a:ext cx="10533017" cy="5634444"/>
          </a:xfrm>
          <a:prstGeom prst="wedgeEllipseCallout">
            <a:avLst>
              <a:gd name="adj1" fmla="val 35001"/>
              <a:gd name="adj2" fmla="val 46271"/>
            </a:avLst>
          </a:pr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solidFill>
                  <a:sysClr val="windowText" lastClr="000000"/>
                </a:solidFill>
              </a:rPr>
              <a:t>There isn’t much time! You are leaving in 30 minutes. You need to pack your bags and think about what to take with you.</a:t>
            </a:r>
          </a:p>
        </p:txBody>
      </p:sp>
      <p:pic>
        <p:nvPicPr>
          <p:cNvPr id="3" name="Picture 2" descr="Image result for man in suit">
            <a:extLst>
              <a:ext uri="{FF2B5EF4-FFF2-40B4-BE49-F238E27FC236}">
                <a16:creationId xmlns:a16="http://schemas.microsoft.com/office/drawing/2014/main" xmlns="" id="{F68887FE-5211-4B41-A839-244476C9F8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656" b="97813" l="2622" r="9669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2643" y="3536211"/>
            <a:ext cx="2558253" cy="3065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3459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xmlns="" id="{AB4CBB52-6AFD-4604-8D53-603BC29E8A86}"/>
              </a:ext>
            </a:extLst>
          </p:cNvPr>
          <p:cNvSpPr txBox="1">
            <a:spLocks/>
          </p:cNvSpPr>
          <p:nvPr/>
        </p:nvSpPr>
        <p:spPr>
          <a:xfrm>
            <a:off x="706722" y="2002631"/>
            <a:ext cx="10515600" cy="285273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9600" dirty="0">
                <a:solidFill>
                  <a:schemeClr val="bg1"/>
                </a:solidFill>
                <a:latin typeface="Ever After" panose="00000400000000000000" pitchFamily="2" charset="0"/>
              </a:rPr>
              <a:t>Activity – Part 1</a:t>
            </a:r>
          </a:p>
        </p:txBody>
      </p:sp>
    </p:spTree>
    <p:extLst>
      <p:ext uri="{BB962C8B-B14F-4D97-AF65-F5344CB8AC3E}">
        <p14:creationId xmlns:p14="http://schemas.microsoft.com/office/powerpoint/2010/main" val="3091857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EAC4F122-1A5B-4B89-B331-900E29FD36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5202" y="114868"/>
            <a:ext cx="10515600" cy="1325563"/>
          </a:xfrm>
        </p:spPr>
        <p:txBody>
          <a:bodyPr>
            <a:normAutofit/>
          </a:bodyPr>
          <a:lstStyle/>
          <a:p>
            <a:r>
              <a:rPr lang="en-US" sz="6000" dirty="0">
                <a:solidFill>
                  <a:schemeClr val="bg1"/>
                </a:solidFill>
                <a:latin typeface="Ever After" panose="00000400000000000000" pitchFamily="2" charset="0"/>
              </a:rPr>
              <a:t>Part 1: Choose your Items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xmlns="" id="{F4A8D69A-850F-4773-A5B8-08B2270F0B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From the cards you have been given, you will need to choose the most essential items!</a:t>
            </a:r>
          </a:p>
          <a:p>
            <a:pPr marL="0" indent="0">
              <a:buNone/>
            </a:pPr>
            <a:r>
              <a:rPr lang="en-US" dirty="0"/>
              <a:t>	If you have been given 45 cards, choose 16.</a:t>
            </a:r>
          </a:p>
          <a:p>
            <a:pPr marL="0" indent="0">
              <a:buNone/>
            </a:pPr>
            <a:r>
              <a:rPr lang="en-US" dirty="0"/>
              <a:t>	If you have been given 5-10 cards, choose 4.</a:t>
            </a:r>
          </a:p>
          <a:p>
            <a:pPr marL="0" indent="0">
              <a:buNone/>
            </a:pPr>
            <a:r>
              <a:rPr lang="en-US" dirty="0"/>
              <a:t>Discuss with your group why each cards is a </a:t>
            </a:r>
            <a:r>
              <a:rPr lang="en-US" b="1" dirty="0"/>
              <a:t>need </a:t>
            </a:r>
            <a:r>
              <a:rPr lang="en-US" dirty="0"/>
              <a:t>or a</a:t>
            </a:r>
            <a:r>
              <a:rPr lang="en-US" b="1" dirty="0"/>
              <a:t> want.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5258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</TotalTime>
  <Words>406</Words>
  <Application>Microsoft Office PowerPoint</Application>
  <PresentationFormat>Widescreen</PresentationFormat>
  <Paragraphs>45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Calibri</vt:lpstr>
      <vt:lpstr>Calibri Light</vt:lpstr>
      <vt:lpstr>Enter The Grid</vt:lpstr>
      <vt:lpstr>Ever After</vt:lpstr>
      <vt:lpstr>Office Theme</vt:lpstr>
      <vt:lpstr>Needs &amp; Wants Game CDA 11</vt:lpstr>
      <vt:lpstr>What are needs?</vt:lpstr>
      <vt:lpstr>Set the Stage</vt:lpstr>
      <vt:lpstr>There’s a Phone Call for you….</vt:lpstr>
      <vt:lpstr>PowerPoint Presentation</vt:lpstr>
      <vt:lpstr>PowerPoint Presentation</vt:lpstr>
      <vt:lpstr>PowerPoint Presentation</vt:lpstr>
      <vt:lpstr>PowerPoint Presentation</vt:lpstr>
      <vt:lpstr>Part 1: Choose your Items</vt:lpstr>
      <vt:lpstr>PowerPoint Presentation</vt:lpstr>
      <vt:lpstr>Part 2: Bad News</vt:lpstr>
      <vt:lpstr>PowerPoint Presentation</vt:lpstr>
      <vt:lpstr>Part 3: Class Discussion </vt:lpstr>
      <vt:lpstr>Part 3: Class Discussion </vt:lpstr>
      <vt:lpstr>Part 3: Class Discussion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Needs &amp; Wants Game CDA 11</dc:title>
  <dc:creator>Megan Rees</dc:creator>
  <cp:lastModifiedBy>Megan Rees</cp:lastModifiedBy>
  <cp:revision>8</cp:revision>
  <dcterms:created xsi:type="dcterms:W3CDTF">2018-01-24T17:47:17Z</dcterms:created>
  <dcterms:modified xsi:type="dcterms:W3CDTF">2018-02-01T17:51:56Z</dcterms:modified>
</cp:coreProperties>
</file>