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78" r:id="rId4"/>
    <p:sldId id="279" r:id="rId5"/>
    <p:sldId id="283" r:id="rId6"/>
    <p:sldId id="280" r:id="rId7"/>
    <p:sldId id="282" r:id="rId8"/>
    <p:sldId id="281" r:id="rId9"/>
  </p:sldIdLst>
  <p:sldSz cx="9144000" cy="5143500" type="screen16x9"/>
  <p:notesSz cx="6858000" cy="9144000"/>
  <p:embeddedFontLst>
    <p:embeddedFont>
      <p:font typeface="Montserrat ExtraBold" panose="020B0604020202020204" charset="0"/>
      <p:bold r:id="rId11"/>
      <p:italic r:id="rId12"/>
      <p:boldItalic r:id="rId13"/>
    </p:embeddedFont>
    <p:embeddedFont>
      <p:font typeface="Montserrat Light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C4AF"/>
    <a:srgbClr val="F8CB45"/>
    <a:srgbClr val="ECADAE"/>
    <a:srgbClr val="C95F2C"/>
    <a:srgbClr val="B19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243AC6-E6AA-472F-B608-43287C50BADC}">
  <a:tblStyle styleId="{8A243AC6-E6AA-472F-B608-43287C50BA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86395"/>
  </p:normalViewPr>
  <p:slideViewPr>
    <p:cSldViewPr snapToGrid="0" snapToObjects="1">
      <p:cViewPr varScale="1">
        <p:scale>
          <a:sx n="120" d="100"/>
          <a:sy n="120" d="100"/>
        </p:scale>
        <p:origin x="84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511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009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95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432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25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206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196" lvl="0" indent="-342896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391" lvl="1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587" lvl="2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782" lvl="3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5978" lvl="4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173" lvl="5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368" lvl="6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563" lvl="7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759" lvl="8" indent="-342896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196" lvl="0" indent="-342896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391" lvl="1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587" lvl="2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782" lvl="3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5978" lvl="4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173" lvl="5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368" lvl="6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563" lvl="7" indent="-342896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759" lvl="8" indent="-342896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5274345" y="1852719"/>
            <a:ext cx="3292820" cy="204765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MY CAREER PATH</a:t>
            </a:r>
            <a:br>
              <a:rPr lang="en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Helvetica Neue Medium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EDUCATION</a:t>
            </a:r>
            <a:endParaRPr b="1" dirty="0">
              <a:solidFill>
                <a:schemeClr val="bg1">
                  <a:lumMod val="95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4813216" y="454794"/>
            <a:ext cx="3805646" cy="85721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TYPES OF TRAINING &amp; EDUCATION</a:t>
            </a:r>
            <a:endParaRPr sz="2800" dirty="0">
              <a:solidFill>
                <a:schemeClr val="bg1">
                  <a:lumMod val="95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2</a:t>
            </a:fld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739200-6F79-4DE3-AFF2-AAB4DBDDBA4B}"/>
              </a:ext>
            </a:extLst>
          </p:cNvPr>
          <p:cNvSpPr/>
          <p:nvPr/>
        </p:nvSpPr>
        <p:spPr>
          <a:xfrm>
            <a:off x="307238" y="2748310"/>
            <a:ext cx="3430829" cy="6144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UNIVERSITIES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014822-C2ED-4E61-934A-137214F0D208}"/>
              </a:ext>
            </a:extLst>
          </p:cNvPr>
          <p:cNvSpPr/>
          <p:nvPr/>
        </p:nvSpPr>
        <p:spPr>
          <a:xfrm>
            <a:off x="365759" y="4095293"/>
            <a:ext cx="3430829" cy="6144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COMMUNITY COLLEGE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F4F1D0-EEEA-4018-A757-FB1E0CA7A045}"/>
              </a:ext>
            </a:extLst>
          </p:cNvPr>
          <p:cNvSpPr/>
          <p:nvPr/>
        </p:nvSpPr>
        <p:spPr>
          <a:xfrm>
            <a:off x="4813216" y="2748310"/>
            <a:ext cx="3430829" cy="6144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APPRENTICESHIPS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C94E35-AADC-44A8-B076-04CAF19C20A5}"/>
              </a:ext>
            </a:extLst>
          </p:cNvPr>
          <p:cNvSpPr/>
          <p:nvPr/>
        </p:nvSpPr>
        <p:spPr>
          <a:xfrm>
            <a:off x="4813214" y="4032625"/>
            <a:ext cx="3430829" cy="6144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CERTIFICATIONS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3B7EFC-4B52-466F-B5D0-036B3D8E9311}"/>
              </a:ext>
            </a:extLst>
          </p:cNvPr>
          <p:cNvSpPr/>
          <p:nvPr/>
        </p:nvSpPr>
        <p:spPr>
          <a:xfrm>
            <a:off x="4813216" y="1531472"/>
            <a:ext cx="3430829" cy="6144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TECHNICAL COLLEGES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279" name="Google Shape;279;p35"/>
          <p:cNvSpPr txBox="1">
            <a:spLocks noGrp="1"/>
          </p:cNvSpPr>
          <p:nvPr>
            <p:ph type="ctrTitle" idx="4294967295"/>
          </p:nvPr>
        </p:nvSpPr>
        <p:spPr>
          <a:xfrm>
            <a:off x="352098" y="446964"/>
            <a:ext cx="3898033" cy="116862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DEGREES </a:t>
            </a:r>
            <a:br>
              <a:rPr lang="en-US" sz="3600" dirty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sz="3600" dirty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1,2, 4 OR MORE!</a:t>
            </a:r>
            <a:endParaRPr sz="1600" dirty="0">
              <a:solidFill>
                <a:schemeClr val="tx1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308262-F3D6-43A0-B4F4-71BE2FE42590}"/>
              </a:ext>
            </a:extLst>
          </p:cNvPr>
          <p:cNvSpPr/>
          <p:nvPr/>
        </p:nvSpPr>
        <p:spPr>
          <a:xfrm>
            <a:off x="4273985" y="854281"/>
            <a:ext cx="2153793" cy="6144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ASSOCIATES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0610FA-1767-4B2E-932B-23A0D7CC269F}"/>
              </a:ext>
            </a:extLst>
          </p:cNvPr>
          <p:cNvSpPr/>
          <p:nvPr/>
        </p:nvSpPr>
        <p:spPr>
          <a:xfrm>
            <a:off x="6601141" y="195745"/>
            <a:ext cx="2153793" cy="6144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CERTIFICATION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AFF47-DA47-4CB6-9E05-F51148D9385F}"/>
              </a:ext>
            </a:extLst>
          </p:cNvPr>
          <p:cNvSpPr/>
          <p:nvPr/>
        </p:nvSpPr>
        <p:spPr>
          <a:xfrm>
            <a:off x="139169" y="1546197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  <a:endParaRPr lang="en-US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EE00D-B065-4C44-995C-5BDB3D8B89DC}"/>
              </a:ext>
            </a:extLst>
          </p:cNvPr>
          <p:cNvSpPr/>
          <p:nvPr/>
        </p:nvSpPr>
        <p:spPr>
          <a:xfrm>
            <a:off x="114716" y="3426412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endParaRPr lang="en-US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56F402-F50C-4D43-9F51-9DBFEB2526B4}"/>
              </a:ext>
            </a:extLst>
          </p:cNvPr>
          <p:cNvSpPr/>
          <p:nvPr/>
        </p:nvSpPr>
        <p:spPr>
          <a:xfrm>
            <a:off x="4031781" y="1529944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</a:t>
            </a:r>
            <a:endParaRPr lang="en-US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98505E-AFEA-4136-942B-363F4D71F848}"/>
              </a:ext>
            </a:extLst>
          </p:cNvPr>
          <p:cNvSpPr/>
          <p:nvPr/>
        </p:nvSpPr>
        <p:spPr>
          <a:xfrm rot="16200000">
            <a:off x="3632039" y="3449000"/>
            <a:ext cx="17235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ORE</a:t>
            </a:r>
            <a:endParaRPr lang="en-U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49C590-95D0-4BDE-ADA9-4F2E4DD954EF}"/>
              </a:ext>
            </a:extLst>
          </p:cNvPr>
          <p:cNvSpPr/>
          <p:nvPr/>
        </p:nvSpPr>
        <p:spPr>
          <a:xfrm>
            <a:off x="6601139" y="1577187"/>
            <a:ext cx="2153793" cy="6144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BACHELORS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90C1B7-739B-4860-91C6-840DE168FFE4}"/>
              </a:ext>
            </a:extLst>
          </p:cNvPr>
          <p:cNvSpPr/>
          <p:nvPr/>
        </p:nvSpPr>
        <p:spPr>
          <a:xfrm>
            <a:off x="4273985" y="178618"/>
            <a:ext cx="2153793" cy="6144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DOCTORATE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BDB440-71BF-4E2A-B81B-97BDC63F5E8E}"/>
              </a:ext>
            </a:extLst>
          </p:cNvPr>
          <p:cNvSpPr/>
          <p:nvPr/>
        </p:nvSpPr>
        <p:spPr>
          <a:xfrm>
            <a:off x="6601140" y="869342"/>
            <a:ext cx="2153793" cy="61447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4198E-7 L -0.60052 0.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5" y="16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1543 L 0.00451 0.01543 C 0.00156 0.0216 -0.00139 0.02747 -0.00434 0.03395 C -0.00521 0.0358 -0.00573 0.03858 -0.00694 0.04012 C -0.00799 0.04166 -0.00938 0.0429 -0.01042 0.04475 C -0.0191 0.05895 -0.01372 0.05555 -0.02083 0.05864 C -0.02431 0.06389 -0.02691 0.06913 -0.03125 0.07253 C -0.03299 0.07376 -0.03472 0.07469 -0.03646 0.07561 C -0.03819 0.07778 -0.03993 0.07994 -0.04167 0.08179 C -0.04427 0.08457 -0.05035 0.08919 -0.05295 0.09105 C -0.05469 0.09228 -0.05642 0.0929 -0.05816 0.09413 C -0.06319 0.09815 -0.06667 0.10278 -0.07205 0.10494 C -0.075 0.10617 -0.07795 0.10586 -0.08073 0.10648 C -0.08403 0.1074 -0.08715 0.10864 -0.09045 0.10957 C -0.09306 0.11018 -0.09566 0.11049 -0.09826 0.11111 C -0.10174 0.11203 -0.10521 0.11358 -0.10868 0.11419 C -0.11493 0.11574 -0.12778 0.11728 -0.12778 0.11728 C -0.13038 0.11944 -0.13281 0.12191 -0.13559 0.12345 C -0.13819 0.125 -0.1408 0.12531 -0.1434 0.12654 C -0.14601 0.12808 -0.14861 0.12994 -0.15122 0.13117 C -0.15417 0.13271 -0.15712 0.13302 -0.1599 0.13426 C -0.16285 0.1358 -0.16563 0.13765 -0.16858 0.13889 C -0.17413 0.14136 -0.18524 0.14506 -0.18524 0.14506 C -0.18785 0.14722 -0.19028 0.14969 -0.19306 0.15123 C -0.19549 0.15278 -0.19826 0.15339 -0.20087 0.15432 C -0.20313 0.15555 -0.20556 0.15648 -0.20781 0.1574 C -0.21267 0.15987 -0.21806 0.1608 -0.22257 0.16543 C -0.22465 0.16728 -0.22656 0.16975 -0.22865 0.1716 C -0.23299 0.175 -0.23698 0.17592 -0.2408 0.18086 C -0.26007 0.20432 -0.23438 0.17654 -0.25295 0.19784 C -0.25417 0.19907 -0.25538 0.19969 -0.25642 0.20092 C -0.26146 0.20679 -0.26997 0.21882 -0.27222 0.2287 C -0.27431 0.23827 -0.27344 0.23364 -0.27483 0.24259 C -0.27413 0.25617 -0.27413 0.26944 -0.27309 0.28271 C -0.27292 0.28457 -0.27188 0.2858 -0.27135 0.28734 C -0.27066 0.2895 -0.27031 0.29166 -0.26962 0.29352 C -0.26875 0.29537 -0.26771 0.2966 -0.26701 0.29815 C -0.26424 0.3037 -0.26198 0.31018 -0.25903 0.31543 C -0.25295 0.32623 -0.25122 0.33024 -0.24514 0.33858 C -0.24323 0.34136 -0.24115 0.34352 -0.23906 0.34629 C -0.23733 0.34876 -0.23559 0.35154 -0.23385 0.35401 C -0.23194 0.35679 -0.22969 0.35895 -0.22778 0.36173 C -0.22309 0.36852 -0.22379 0.36944 -0.21997 0.37716 C -0.21892 0.37932 -0.21754 0.38117 -0.21649 0.38333 C -0.21545 0.3858 -0.21476 0.38858 -0.21389 0.39105 C -0.21337 0.39259 -0.21267 0.39413 -0.21215 0.39568 C -0.20694 0.4108 -0.21181 0.39753 -0.20781 0.40802 C -0.20747 0.41018 -0.20729 0.41234 -0.20694 0.41419 C -0.20608 0.41882 -0.20434 0.42808 -0.20434 0.42808 C -0.20451 0.43642 -0.20469 0.44475 -0.20521 0.45308 C -0.20556 0.45957 -0.20573 0.46327 -0.20781 0.46852 C -0.20885 0.47129 -0.21007 0.47345 -0.21129 0.47623 C -0.21354 0.48796 -0.21007 0.47253 -0.21823 0.49166 C -0.22014 0.49598 -0.22361 0.50494 -0.22604 0.5071 C -0.22726 0.50802 -0.22847 0.50895 -0.22951 0.51018 C -0.23073 0.51142 -0.23177 0.51327 -0.23299 0.51481 C -0.24254 0.52654 -0.23438 0.51666 -0.24167 0.52407 C -0.24601 0.52839 -0.24254 0.52623 -0.24774 0.53024 C -0.25069 0.5324 -0.25052 0.53148 -0.25382 0.53333 C -0.25625 0.53487 -0.25851 0.53611 -0.26076 0.53796 C -0.26233 0.53919 -0.26372 0.54136 -0.26528 0.54259 C -0.26771 0.54444 -0.27049 0.54537 -0.27309 0.54722 C -0.28455 0.55617 -0.27361 0.55216 -0.28524 0.55494 C -0.28715 0.5571 -0.28906 0.55987 -0.29132 0.56111 C -0.29236 0.56203 -0.30851 0.57037 -0.31302 0.57191 C -0.31528 0.57284 -0.31771 0.57315 -0.31997 0.57345 C -0.33333 0.58364 -0.31892 0.57376 -0.33212 0.57963 C -0.33368 0.58055 -0.33507 0.5821 -0.33646 0.58271 C -0.33785 0.58364 -0.33941 0.58364 -0.3408 0.58426 C -0.34167 0.58487 -0.34254 0.58549 -0.3434 0.5858 C -0.34722 0.58796 -0.35087 0.58919 -0.35469 0.58919 L -0.35469 0.58919 " pathEditMode="relative" ptsTypes="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7531E-6 L -0.02604 1.97531E-6 L -0.02604 0.00957 L -0.05191 0.00957 L -0.05191 0.01944 L -0.07777 0.01944 L -0.07777 0.02901 L -0.10364 0.02901 L -0.10364 0.03889 L -0.12951 0.03889 L -0.12951 0.04845 L -0.15538 0.04845 L -0.15538 0.05833 L -0.18125 0.05833 L -0.18125 0.06821 " pathEditMode="relative" rAng="0" ptsTypes="AAAAAAAAAA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3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1552 0.437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44444E-6 L 0.11146 0.739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3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5851180" y="-200879"/>
            <a:ext cx="3292820" cy="204765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do I</a:t>
            </a:r>
            <a:br>
              <a:rPr lang="en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Helvetica Neue Medium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PAY FOR IT?</a:t>
            </a:r>
            <a:endParaRPr b="1" dirty="0">
              <a:solidFill>
                <a:schemeClr val="bg1">
                  <a:lumMod val="95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8E7486-EAF0-4488-8922-B5DEB21FD8F0}"/>
              </a:ext>
            </a:extLst>
          </p:cNvPr>
          <p:cNvSpPr/>
          <p:nvPr/>
        </p:nvSpPr>
        <p:spPr>
          <a:xfrm>
            <a:off x="709126" y="961644"/>
            <a:ext cx="3430829" cy="614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FAMILY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5A4583-877B-4FBA-9D9B-5FB46683BCEB}"/>
              </a:ext>
            </a:extLst>
          </p:cNvPr>
          <p:cNvSpPr/>
          <p:nvPr/>
        </p:nvSpPr>
        <p:spPr>
          <a:xfrm>
            <a:off x="429369" y="294220"/>
            <a:ext cx="3430829" cy="614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PERSONAL SAVINGS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7A6B22-6EF1-4A7E-9AC4-5B7D7A16EA5D}"/>
              </a:ext>
            </a:extLst>
          </p:cNvPr>
          <p:cNvSpPr/>
          <p:nvPr/>
        </p:nvSpPr>
        <p:spPr>
          <a:xfrm>
            <a:off x="2627696" y="4379101"/>
            <a:ext cx="3430829" cy="614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STUDENT LOANS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0A2304-240D-477C-B6EE-0BB940C65507}"/>
              </a:ext>
            </a:extLst>
          </p:cNvPr>
          <p:cNvSpPr/>
          <p:nvPr/>
        </p:nvSpPr>
        <p:spPr>
          <a:xfrm>
            <a:off x="1360440" y="2305204"/>
            <a:ext cx="3430829" cy="614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PEL GRANT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0FED3-E396-4514-AF0C-ADD2E4A34473}"/>
              </a:ext>
            </a:extLst>
          </p:cNvPr>
          <p:cNvSpPr/>
          <p:nvPr/>
        </p:nvSpPr>
        <p:spPr>
          <a:xfrm>
            <a:off x="1025716" y="1631397"/>
            <a:ext cx="3430829" cy="614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SCHOLARSHIPS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6953E8-FBBA-4BDC-A9AB-5807269BB40E}"/>
              </a:ext>
            </a:extLst>
          </p:cNvPr>
          <p:cNvSpPr/>
          <p:nvPr/>
        </p:nvSpPr>
        <p:spPr>
          <a:xfrm>
            <a:off x="2144783" y="3679056"/>
            <a:ext cx="3430829" cy="614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WORK-STUDY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7F78FD-E1D8-4C1B-A1DD-3E8598BA09FC}"/>
              </a:ext>
            </a:extLst>
          </p:cNvPr>
          <p:cNvSpPr/>
          <p:nvPr/>
        </p:nvSpPr>
        <p:spPr>
          <a:xfrm>
            <a:off x="1765138" y="2979011"/>
            <a:ext cx="3430829" cy="614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GET A JOB!</a:t>
            </a:r>
          </a:p>
        </p:txBody>
      </p:sp>
    </p:spTree>
    <p:extLst>
      <p:ext uri="{BB962C8B-B14F-4D97-AF65-F5344CB8AC3E}">
        <p14:creationId xmlns:p14="http://schemas.microsoft.com/office/powerpoint/2010/main" val="411872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5851180" y="-200879"/>
            <a:ext cx="3292820" cy="204765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do I</a:t>
            </a:r>
            <a:br>
              <a:rPr lang="en" dirty="0">
                <a:solidFill>
                  <a:schemeClr val="bg1">
                    <a:lumMod val="9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Helvetica Neue Medium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PAY FOR IT?</a:t>
            </a:r>
            <a:endParaRPr b="1" dirty="0">
              <a:solidFill>
                <a:schemeClr val="bg1">
                  <a:lumMod val="95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7A6B22-6EF1-4A7E-9AC4-5B7D7A16EA5D}"/>
              </a:ext>
            </a:extLst>
          </p:cNvPr>
          <p:cNvSpPr/>
          <p:nvPr/>
        </p:nvSpPr>
        <p:spPr>
          <a:xfrm>
            <a:off x="202548" y="610183"/>
            <a:ext cx="3430829" cy="614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STUDENT LOANS</a:t>
            </a:r>
          </a:p>
        </p:txBody>
      </p:sp>
      <p:pic>
        <p:nvPicPr>
          <p:cNvPr id="4098" name="Picture 2" descr="The U.S. States With The Highest &amp; Lowest Student Debt [Infographic]">
            <a:extLst>
              <a:ext uri="{FF2B5EF4-FFF2-40B4-BE49-F238E27FC236}">
                <a16:creationId xmlns:a16="http://schemas.microsoft.com/office/drawing/2014/main" id="{584D6B51-EEE1-4A95-AF00-98740C75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76" y="131693"/>
            <a:ext cx="4501856" cy="487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ducational infographic : Manageable Ways to Pay Down Student Loan Debt! -  InfographicNow.com | Your Number One Source For daily infographics &amp; visual  creativity">
            <a:extLst>
              <a:ext uri="{FF2B5EF4-FFF2-40B4-BE49-F238E27FC236}">
                <a16:creationId xmlns:a16="http://schemas.microsoft.com/office/drawing/2014/main" id="{BC03A2C0-26FF-40EF-808C-3588333B1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8" y="1374436"/>
            <a:ext cx="3956903" cy="363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89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4813216" y="454794"/>
            <a:ext cx="3805646" cy="85721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TUITION RATES</a:t>
            </a:r>
            <a:endParaRPr sz="2800" dirty="0">
              <a:solidFill>
                <a:schemeClr val="bg1">
                  <a:lumMod val="95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6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35C524-0EDD-4C3B-8CFF-ABACEBC475FA}"/>
              </a:ext>
            </a:extLst>
          </p:cNvPr>
          <p:cNvSpPr/>
          <p:nvPr/>
        </p:nvSpPr>
        <p:spPr>
          <a:xfrm>
            <a:off x="307238" y="2441072"/>
            <a:ext cx="3430829" cy="6144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IN-STATE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9AE215-C02F-40DA-96A4-36E5167EA132}"/>
              </a:ext>
            </a:extLst>
          </p:cNvPr>
          <p:cNvSpPr/>
          <p:nvPr/>
        </p:nvSpPr>
        <p:spPr>
          <a:xfrm>
            <a:off x="5049755" y="2441072"/>
            <a:ext cx="3430829" cy="6144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OUT OF STATE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F5774C-684E-4391-A0F4-A04A0DBAFC45}"/>
              </a:ext>
            </a:extLst>
          </p:cNvPr>
          <p:cNvSpPr txBox="1"/>
          <p:nvPr/>
        </p:nvSpPr>
        <p:spPr>
          <a:xfrm>
            <a:off x="1192377" y="3357677"/>
            <a:ext cx="2077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$8,615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3F760F-7B33-4561-853F-9D82C825128A}"/>
              </a:ext>
            </a:extLst>
          </p:cNvPr>
          <p:cNvSpPr txBox="1"/>
          <p:nvPr/>
        </p:nvSpPr>
        <p:spPr>
          <a:xfrm>
            <a:off x="5931408" y="3357676"/>
            <a:ext cx="2077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$27,220</a:t>
            </a:r>
          </a:p>
        </p:txBody>
      </p:sp>
      <p:pic>
        <p:nvPicPr>
          <p:cNvPr id="3074" name="Picture 2" descr="Utah Utes - Wikipedia">
            <a:extLst>
              <a:ext uri="{FF2B5EF4-FFF2-40B4-BE49-F238E27FC236}">
                <a16:creationId xmlns:a16="http://schemas.microsoft.com/office/drawing/2014/main" id="{4711D74F-F1FC-456F-B188-6FE15560F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64" y="3385989"/>
            <a:ext cx="810642" cy="7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18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/>
              <a:pPr>
                <a:buSzPts val="1100"/>
              </a:pPr>
              <a:t>7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35C524-0EDD-4C3B-8CFF-ABACEBC475FA}"/>
              </a:ext>
            </a:extLst>
          </p:cNvPr>
          <p:cNvSpPr/>
          <p:nvPr/>
        </p:nvSpPr>
        <p:spPr>
          <a:xfrm>
            <a:off x="325909" y="2420777"/>
            <a:ext cx="3430829" cy="6144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COLLEGE COMPARE</a:t>
            </a:r>
          </a:p>
        </p:txBody>
      </p:sp>
      <p:pic>
        <p:nvPicPr>
          <p:cNvPr id="3074" name="Picture 2" descr="Utah Utes - Wikipedia">
            <a:extLst>
              <a:ext uri="{FF2B5EF4-FFF2-40B4-BE49-F238E27FC236}">
                <a16:creationId xmlns:a16="http://schemas.microsoft.com/office/drawing/2014/main" id="{4711D74F-F1FC-456F-B188-6FE15560F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61" y="105974"/>
            <a:ext cx="810642" cy="7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righam Young University's Story with Aquatic Therapy">
            <a:extLst>
              <a:ext uri="{FF2B5EF4-FFF2-40B4-BE49-F238E27FC236}">
                <a16:creationId xmlns:a16="http://schemas.microsoft.com/office/drawing/2014/main" id="{BA17E037-ABD7-4F32-8977-B68E2A3ED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474" y="817890"/>
            <a:ext cx="810642" cy="64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Westminster College Athletics | Salt Lake City, UT 84105">
            <a:extLst>
              <a:ext uri="{FF2B5EF4-FFF2-40B4-BE49-F238E27FC236}">
                <a16:creationId xmlns:a16="http://schemas.microsoft.com/office/drawing/2014/main" id="{C13DE46F-D886-4042-B6B3-50A256996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0" y="1401769"/>
            <a:ext cx="1494739" cy="8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now College Football: Snow vs. Utah Shock 8-27-2016 - YouTube">
            <a:extLst>
              <a:ext uri="{FF2B5EF4-FFF2-40B4-BE49-F238E27FC236}">
                <a16:creationId xmlns:a16="http://schemas.microsoft.com/office/drawing/2014/main" id="{CD7A1849-5A47-4010-A954-667E97DB5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8" t="30283" r="24677" b="21038"/>
          <a:stretch/>
        </p:blipFill>
        <p:spPr bwMode="auto">
          <a:xfrm>
            <a:off x="5462061" y="2326225"/>
            <a:ext cx="1171903" cy="62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ollege Symbols | SLCC">
            <a:extLst>
              <a:ext uri="{FF2B5EF4-FFF2-40B4-BE49-F238E27FC236}">
                <a16:creationId xmlns:a16="http://schemas.microsoft.com/office/drawing/2014/main" id="{0B72C174-9DFB-4993-8A15-A69524D54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02" y="3038141"/>
            <a:ext cx="914066" cy="62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Utah State Aggies - Wikipedia">
            <a:extLst>
              <a:ext uri="{FF2B5EF4-FFF2-40B4-BE49-F238E27FC236}">
                <a16:creationId xmlns:a16="http://schemas.microsoft.com/office/drawing/2014/main" id="{DE6AD45B-0044-4B7E-855E-B7A8E7B55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136" y="3750057"/>
            <a:ext cx="853197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Ameritech College of Healthcare: Health &amp; Nursing School in Utah">
            <a:extLst>
              <a:ext uri="{FF2B5EF4-FFF2-40B4-BE49-F238E27FC236}">
                <a16:creationId xmlns:a16="http://schemas.microsoft.com/office/drawing/2014/main" id="{8E8183E3-EF02-4625-BE58-FF2195FE3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39" y="4408309"/>
            <a:ext cx="2253327" cy="62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A964601-6509-4D9E-85EB-D149DADDB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179813"/>
              </p:ext>
            </p:extLst>
          </p:nvPr>
        </p:nvGraphicFramePr>
        <p:xfrm>
          <a:off x="5152129" y="79524"/>
          <a:ext cx="3874870" cy="4968957"/>
        </p:xfrm>
        <a:graphic>
          <a:graphicData uri="http://schemas.openxmlformats.org/drawingml/2006/table">
            <a:tbl>
              <a:tblPr firstRow="1" bandRow="1">
                <a:tableStyleId>{8A243AC6-E6AA-472F-B608-43287C50BADC}</a:tableStyleId>
              </a:tblPr>
              <a:tblGrid>
                <a:gridCol w="1937435">
                  <a:extLst>
                    <a:ext uri="{9D8B030D-6E8A-4147-A177-3AD203B41FA5}">
                      <a16:colId xmlns:a16="http://schemas.microsoft.com/office/drawing/2014/main" val="3933451921"/>
                    </a:ext>
                  </a:extLst>
                </a:gridCol>
                <a:gridCol w="1937435">
                  <a:extLst>
                    <a:ext uri="{9D8B030D-6E8A-4147-A177-3AD203B41FA5}">
                      <a16:colId xmlns:a16="http://schemas.microsoft.com/office/drawing/2014/main" val="2425547154"/>
                    </a:ext>
                  </a:extLst>
                </a:gridCol>
              </a:tblGrid>
              <a:tr h="7062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$8,615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628983"/>
                  </a:ext>
                </a:extLst>
              </a:tr>
              <a:tr h="7315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$5,620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2503116"/>
                  </a:ext>
                </a:extLst>
              </a:tr>
              <a:tr h="7062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$33,480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6461583"/>
                  </a:ext>
                </a:extLst>
              </a:tr>
              <a:tr h="7062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$3,326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1077984"/>
                  </a:ext>
                </a:extLst>
              </a:tr>
              <a:tr h="7062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$3,369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7987923"/>
                  </a:ext>
                </a:extLst>
              </a:tr>
              <a:tr h="7062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$7,056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4639817"/>
                  </a:ext>
                </a:extLst>
              </a:tr>
              <a:tr h="7062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$14,220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0720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85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279" name="Google Shape;279;p35"/>
          <p:cNvSpPr txBox="1">
            <a:spLocks noGrp="1"/>
          </p:cNvSpPr>
          <p:nvPr>
            <p:ph type="ctrTitle" idx="4294967295"/>
          </p:nvPr>
        </p:nvSpPr>
        <p:spPr>
          <a:xfrm>
            <a:off x="352098" y="446964"/>
            <a:ext cx="3898033" cy="116862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SCHOLARSHIPS</a:t>
            </a:r>
            <a:endParaRPr sz="1600" dirty="0">
              <a:solidFill>
                <a:schemeClr val="tx1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FE6695-C7AF-4264-882A-AD60869881F5}"/>
              </a:ext>
            </a:extLst>
          </p:cNvPr>
          <p:cNvSpPr/>
          <p:nvPr/>
        </p:nvSpPr>
        <p:spPr>
          <a:xfrm>
            <a:off x="211955" y="4215667"/>
            <a:ext cx="3430829" cy="6144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MINORITIES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5103BA-4439-49EF-BE6F-0EC707345B19}"/>
              </a:ext>
            </a:extLst>
          </p:cNvPr>
          <p:cNvSpPr/>
          <p:nvPr/>
        </p:nvSpPr>
        <p:spPr>
          <a:xfrm>
            <a:off x="211955" y="3527911"/>
            <a:ext cx="3430829" cy="6144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WOMEN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AE5436-7559-479D-AF89-1AB789134915}"/>
              </a:ext>
            </a:extLst>
          </p:cNvPr>
          <p:cNvSpPr/>
          <p:nvPr/>
        </p:nvSpPr>
        <p:spPr>
          <a:xfrm>
            <a:off x="211954" y="2124766"/>
            <a:ext cx="3430829" cy="6144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AVERAGE ACADEMIC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01871D-86DF-49A1-874B-7F9931C46720}"/>
              </a:ext>
            </a:extLst>
          </p:cNvPr>
          <p:cNvSpPr/>
          <p:nvPr/>
        </p:nvSpPr>
        <p:spPr>
          <a:xfrm>
            <a:off x="211955" y="1392259"/>
            <a:ext cx="3430829" cy="6144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ACADEMIC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BAD29F-B4E9-4921-8BF7-1AAB7317A8C5}"/>
              </a:ext>
            </a:extLst>
          </p:cNvPr>
          <p:cNvSpPr/>
          <p:nvPr/>
        </p:nvSpPr>
        <p:spPr>
          <a:xfrm>
            <a:off x="5260848" y="3527911"/>
            <a:ext cx="3430829" cy="6144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UNUSUAL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0209C3-7E9E-4D1F-B694-438DDF1A6530}"/>
              </a:ext>
            </a:extLst>
          </p:cNvPr>
          <p:cNvSpPr/>
          <p:nvPr/>
        </p:nvSpPr>
        <p:spPr>
          <a:xfrm>
            <a:off x="5260849" y="4215667"/>
            <a:ext cx="3430829" cy="6144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ATHLETIC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B431C2-93D2-4306-AAB2-051B06C358E0}"/>
              </a:ext>
            </a:extLst>
          </p:cNvPr>
          <p:cNvSpPr/>
          <p:nvPr/>
        </p:nvSpPr>
        <p:spPr>
          <a:xfrm>
            <a:off x="5260849" y="2831967"/>
            <a:ext cx="3430829" cy="6144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CREATIVE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433DFF-DD97-4F4E-BF8B-0FAF9D258D58}"/>
              </a:ext>
            </a:extLst>
          </p:cNvPr>
          <p:cNvSpPr/>
          <p:nvPr/>
        </p:nvSpPr>
        <p:spPr>
          <a:xfrm>
            <a:off x="211953" y="2829528"/>
            <a:ext cx="3430829" cy="61447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COMMUNITY SERVICE</a:t>
            </a:r>
          </a:p>
        </p:txBody>
      </p:sp>
    </p:spTree>
    <p:extLst>
      <p:ext uri="{BB962C8B-B14F-4D97-AF65-F5344CB8AC3E}">
        <p14:creationId xmlns:p14="http://schemas.microsoft.com/office/powerpoint/2010/main" val="397118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2828</TotalTime>
  <Words>107</Words>
  <Application>Microsoft Office PowerPoint</Application>
  <PresentationFormat>On-screen Show (16:9)</PresentationFormat>
  <Paragraphs>54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Montserrat ExtraBold</vt:lpstr>
      <vt:lpstr>Helvetica Neue Medium</vt:lpstr>
      <vt:lpstr>Helvetica Neue</vt:lpstr>
      <vt:lpstr>Arial</vt:lpstr>
      <vt:lpstr>Montserrat Light</vt:lpstr>
      <vt:lpstr>Juliet template</vt:lpstr>
      <vt:lpstr>MY CAREER PATH EDUCATION</vt:lpstr>
      <vt:lpstr>TYPES OF TRAINING &amp; EDUCATION</vt:lpstr>
      <vt:lpstr>DEGREES  1,2, 4 OR MORE!</vt:lpstr>
      <vt:lpstr>How do I PAY FOR IT?</vt:lpstr>
      <vt:lpstr>How do I PAY FOR IT?</vt:lpstr>
      <vt:lpstr>TUITION RATES</vt:lpstr>
      <vt:lpstr>PowerPoint Presentation</vt:lpstr>
      <vt:lpstr>SCHOLARSHIPS</vt:lpstr>
    </vt:vector>
  </TitlesOfParts>
  <Manager/>
  <Company/>
  <LinksUpToDate>false</LinksUpToDate>
  <SharedDoc>false</SharedDoc>
  <HyperlinkBase>https://www.freepptbackgrounds.net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PPT Backgrounds</dc:title>
  <dc:subject>Powerpoint and Google Slides</dc:subject>
  <dc:creator>Freepptbackgrounds.net</dc:creator>
  <cp:keywords>powerpoint, template, google, slide, backgrounds</cp:keywords>
  <dc:description>Download free Powerpoint Backgrounds and Templates</dc:description>
  <cp:lastModifiedBy>Megan Rees</cp:lastModifiedBy>
  <cp:revision>46</cp:revision>
  <dcterms:modified xsi:type="dcterms:W3CDTF">2020-09-04T18:24:17Z</dcterms:modified>
  <cp:category>Powerpoint and Google Slide Templates</cp:category>
</cp:coreProperties>
</file>