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audio2.wav" ContentType="audio/x-wav"/>
  <Override PartName="/ppt/media/audio3.wav" ContentType="audio/x-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2"/>
  </p:notesMasterIdLst>
  <p:sldIdLst>
    <p:sldId id="256" r:id="rId2"/>
    <p:sldId id="260" r:id="rId3"/>
    <p:sldId id="266" r:id="rId4"/>
    <p:sldId id="261" r:id="rId5"/>
    <p:sldId id="309" r:id="rId6"/>
    <p:sldId id="267" r:id="rId7"/>
    <p:sldId id="316" r:id="rId8"/>
    <p:sldId id="295" r:id="rId9"/>
    <p:sldId id="318" r:id="rId10"/>
    <p:sldId id="268" r:id="rId11"/>
    <p:sldId id="317" r:id="rId12"/>
    <p:sldId id="269" r:id="rId13"/>
    <p:sldId id="319" r:id="rId14"/>
    <p:sldId id="270" r:id="rId15"/>
    <p:sldId id="360" r:id="rId16"/>
    <p:sldId id="359" r:id="rId17"/>
    <p:sldId id="368" r:id="rId18"/>
    <p:sldId id="366" r:id="rId19"/>
    <p:sldId id="367" r:id="rId20"/>
    <p:sldId id="369" r:id="rId21"/>
    <p:sldId id="370" r:id="rId22"/>
    <p:sldId id="271" r:id="rId23"/>
    <p:sldId id="263" r:id="rId24"/>
    <p:sldId id="320" r:id="rId25"/>
    <p:sldId id="272" r:id="rId26"/>
    <p:sldId id="321" r:id="rId27"/>
    <p:sldId id="273" r:id="rId28"/>
    <p:sldId id="322" r:id="rId29"/>
    <p:sldId id="274" r:id="rId30"/>
    <p:sldId id="323" r:id="rId31"/>
    <p:sldId id="353" r:id="rId32"/>
    <p:sldId id="354" r:id="rId33"/>
    <p:sldId id="275" r:id="rId34"/>
    <p:sldId id="324" r:id="rId35"/>
    <p:sldId id="276" r:id="rId36"/>
    <p:sldId id="325" r:id="rId37"/>
    <p:sldId id="301" r:id="rId38"/>
    <p:sldId id="364" r:id="rId39"/>
    <p:sldId id="365" r:id="rId40"/>
    <p:sldId id="277" r:id="rId41"/>
    <p:sldId id="326" r:id="rId42"/>
    <p:sldId id="262" r:id="rId43"/>
    <p:sldId id="327" r:id="rId44"/>
    <p:sldId id="280" r:id="rId45"/>
    <p:sldId id="328" r:id="rId46"/>
    <p:sldId id="281" r:id="rId47"/>
    <p:sldId id="329" r:id="rId48"/>
    <p:sldId id="282" r:id="rId49"/>
    <p:sldId id="330" r:id="rId50"/>
    <p:sldId id="283" r:id="rId51"/>
    <p:sldId id="332" r:id="rId52"/>
    <p:sldId id="284" r:id="rId53"/>
    <p:sldId id="331" r:id="rId54"/>
    <p:sldId id="302" r:id="rId55"/>
    <p:sldId id="363" r:id="rId56"/>
    <p:sldId id="333" r:id="rId57"/>
    <p:sldId id="303" r:id="rId58"/>
    <p:sldId id="352" r:id="rId59"/>
    <p:sldId id="351" r:id="rId60"/>
    <p:sldId id="278" r:id="rId61"/>
    <p:sldId id="334" r:id="rId62"/>
    <p:sldId id="264" r:id="rId63"/>
    <p:sldId id="335" r:id="rId64"/>
    <p:sldId id="285" r:id="rId65"/>
    <p:sldId id="336" r:id="rId66"/>
    <p:sldId id="286" r:id="rId67"/>
    <p:sldId id="337" r:id="rId68"/>
    <p:sldId id="287" r:id="rId69"/>
    <p:sldId id="338" r:id="rId70"/>
    <p:sldId id="288" r:id="rId71"/>
    <p:sldId id="339" r:id="rId72"/>
    <p:sldId id="289" r:id="rId73"/>
    <p:sldId id="299" r:id="rId74"/>
    <p:sldId id="340" r:id="rId75"/>
    <p:sldId id="300" r:id="rId76"/>
    <p:sldId id="356" r:id="rId77"/>
    <p:sldId id="355" r:id="rId78"/>
    <p:sldId id="357" r:id="rId79"/>
    <p:sldId id="362" r:id="rId80"/>
    <p:sldId id="361" r:id="rId81"/>
    <p:sldId id="358" r:id="rId82"/>
    <p:sldId id="279" r:id="rId83"/>
    <p:sldId id="265" r:id="rId84"/>
    <p:sldId id="341" r:id="rId85"/>
    <p:sldId id="290" r:id="rId86"/>
    <p:sldId id="342" r:id="rId87"/>
    <p:sldId id="291" r:id="rId88"/>
    <p:sldId id="343" r:id="rId89"/>
    <p:sldId id="292" r:id="rId90"/>
    <p:sldId id="344" r:id="rId91"/>
    <p:sldId id="293" r:id="rId92"/>
    <p:sldId id="345" r:id="rId93"/>
    <p:sldId id="294" r:id="rId94"/>
    <p:sldId id="346" r:id="rId95"/>
    <p:sldId id="304" r:id="rId96"/>
    <p:sldId id="347" r:id="rId97"/>
    <p:sldId id="306" r:id="rId98"/>
    <p:sldId id="348" r:id="rId99"/>
    <p:sldId id="307" r:id="rId100"/>
    <p:sldId id="349" r:id="rId10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84"/>
    <a:srgbClr val="B05D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441" autoAdjust="0"/>
    <p:restoredTop sz="94628" autoAdjust="0"/>
  </p:normalViewPr>
  <p:slideViewPr>
    <p:cSldViewPr>
      <p:cViewPr varScale="1">
        <p:scale>
          <a:sx n="66" d="100"/>
          <a:sy n="66" d="100"/>
        </p:scale>
        <p:origin x="216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82A42C-6D38-4BF3-973C-2A0607426787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9C2B3CA-78CF-45B7-9744-D4464704FF17}">
      <dgm:prSet phldrT="[Text]"/>
      <dgm:spPr/>
      <dgm:t>
        <a:bodyPr/>
        <a:lstStyle/>
        <a:p>
          <a:r>
            <a:rPr lang="en-US" dirty="0" smtClean="0"/>
            <a:t>Manufacturer</a:t>
          </a:r>
          <a:endParaRPr lang="en-US" dirty="0"/>
        </a:p>
      </dgm:t>
    </dgm:pt>
    <dgm:pt modelId="{EC1C31EC-C1DC-4F0D-9D41-8F1F24A82F48}" type="parTrans" cxnId="{50137BDC-E79E-4260-85F4-052305AA325E}">
      <dgm:prSet/>
      <dgm:spPr/>
      <dgm:t>
        <a:bodyPr/>
        <a:lstStyle/>
        <a:p>
          <a:endParaRPr lang="en-US"/>
        </a:p>
      </dgm:t>
    </dgm:pt>
    <dgm:pt modelId="{A558482B-EC26-4022-931C-F9E4D73C1697}" type="sibTrans" cxnId="{50137BDC-E79E-4260-85F4-052305AA325E}">
      <dgm:prSet/>
      <dgm:spPr/>
      <dgm:t>
        <a:bodyPr/>
        <a:lstStyle/>
        <a:p>
          <a:endParaRPr lang="en-US"/>
        </a:p>
      </dgm:t>
    </dgm:pt>
    <dgm:pt modelId="{864D42D6-9B18-4DDA-920C-266AB8ABE0F0}">
      <dgm:prSet phldrT="[Text]"/>
      <dgm:spPr/>
      <dgm:t>
        <a:bodyPr/>
        <a:lstStyle/>
        <a:p>
          <a:r>
            <a:rPr lang="en-US" dirty="0" smtClean="0"/>
            <a:t>Store</a:t>
          </a:r>
          <a:endParaRPr lang="en-US" dirty="0"/>
        </a:p>
      </dgm:t>
    </dgm:pt>
    <dgm:pt modelId="{2AE70C1B-49F0-47FB-B357-EB7E56E90C04}" type="parTrans" cxnId="{061515EE-63F9-413C-8F0F-118DF70F37EC}">
      <dgm:prSet/>
      <dgm:spPr/>
      <dgm:t>
        <a:bodyPr/>
        <a:lstStyle/>
        <a:p>
          <a:endParaRPr lang="en-US"/>
        </a:p>
      </dgm:t>
    </dgm:pt>
    <dgm:pt modelId="{293EA908-D697-4184-A252-C30AC97E7BDD}" type="sibTrans" cxnId="{061515EE-63F9-413C-8F0F-118DF70F37EC}">
      <dgm:prSet/>
      <dgm:spPr/>
      <dgm:t>
        <a:bodyPr/>
        <a:lstStyle/>
        <a:p>
          <a:endParaRPr lang="en-US"/>
        </a:p>
      </dgm:t>
    </dgm:pt>
    <dgm:pt modelId="{BD70C9B7-4873-40C3-9842-CDE074E88E93}">
      <dgm:prSet phldrT="[Text]"/>
      <dgm:spPr/>
      <dgm:t>
        <a:bodyPr/>
        <a:lstStyle/>
        <a:p>
          <a:r>
            <a:rPr lang="en-US" dirty="0" smtClean="0"/>
            <a:t>Customer</a:t>
          </a:r>
          <a:endParaRPr lang="en-US" dirty="0"/>
        </a:p>
      </dgm:t>
    </dgm:pt>
    <dgm:pt modelId="{5DE84DF6-1F58-429B-88A0-4F94BEBB0F3F}" type="parTrans" cxnId="{D06319E1-722B-4BFC-8524-8EA93F1A403C}">
      <dgm:prSet/>
      <dgm:spPr/>
      <dgm:t>
        <a:bodyPr/>
        <a:lstStyle/>
        <a:p>
          <a:endParaRPr lang="en-US"/>
        </a:p>
      </dgm:t>
    </dgm:pt>
    <dgm:pt modelId="{43744EB0-93FD-479C-95C8-279FA2EB1C16}" type="sibTrans" cxnId="{D06319E1-722B-4BFC-8524-8EA93F1A403C}">
      <dgm:prSet/>
      <dgm:spPr/>
      <dgm:t>
        <a:bodyPr/>
        <a:lstStyle/>
        <a:p>
          <a:endParaRPr lang="en-US"/>
        </a:p>
      </dgm:t>
    </dgm:pt>
    <dgm:pt modelId="{563314A9-44BA-48B1-B2C5-1F9E769E1FFB}">
      <dgm:prSet phldrT="[Text]"/>
      <dgm:spPr/>
      <dgm:t>
        <a:bodyPr/>
        <a:lstStyle/>
        <a:p>
          <a:r>
            <a:rPr lang="en-US" dirty="0" smtClean="0"/>
            <a:t>Distributer</a:t>
          </a:r>
          <a:endParaRPr lang="en-US" dirty="0"/>
        </a:p>
      </dgm:t>
    </dgm:pt>
    <dgm:pt modelId="{7922363A-D9A9-4A2B-90D8-4146E4B94324}" type="parTrans" cxnId="{CB56F8AC-5B8E-4FC1-8B29-955D515258E7}">
      <dgm:prSet/>
      <dgm:spPr/>
      <dgm:t>
        <a:bodyPr/>
        <a:lstStyle/>
        <a:p>
          <a:endParaRPr lang="en-US"/>
        </a:p>
      </dgm:t>
    </dgm:pt>
    <dgm:pt modelId="{278AC78E-9CC7-459B-AD6A-A9069F075CA3}" type="sibTrans" cxnId="{CB56F8AC-5B8E-4FC1-8B29-955D515258E7}">
      <dgm:prSet/>
      <dgm:spPr/>
      <dgm:t>
        <a:bodyPr/>
        <a:lstStyle/>
        <a:p>
          <a:endParaRPr lang="en-US"/>
        </a:p>
      </dgm:t>
    </dgm:pt>
    <dgm:pt modelId="{90E2CB32-64A6-439C-B9AC-5619A3A81AB7}" type="pres">
      <dgm:prSet presAssocID="{EB82A42C-6D38-4BF3-973C-2A060742678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A82D4E-6818-48C8-A3A3-E3507413AA03}" type="pres">
      <dgm:prSet presAssocID="{EB82A42C-6D38-4BF3-973C-2A0607426787}" presName="dummyMaxCanvas" presStyleCnt="0">
        <dgm:presLayoutVars/>
      </dgm:prSet>
      <dgm:spPr/>
    </dgm:pt>
    <dgm:pt modelId="{14D9487C-CCB4-4285-8174-05ED66458444}" type="pres">
      <dgm:prSet presAssocID="{EB82A42C-6D38-4BF3-973C-2A0607426787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D04C5-AEE8-42C1-9D53-1604FBFC040B}" type="pres">
      <dgm:prSet presAssocID="{EB82A42C-6D38-4BF3-973C-2A0607426787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563C4A-09D0-474F-9E04-3A659CCEA4EC}" type="pres">
      <dgm:prSet presAssocID="{EB82A42C-6D38-4BF3-973C-2A060742678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26858F-67FD-432B-8AE2-59990FB3381B}" type="pres">
      <dgm:prSet presAssocID="{EB82A42C-6D38-4BF3-973C-2A0607426787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060249-13B2-4093-8F6B-F7E116FAA4BB}" type="pres">
      <dgm:prSet presAssocID="{EB82A42C-6D38-4BF3-973C-2A0607426787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522BBA-0B69-4A39-BB62-17D58E0A1927}" type="pres">
      <dgm:prSet presAssocID="{EB82A42C-6D38-4BF3-973C-2A0607426787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DA6F6-32C9-429E-BA6B-39A5ED852612}" type="pres">
      <dgm:prSet presAssocID="{EB82A42C-6D38-4BF3-973C-2A0607426787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A60606-B582-4088-B752-50D384226143}" type="pres">
      <dgm:prSet presAssocID="{EB82A42C-6D38-4BF3-973C-2A060742678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FD0436-1A90-42AF-AA07-CF1A8ECA3D2F}" type="pres">
      <dgm:prSet presAssocID="{EB82A42C-6D38-4BF3-973C-2A060742678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812BEE-2ABE-43BC-BE5C-514540B23314}" type="pres">
      <dgm:prSet presAssocID="{EB82A42C-6D38-4BF3-973C-2A060742678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8A325D-5935-472C-A903-0A112B2332E1}" type="pres">
      <dgm:prSet presAssocID="{EB82A42C-6D38-4BF3-973C-2A060742678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ECD86C-0FF6-4CA5-8002-5AED972FCA94}" type="presOf" srcId="{864D42D6-9B18-4DDA-920C-266AB8ABE0F0}" destId="{C9812BEE-2ABE-43BC-BE5C-514540B23314}" srcOrd="1" destOrd="0" presId="urn:microsoft.com/office/officeart/2005/8/layout/vProcess5"/>
    <dgm:cxn modelId="{FA6279B7-DCAD-4399-93F0-B5FD3C1067C0}" type="presOf" srcId="{293EA908-D697-4184-A252-C30AC97E7BDD}" destId="{FC4DA6F6-32C9-429E-BA6B-39A5ED852612}" srcOrd="0" destOrd="0" presId="urn:microsoft.com/office/officeart/2005/8/layout/vProcess5"/>
    <dgm:cxn modelId="{50137BDC-E79E-4260-85F4-052305AA325E}" srcId="{EB82A42C-6D38-4BF3-973C-2A0607426787}" destId="{E9C2B3CA-78CF-45B7-9744-D4464704FF17}" srcOrd="0" destOrd="0" parTransId="{EC1C31EC-C1DC-4F0D-9D41-8F1F24A82F48}" sibTransId="{A558482B-EC26-4022-931C-F9E4D73C1697}"/>
    <dgm:cxn modelId="{061515EE-63F9-413C-8F0F-118DF70F37EC}" srcId="{EB82A42C-6D38-4BF3-973C-2A0607426787}" destId="{864D42D6-9B18-4DDA-920C-266AB8ABE0F0}" srcOrd="2" destOrd="0" parTransId="{2AE70C1B-49F0-47FB-B357-EB7E56E90C04}" sibTransId="{293EA908-D697-4184-A252-C30AC97E7BDD}"/>
    <dgm:cxn modelId="{08E407DB-AFF0-46DD-A8CB-865FE429DF9B}" type="presOf" srcId="{563314A9-44BA-48B1-B2C5-1F9E769E1FFB}" destId="{BECD04C5-AEE8-42C1-9D53-1604FBFC040B}" srcOrd="0" destOrd="0" presId="urn:microsoft.com/office/officeart/2005/8/layout/vProcess5"/>
    <dgm:cxn modelId="{D06319E1-722B-4BFC-8524-8EA93F1A403C}" srcId="{EB82A42C-6D38-4BF3-973C-2A0607426787}" destId="{BD70C9B7-4873-40C3-9842-CDE074E88E93}" srcOrd="3" destOrd="0" parTransId="{5DE84DF6-1F58-429B-88A0-4F94BEBB0F3F}" sibTransId="{43744EB0-93FD-479C-95C8-279FA2EB1C16}"/>
    <dgm:cxn modelId="{CB56F8AC-5B8E-4FC1-8B29-955D515258E7}" srcId="{EB82A42C-6D38-4BF3-973C-2A0607426787}" destId="{563314A9-44BA-48B1-B2C5-1F9E769E1FFB}" srcOrd="1" destOrd="0" parTransId="{7922363A-D9A9-4A2B-90D8-4146E4B94324}" sibTransId="{278AC78E-9CC7-459B-AD6A-A9069F075CA3}"/>
    <dgm:cxn modelId="{C4164511-672C-42AA-98AB-1A6C9447A21F}" type="presOf" srcId="{BD70C9B7-4873-40C3-9842-CDE074E88E93}" destId="{8F8A325D-5935-472C-A903-0A112B2332E1}" srcOrd="1" destOrd="0" presId="urn:microsoft.com/office/officeart/2005/8/layout/vProcess5"/>
    <dgm:cxn modelId="{D0CDDECC-7358-40F5-8C3F-D1BB4D1A54D3}" type="presOf" srcId="{A558482B-EC26-4022-931C-F9E4D73C1697}" destId="{02060249-13B2-4093-8F6B-F7E116FAA4BB}" srcOrd="0" destOrd="0" presId="urn:microsoft.com/office/officeart/2005/8/layout/vProcess5"/>
    <dgm:cxn modelId="{51DF863B-AB93-4201-B329-21263DAFBE34}" type="presOf" srcId="{EB82A42C-6D38-4BF3-973C-2A0607426787}" destId="{90E2CB32-64A6-439C-B9AC-5619A3A81AB7}" srcOrd="0" destOrd="0" presId="urn:microsoft.com/office/officeart/2005/8/layout/vProcess5"/>
    <dgm:cxn modelId="{72750A72-BFF9-42DC-9C86-99B329C5FF1C}" type="presOf" srcId="{BD70C9B7-4873-40C3-9842-CDE074E88E93}" destId="{ED26858F-67FD-432B-8AE2-59990FB3381B}" srcOrd="0" destOrd="0" presId="urn:microsoft.com/office/officeart/2005/8/layout/vProcess5"/>
    <dgm:cxn modelId="{5F8926F0-AD99-42F1-A10C-D35769DC7C5C}" type="presOf" srcId="{278AC78E-9CC7-459B-AD6A-A9069F075CA3}" destId="{39522BBA-0B69-4A39-BB62-17D58E0A1927}" srcOrd="0" destOrd="0" presId="urn:microsoft.com/office/officeart/2005/8/layout/vProcess5"/>
    <dgm:cxn modelId="{8EB7C66B-BF5F-45F0-A40F-7B90475F2C1F}" type="presOf" srcId="{864D42D6-9B18-4DDA-920C-266AB8ABE0F0}" destId="{2C563C4A-09D0-474F-9E04-3A659CCEA4EC}" srcOrd="0" destOrd="0" presId="urn:microsoft.com/office/officeart/2005/8/layout/vProcess5"/>
    <dgm:cxn modelId="{D43557EC-4724-4F3A-B63C-8CA7866D6821}" type="presOf" srcId="{563314A9-44BA-48B1-B2C5-1F9E769E1FFB}" destId="{C8FD0436-1A90-42AF-AA07-CF1A8ECA3D2F}" srcOrd="1" destOrd="0" presId="urn:microsoft.com/office/officeart/2005/8/layout/vProcess5"/>
    <dgm:cxn modelId="{5D58947E-52DA-47FC-A461-B6733C012028}" type="presOf" srcId="{E9C2B3CA-78CF-45B7-9744-D4464704FF17}" destId="{6FA60606-B582-4088-B752-50D384226143}" srcOrd="1" destOrd="0" presId="urn:microsoft.com/office/officeart/2005/8/layout/vProcess5"/>
    <dgm:cxn modelId="{DD6B8537-A6C8-4919-99D0-03F4B58582BA}" type="presOf" srcId="{E9C2B3CA-78CF-45B7-9744-D4464704FF17}" destId="{14D9487C-CCB4-4285-8174-05ED66458444}" srcOrd="0" destOrd="0" presId="urn:microsoft.com/office/officeart/2005/8/layout/vProcess5"/>
    <dgm:cxn modelId="{30610811-F17C-44C0-8A77-AB77538EB575}" type="presParOf" srcId="{90E2CB32-64A6-439C-B9AC-5619A3A81AB7}" destId="{DAA82D4E-6818-48C8-A3A3-E3507413AA03}" srcOrd="0" destOrd="0" presId="urn:microsoft.com/office/officeart/2005/8/layout/vProcess5"/>
    <dgm:cxn modelId="{8B156D7E-0A76-4339-9EC0-AF451548262F}" type="presParOf" srcId="{90E2CB32-64A6-439C-B9AC-5619A3A81AB7}" destId="{14D9487C-CCB4-4285-8174-05ED66458444}" srcOrd="1" destOrd="0" presId="urn:microsoft.com/office/officeart/2005/8/layout/vProcess5"/>
    <dgm:cxn modelId="{6FFEFD16-8FF7-4232-BB22-59CF4D8C6B88}" type="presParOf" srcId="{90E2CB32-64A6-439C-B9AC-5619A3A81AB7}" destId="{BECD04C5-AEE8-42C1-9D53-1604FBFC040B}" srcOrd="2" destOrd="0" presId="urn:microsoft.com/office/officeart/2005/8/layout/vProcess5"/>
    <dgm:cxn modelId="{B90EE34F-5306-4297-A3AA-85D614B3A995}" type="presParOf" srcId="{90E2CB32-64A6-439C-B9AC-5619A3A81AB7}" destId="{2C563C4A-09D0-474F-9E04-3A659CCEA4EC}" srcOrd="3" destOrd="0" presId="urn:microsoft.com/office/officeart/2005/8/layout/vProcess5"/>
    <dgm:cxn modelId="{3DCA9280-1E73-48FB-8262-8CF97E3DD264}" type="presParOf" srcId="{90E2CB32-64A6-439C-B9AC-5619A3A81AB7}" destId="{ED26858F-67FD-432B-8AE2-59990FB3381B}" srcOrd="4" destOrd="0" presId="urn:microsoft.com/office/officeart/2005/8/layout/vProcess5"/>
    <dgm:cxn modelId="{FDB1A8B4-39F3-43BC-8860-8AC873EBD1A4}" type="presParOf" srcId="{90E2CB32-64A6-439C-B9AC-5619A3A81AB7}" destId="{02060249-13B2-4093-8F6B-F7E116FAA4BB}" srcOrd="5" destOrd="0" presId="urn:microsoft.com/office/officeart/2005/8/layout/vProcess5"/>
    <dgm:cxn modelId="{25528287-80A5-4A54-9A48-928FE0A53149}" type="presParOf" srcId="{90E2CB32-64A6-439C-B9AC-5619A3A81AB7}" destId="{39522BBA-0B69-4A39-BB62-17D58E0A1927}" srcOrd="6" destOrd="0" presId="urn:microsoft.com/office/officeart/2005/8/layout/vProcess5"/>
    <dgm:cxn modelId="{70D82CE1-2B79-483E-AFBB-72F5AD9092BD}" type="presParOf" srcId="{90E2CB32-64A6-439C-B9AC-5619A3A81AB7}" destId="{FC4DA6F6-32C9-429E-BA6B-39A5ED852612}" srcOrd="7" destOrd="0" presId="urn:microsoft.com/office/officeart/2005/8/layout/vProcess5"/>
    <dgm:cxn modelId="{44E3519A-9533-41C8-9A13-BD695FFF7F39}" type="presParOf" srcId="{90E2CB32-64A6-439C-B9AC-5619A3A81AB7}" destId="{6FA60606-B582-4088-B752-50D384226143}" srcOrd="8" destOrd="0" presId="urn:microsoft.com/office/officeart/2005/8/layout/vProcess5"/>
    <dgm:cxn modelId="{4BD6AFCA-B673-4F56-A8DA-78C7607B0D35}" type="presParOf" srcId="{90E2CB32-64A6-439C-B9AC-5619A3A81AB7}" destId="{C8FD0436-1A90-42AF-AA07-CF1A8ECA3D2F}" srcOrd="9" destOrd="0" presId="urn:microsoft.com/office/officeart/2005/8/layout/vProcess5"/>
    <dgm:cxn modelId="{9982EA6E-A0B8-4E1C-9F1B-010EF7C0F7D4}" type="presParOf" srcId="{90E2CB32-64A6-439C-B9AC-5619A3A81AB7}" destId="{C9812BEE-2ABE-43BC-BE5C-514540B23314}" srcOrd="10" destOrd="0" presId="urn:microsoft.com/office/officeart/2005/8/layout/vProcess5"/>
    <dgm:cxn modelId="{3E1842F6-3D87-408A-9376-AE9703618FA6}" type="presParOf" srcId="{90E2CB32-64A6-439C-B9AC-5619A3A81AB7}" destId="{8F8A325D-5935-472C-A903-0A112B2332E1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F170E-DE9B-44E2-8C00-711B003375D5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3B867-930E-4CC2-9450-B6C9A51265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60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3B867-930E-4CC2-9450-B6C9A51265E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863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3B867-930E-4CC2-9450-B6C9A51265E6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06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2F34B-8CF1-4C6A-A505-1E5D1B4E1964}" type="datetimeFigureOut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3.xml"/><Relationship Id="rId7" Type="http://schemas.openxmlformats.org/officeDocument/2006/relationships/diagramColors" Target="../diagrams/colors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hdphoto" Target="../media/hdphoto1.wdp"/><Relationship Id="rId7" Type="http://schemas.openxmlformats.org/officeDocument/2006/relationships/slide" Target="slide4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0.xml"/><Relationship Id="rId5" Type="http://schemas.openxmlformats.org/officeDocument/2006/relationships/slide" Target="slide82.xml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5.xml"/><Relationship Id="rId7" Type="http://schemas.openxmlformats.org/officeDocument/2006/relationships/slide" Target="slide3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39.xml"/><Relationship Id="rId5" Type="http://schemas.openxmlformats.org/officeDocument/2006/relationships/slide" Target="slide29.xml"/><Relationship Id="rId10" Type="http://schemas.openxmlformats.org/officeDocument/2006/relationships/slide" Target="slide37.xml"/><Relationship Id="rId4" Type="http://schemas.openxmlformats.org/officeDocument/2006/relationships/slide" Target="slide27.xml"/><Relationship Id="rId9" Type="http://schemas.openxmlformats.org/officeDocument/2006/relationships/slide" Target="slide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22.xml"/><Relationship Id="rId7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0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" Target="slide22.xml"/><Relationship Id="rId7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" Target="slide22.xml"/><Relationship Id="rId7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hyperlink" Target="http://images.google.com/imgres?imgurl=http://www.kycollectiblesonline.com/images/bengals_logo.gif&amp;imgrefurl=http://www.kycollectiblesonline.com/&amp;usg=__VO7SW2V8h8wvbr3TObA8T24_MWA=&amp;h=258&amp;w=250&amp;sz=10&amp;hl=en&amp;start=24&amp;sig2=7MxV9zhw3I1NifrqlcUXLw&amp;um=1&amp;tbnid=IUCg2lf94is1TM:&amp;tbnh=112&amp;tbnw=109&amp;prev=/images?q=cincinnati+bengals&amp;ndsp=18&amp;hl=en&amp;safe=active&amp;rlz=1G1GGLQ_ENUS254&amp;sa=N&amp;start=18&amp;um=1&amp;ei=-rkKS8brJZietAOMyujACQ" TargetMode="External"/><Relationship Id="rId9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ikea+logo&amp;source=images&amp;cd=&amp;cad=rja&amp;docid=cquRVvoioDS46M&amp;tbnid=NVphm8QAaTv4-M:&amp;ved=0CAUQjRw&amp;url=http://metrowestres.com/you-asked-for-it/ikea-logo&amp;ei=ub2HUZPQL8PMrQHlg4HYAg&amp;bvm=bv.45960087,d.aWM&amp;psig=AFQjCNHI_EMWuyvkWtheVkE5YZo8QE8sMg&amp;ust=1367936823918270" TargetMode="External"/><Relationship Id="rId3" Type="http://schemas.openxmlformats.org/officeDocument/2006/relationships/slide" Target="slide22.xml"/><Relationship Id="rId7" Type="http://schemas.openxmlformats.org/officeDocument/2006/relationships/image" Target="../media/image31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frm=1&amp;source=images&amp;cd=&amp;cad=rja&amp;docid=JX0Kg-xFFTbXjM&amp;tbnid=VvKPRYQaRYsZJM:&amp;ved=0CAUQjRw&amp;url=http://www.qualitylogoproducts.com/blog/feature-film-fonts-typography-inspiration-from-movie-title-cards/&amp;ei=a9epUoL7HMr8oATg9YGQAg&amp;bvm=bv.57967247,d.cGU&amp;psig=AFQjCNFTBDntl7PX-7REw4CYAuxXItCXAg&amp;ust=1386948784034625" TargetMode="External"/><Relationship Id="rId3" Type="http://schemas.openxmlformats.org/officeDocument/2006/relationships/slide" Target="slide22.xml"/><Relationship Id="rId7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7.jpeg"/><Relationship Id="rId4" Type="http://schemas.openxmlformats.org/officeDocument/2006/relationships/hyperlink" Target="http://www.google.com/url?sa=i&amp;rct=j&amp;q=&amp;esrc=s&amp;frm=1&amp;source=images&amp;cd=&amp;cad=rja&amp;docid=IHfCOCKtgPFBEM&amp;tbnid=vgojtoey0IPLjM:&amp;ved=0CAUQjRw&amp;url=http://www.chipandco.com/disneys-upcoming-movie-frozen-added-3-talented-actors-cast-135767/&amp;ei=IdapUo_sEtDboATEzIHoAQ&amp;bvm=bv.57967247,d.cGU&amp;psig=AFQjCNHCMHZ8djBMAVS0K-m6NlMpvBN0vw&amp;ust=1386948507377216" TargetMode="External"/><Relationship Id="rId9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4.xml"/><Relationship Id="rId7" Type="http://schemas.openxmlformats.org/officeDocument/2006/relationships/slide" Target="slide52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11" Type="http://schemas.openxmlformats.org/officeDocument/2006/relationships/slide" Target="slide59.xml"/><Relationship Id="rId5" Type="http://schemas.openxmlformats.org/officeDocument/2006/relationships/slide" Target="slide48.xml"/><Relationship Id="rId10" Type="http://schemas.openxmlformats.org/officeDocument/2006/relationships/slide" Target="slide57.xml"/><Relationship Id="rId4" Type="http://schemas.openxmlformats.org/officeDocument/2006/relationships/slide" Target="slide46.xml"/><Relationship Id="rId9" Type="http://schemas.openxmlformats.org/officeDocument/2006/relationships/slide" Target="slide5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9.png"/><Relationship Id="rId5" Type="http://schemas.openxmlformats.org/officeDocument/2006/relationships/slide" Target="slide40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" Target="slide40.xml"/><Relationship Id="rId7" Type="http://schemas.microsoft.com/office/2007/relationships/hdphoto" Target="../media/hdphoto4.wdp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" Target="slide40.xml"/><Relationship Id="rId7" Type="http://schemas.openxmlformats.org/officeDocument/2006/relationships/image" Target="../media/image4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52.png"/><Relationship Id="rId5" Type="http://schemas.openxmlformats.org/officeDocument/2006/relationships/slide" Target="slide40.xml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slide" Target="slide40.xml"/><Relationship Id="rId7" Type="http://schemas.openxmlformats.org/officeDocument/2006/relationships/image" Target="../media/image5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3.jpeg"/><Relationship Id="rId3" Type="http://schemas.openxmlformats.org/officeDocument/2006/relationships/slide" Target="slide40.xml"/><Relationship Id="rId7" Type="http://schemas.microsoft.com/office/2007/relationships/hdphoto" Target="../media/hdphoto7.wdp"/><Relationship Id="rId12" Type="http://schemas.microsoft.com/office/2007/relationships/hdphoto" Target="../media/hdphoto9.wdp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2.png"/><Relationship Id="rId5" Type="http://schemas.microsoft.com/office/2007/relationships/hdphoto" Target="../media/hdphoto6.wdp"/><Relationship Id="rId10" Type="http://schemas.openxmlformats.org/officeDocument/2006/relationships/image" Target="../media/image61.png"/><Relationship Id="rId4" Type="http://schemas.openxmlformats.org/officeDocument/2006/relationships/image" Target="../media/image58.png"/><Relationship Id="rId9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4.xml"/><Relationship Id="rId7" Type="http://schemas.openxmlformats.org/officeDocument/2006/relationships/slide" Target="slide72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8.xml"/><Relationship Id="rId11" Type="http://schemas.openxmlformats.org/officeDocument/2006/relationships/slide" Target="slide80.xml"/><Relationship Id="rId5" Type="http://schemas.openxmlformats.org/officeDocument/2006/relationships/slide" Target="slide70.xml"/><Relationship Id="rId10" Type="http://schemas.openxmlformats.org/officeDocument/2006/relationships/slide" Target="slide77.xml"/><Relationship Id="rId4" Type="http://schemas.openxmlformats.org/officeDocument/2006/relationships/slide" Target="slide66.xml"/><Relationship Id="rId9" Type="http://schemas.openxmlformats.org/officeDocument/2006/relationships/slide" Target="slide7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65.png"/><Relationship Id="rId5" Type="http://schemas.openxmlformats.org/officeDocument/2006/relationships/slide" Target="slide60.xml"/><Relationship Id="rId4" Type="http://schemas.openxmlformats.org/officeDocument/2006/relationships/slide" Target="slide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aZo4yKpROL0" TargetMode="External"/><Relationship Id="rId5" Type="http://schemas.openxmlformats.org/officeDocument/2006/relationships/image" Target="../media/image67.png"/><Relationship Id="rId4" Type="http://schemas.openxmlformats.org/officeDocument/2006/relationships/slide" Target="slide6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68.png"/><Relationship Id="rId5" Type="http://schemas.openxmlformats.org/officeDocument/2006/relationships/slide" Target="slide60.xml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slide" Target="slide6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5.xml"/><Relationship Id="rId7" Type="http://schemas.openxmlformats.org/officeDocument/2006/relationships/slide" Target="slide93.xml"/><Relationship Id="rId2" Type="http://schemas.openxmlformats.org/officeDocument/2006/relationships/slide" Target="slide8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1.xml"/><Relationship Id="rId11" Type="http://schemas.openxmlformats.org/officeDocument/2006/relationships/slide" Target="slide97.xml"/><Relationship Id="rId5" Type="http://schemas.openxmlformats.org/officeDocument/2006/relationships/slide" Target="slide89.xml"/><Relationship Id="rId10" Type="http://schemas.openxmlformats.org/officeDocument/2006/relationships/slide" Target="slide99.xml"/><Relationship Id="rId4" Type="http://schemas.openxmlformats.org/officeDocument/2006/relationships/slide" Target="slide87.xml"/><Relationship Id="rId9" Type="http://schemas.openxmlformats.org/officeDocument/2006/relationships/slide" Target="slide9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slide" Target="slide2.xml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slide" Target="slide82.xml"/><Relationship Id="rId9" Type="http://schemas.openxmlformats.org/officeDocument/2006/relationships/image" Target="../media/image76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slide" Target="slide82.xml"/><Relationship Id="rId7" Type="http://schemas.openxmlformats.org/officeDocument/2006/relationships/image" Target="../media/image8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gif"/><Relationship Id="rId5" Type="http://schemas.openxmlformats.org/officeDocument/2006/relationships/image" Target="../media/image78.gif"/><Relationship Id="rId4" Type="http://schemas.openxmlformats.org/officeDocument/2006/relationships/image" Target="../media/image7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772400" cy="358457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  <a:t>Marketing</a:t>
            </a:r>
            <a:b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</a:br>
            <a:r>
              <a:rPr lang="en-US" sz="7200" dirty="0" smtClean="0">
                <a:latin typeface="Politician" pitchFamily="2" charset="0"/>
              </a:rPr>
              <a:t> </a:t>
            </a:r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  <a:t>Trivia</a:t>
            </a:r>
            <a:endParaRPr lang="en-US" sz="7200" dirty="0">
              <a:latin typeface="Politician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7" y="6465332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Updated May, 2017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64008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 Megan Rees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#4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1219200"/>
            <a:ext cx="73152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are the three 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kinds of Products?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32004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Goods, Services, Ideas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1" name="Picture 8" descr="http://s3.thisnext.com/media/largest_dimension/88D37C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94" b="96830" l="13256" r="82709"/>
                    </a14:imgEffect>
                  </a14:imgLayer>
                </a14:imgProps>
              </a:ext>
            </a:extLst>
          </a:blip>
          <a:srcRect l="13833" r="19308"/>
          <a:stretch>
            <a:fillRect/>
          </a:stretch>
        </p:blipFill>
        <p:spPr bwMode="auto">
          <a:xfrm rot="490091">
            <a:off x="6795498" y="2223729"/>
            <a:ext cx="1420402" cy="2124481"/>
          </a:xfrm>
          <a:prstGeom prst="rect">
            <a:avLst/>
          </a:prstGeom>
          <a:noFill/>
        </p:spPr>
      </p:pic>
      <p:pic>
        <p:nvPicPr>
          <p:cNvPr id="12" name="Picture 12" descr="http://franklinpediatricdentist.com/teen-dentis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819400"/>
            <a:ext cx="1905000" cy="1264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#5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pPr>
              <a:buNone/>
            </a:pPr>
            <a:r>
              <a:rPr lang="en-US" sz="4000" dirty="0" smtClean="0"/>
              <a:t>How do you calculate profit margin?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32766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Sales Price – Production Cost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#6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Name FIVE of the 12 marketing tactics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048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Emotional Appeal, Bandwagon, Stretch the Truth, Common  Man, Testimonial, Transfer, Card Stacking, Beautiful People, Glittering Generalities, Name Calling, Repetition, Statistics</a:t>
            </a:r>
            <a:endParaRPr lang="en-US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#7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3429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In Place, what are the four steps in the Distribution Channel?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086797341"/>
              </p:ext>
            </p:extLst>
          </p:nvPr>
        </p:nvGraphicFramePr>
        <p:xfrm>
          <a:off x="5257799" y="1905000"/>
          <a:ext cx="3378843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#8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is a patent?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2819400"/>
            <a:ext cx="838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The exclusive right granted by a government to an inventor to manufacture, use, or sell an invention for a certain number of years.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447800" y="609600"/>
            <a:ext cx="6324600" cy="57150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/>
                      </a14:imgEffect>
                      <a14:imgEffect>
                        <a14:colorTemperature colorTemp="115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prstMaterial="dkEdge">
            <a:bevelT w="222250" h="25400" prst="slop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nip Same Side Corner Rectangle 8">
            <a:hlinkClick r:id="rId4" action="ppaction://hlinksldjump"/>
          </p:cNvPr>
          <p:cNvSpPr/>
          <p:nvPr/>
        </p:nvSpPr>
        <p:spPr>
          <a:xfrm>
            <a:off x="3276600" y="304800"/>
            <a:ext cx="2590800" cy="16002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bilene" pitchFamily="2" charset="0"/>
              </a:rPr>
              <a:t>Logos</a:t>
            </a:r>
            <a:endParaRPr lang="en-US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bilene" pitchFamily="2" charset="0"/>
            </a:endParaRPr>
          </a:p>
        </p:txBody>
      </p:sp>
      <p:sp>
        <p:nvSpPr>
          <p:cNvPr id="10" name="Snip Same Side Corner Rectangle 9">
            <a:hlinkClick r:id="rId5" action="ppaction://hlinksldjump"/>
          </p:cNvPr>
          <p:cNvSpPr/>
          <p:nvPr/>
        </p:nvSpPr>
        <p:spPr>
          <a:xfrm>
            <a:off x="152400" y="2438400"/>
            <a:ext cx="2590800" cy="16002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1" name="Snip Same Side Corner Rectangle 10">
            <a:hlinkClick r:id="rId6" action="ppaction://hlinksldjump"/>
          </p:cNvPr>
          <p:cNvSpPr/>
          <p:nvPr/>
        </p:nvSpPr>
        <p:spPr>
          <a:xfrm>
            <a:off x="3352800" y="4953000"/>
            <a:ext cx="2590800" cy="16002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4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12" name="Snip Same Side Corner Rectangle 11">
            <a:hlinkClick r:id="rId7" action="ppaction://hlinksldjump"/>
          </p:cNvPr>
          <p:cNvSpPr/>
          <p:nvPr/>
        </p:nvSpPr>
        <p:spPr>
          <a:xfrm>
            <a:off x="3352800" y="2438400"/>
            <a:ext cx="2590800" cy="16002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13" name="Snip Same Side Corner Rectangle 12">
            <a:hlinkClick r:id="rId8" action="ppaction://hlinksldjump"/>
          </p:cNvPr>
          <p:cNvSpPr/>
          <p:nvPr/>
        </p:nvSpPr>
        <p:spPr>
          <a:xfrm>
            <a:off x="6477000" y="2438400"/>
            <a:ext cx="2590800" cy="16002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#9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Which of the 12 marketing strategies is being used in this commercial?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4600" y="5874939"/>
            <a:ext cx="838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Repetition</a:t>
            </a:r>
            <a:endParaRPr lang="en-US" sz="2800" dirty="0"/>
          </a:p>
        </p:txBody>
      </p:sp>
      <p:pic>
        <p:nvPicPr>
          <p:cNvPr id="9" name="subway  five dollar footlong - YouTub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25778" y="2466691"/>
            <a:ext cx="39624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9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295853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bilene" pitchFamily="2" charset="0"/>
              </a:rPr>
              <a:t>Logos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bilene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1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1" name="Oval 10">
            <a:hlinkClick r:id="rId3" action="ppaction://hlinksldjump"/>
          </p:cNvPr>
          <p:cNvSpPr/>
          <p:nvPr/>
        </p:nvSpPr>
        <p:spPr>
          <a:xfrm>
            <a:off x="3581400" y="121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2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2" name="Oval 11">
            <a:hlinkClick r:id="rId4" action="ppaction://hlinksldjump"/>
          </p:cNvPr>
          <p:cNvSpPr/>
          <p:nvPr/>
        </p:nvSpPr>
        <p:spPr>
          <a:xfrm>
            <a:off x="55626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3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3" name="Oval 12">
            <a:hlinkClick r:id="rId5" action="ppaction://hlinksldjump"/>
          </p:cNvPr>
          <p:cNvSpPr/>
          <p:nvPr/>
        </p:nvSpPr>
        <p:spPr>
          <a:xfrm>
            <a:off x="1600200" y="3124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4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4" name="Oval 13">
            <a:hlinkClick r:id="rId6" action="ppaction://hlinksldjump"/>
          </p:cNvPr>
          <p:cNvSpPr/>
          <p:nvPr/>
        </p:nvSpPr>
        <p:spPr>
          <a:xfrm>
            <a:off x="3581400" y="3048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5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5" name="Oval 14">
            <a:hlinkClick r:id="rId7" action="ppaction://hlinksldjump"/>
          </p:cNvPr>
          <p:cNvSpPr/>
          <p:nvPr/>
        </p:nvSpPr>
        <p:spPr>
          <a:xfrm>
            <a:off x="5562600" y="3048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6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6" name="Action Button: Home 15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16764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7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7" name="Oval 16">
            <a:hlinkClick r:id="rId10" action="ppaction://hlinksldjump"/>
          </p:cNvPr>
          <p:cNvSpPr/>
          <p:nvPr/>
        </p:nvSpPr>
        <p:spPr>
          <a:xfrm>
            <a:off x="35814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8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8" name="Oval 17">
            <a:hlinkClick r:id="rId11" action="ppaction://hlinksldjump"/>
          </p:cNvPr>
          <p:cNvSpPr/>
          <p:nvPr/>
        </p:nvSpPr>
        <p:spPr>
          <a:xfrm>
            <a:off x="56388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9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#1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419600" y="1600201"/>
            <a:ext cx="426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company’s logo is this?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PBS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40290" name="Picture 2" descr="http://images.all-free-download.com/images/graphiclarge/pbs_logo_30175.jpg"/>
          <p:cNvPicPr>
            <a:picLocks noChangeAspect="1" noChangeArrowheads="1"/>
          </p:cNvPicPr>
          <p:nvPr/>
        </p:nvPicPr>
        <p:blipFill>
          <a:blip r:embed="rId4" cstate="print"/>
          <a:srcRect b="32235"/>
          <a:stretch>
            <a:fillRect/>
          </a:stretch>
        </p:blipFill>
        <p:spPr bwMode="auto">
          <a:xfrm>
            <a:off x="381000" y="1752600"/>
            <a:ext cx="3190875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#2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807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gas company’s logo features a red star?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Texaco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6626" name="Picture 2" descr="http://www.eteamz.com/SHALL/images/Texa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048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#3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Earn up to $500 if you can name the car company each logo is from.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3622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3076" name="Picture 4" descr="http://t3.gstatic.com/images?q=tbn:ANd9GcS9otIlRfhyvZpB_c8X266EhVcqLNPVnJfAoa1lxGFs10hF_6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124200"/>
            <a:ext cx="2048132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t3.gstatic.com/images?q=tbn:ANd9GcS9otIlRfhyvZpB_c8X266EhVcqLNPVnJfAoa1lxGFs10hF_6a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41" b="29629"/>
          <a:stretch/>
        </p:blipFill>
        <p:spPr bwMode="auto">
          <a:xfrm>
            <a:off x="4495800" y="3962400"/>
            <a:ext cx="2048132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4.bp.blogspot.com/-8EHIoCJ3lRc/USeF1Hi9SrI/AAAAAAAACPY/8vmwcyiVBPk/s1600/Porsche-Logo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932" y="2514600"/>
            <a:ext cx="228908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4.bp.blogspot.com/-8EHIoCJ3lRc/USeF1Hi9SrI/AAAAAAAACPY/8vmwcyiVBPk/s1600/Porsche-Logo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2" b="24711"/>
          <a:stretch/>
        </p:blipFill>
        <p:spPr bwMode="auto">
          <a:xfrm>
            <a:off x="6543931" y="3124200"/>
            <a:ext cx="2289089" cy="157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3.bp.blogspot.com/-JhDSUrKG2T0/USddJ9-ed-I/AAAAAAAACFg/ndViNY366i8/s1600/Lincoln_Logo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16511" r="10086" b="12289"/>
          <a:stretch/>
        </p:blipFill>
        <p:spPr bwMode="auto">
          <a:xfrm>
            <a:off x="2781546" y="4285786"/>
            <a:ext cx="3428507" cy="236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http://3.bp.blogspot.com/-JhDSUrKG2T0/USddJ9-ed-I/AAAAAAAACFg/ndViNY366i8/s1600/Lincoln_Logo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23200" r="10086" b="47889"/>
          <a:stretch/>
        </p:blipFill>
        <p:spPr bwMode="auto">
          <a:xfrm>
            <a:off x="2781546" y="4507880"/>
            <a:ext cx="3428507" cy="95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www.wallpapers-junction.com/Logos/Images/Audi-Logo-Wallpaper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5" b="13118"/>
          <a:stretch/>
        </p:blipFill>
        <p:spPr bwMode="auto">
          <a:xfrm>
            <a:off x="533400" y="2999678"/>
            <a:ext cx="3137634" cy="187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http://www.wallpapers-junction.com/Logos/Images/Audi-Logo-Wallpaper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0" t="7225" r="25662" b="43898"/>
          <a:stretch/>
        </p:blipFill>
        <p:spPr bwMode="auto">
          <a:xfrm>
            <a:off x="1527717" y="3003394"/>
            <a:ext cx="1338146" cy="114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eroto60times.com/blog/wp-content/uploads/2013/02/buick-cars-logo-emblem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898" y="2833166"/>
            <a:ext cx="2865863" cy="286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www.zeroto60times.com/blog/wp-content/uploads/2013/02/buick-cars-logo-emblem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86" b="49586"/>
          <a:stretch/>
        </p:blipFill>
        <p:spPr bwMode="auto">
          <a:xfrm>
            <a:off x="2872898" y="3950861"/>
            <a:ext cx="286586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#4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419600" y="1600201"/>
            <a:ext cx="426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Can you identify the logo?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Paramount Pictures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39266" name="Picture 2" descr="http://whatisthepyramid.com/wp-content/uploads/2010/02/paramount.jpg"/>
          <p:cNvPicPr>
            <a:picLocks noChangeAspect="1" noChangeArrowheads="1"/>
          </p:cNvPicPr>
          <p:nvPr/>
        </p:nvPicPr>
        <p:blipFill>
          <a:blip r:embed="rId4" cstate="print"/>
          <a:srcRect l="27429" r="24571"/>
          <a:stretch>
            <a:fillRect/>
          </a:stretch>
        </p:blipFill>
        <p:spPr bwMode="auto">
          <a:xfrm>
            <a:off x="685800" y="1447800"/>
            <a:ext cx="3200400" cy="3638551"/>
          </a:xfrm>
          <a:prstGeom prst="rect">
            <a:avLst/>
          </a:prstGeom>
          <a:noFill/>
        </p:spPr>
      </p:pic>
      <p:pic>
        <p:nvPicPr>
          <p:cNvPr id="13" name="Picture 2" descr="http://whatisthepyramid.com/wp-content/uploads/2010/02/paramount.jpg"/>
          <p:cNvPicPr>
            <a:picLocks noChangeAspect="1" noChangeArrowheads="1"/>
          </p:cNvPicPr>
          <p:nvPr/>
        </p:nvPicPr>
        <p:blipFill>
          <a:blip r:embed="rId4" cstate="print"/>
          <a:srcRect l="41143" t="14660" r="39428" b="76963"/>
          <a:stretch>
            <a:fillRect/>
          </a:stretch>
        </p:blipFill>
        <p:spPr bwMode="auto">
          <a:xfrm>
            <a:off x="1600200" y="1981200"/>
            <a:ext cx="12954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73192" y="1447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1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6" name="Oval 5">
            <a:hlinkClick r:id="rId3" action="ppaction://hlinksldjump"/>
          </p:cNvPr>
          <p:cNvSpPr/>
          <p:nvPr/>
        </p:nvSpPr>
        <p:spPr>
          <a:xfrm>
            <a:off x="5943600" y="144101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3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3729273" y="144101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2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8" name="Oval 7">
            <a:hlinkClick r:id="rId5" action="ppaction://hlinksldjump"/>
          </p:cNvPr>
          <p:cNvSpPr/>
          <p:nvPr/>
        </p:nvSpPr>
        <p:spPr>
          <a:xfrm>
            <a:off x="16002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4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9" name="Oval 8">
            <a:hlinkClick r:id="rId6" action="ppaction://hlinksldjump"/>
          </p:cNvPr>
          <p:cNvSpPr/>
          <p:nvPr/>
        </p:nvSpPr>
        <p:spPr>
          <a:xfrm>
            <a:off x="37338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5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0" name="Oval 9">
            <a:hlinkClick r:id="rId7" action="ppaction://hlinksldjump"/>
          </p:cNvPr>
          <p:cNvSpPr/>
          <p:nvPr/>
        </p:nvSpPr>
        <p:spPr>
          <a:xfrm>
            <a:off x="5791200" y="3281423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6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1" name="Action Button: Home 10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hlinkClick r:id="rId9" action="ppaction://hlinksldjump"/>
          </p:cNvPr>
          <p:cNvSpPr/>
          <p:nvPr/>
        </p:nvSpPr>
        <p:spPr>
          <a:xfrm>
            <a:off x="1613704" y="4967335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7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3" name="Oval 12">
            <a:hlinkClick r:id="rId10" action="ppaction://hlinksldjump"/>
          </p:cNvPr>
          <p:cNvSpPr/>
          <p:nvPr/>
        </p:nvSpPr>
        <p:spPr>
          <a:xfrm>
            <a:off x="3769489" y="5078875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8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4" name="Oval 13">
            <a:hlinkClick r:id="rId11" action="ppaction://hlinksldjump"/>
          </p:cNvPr>
          <p:cNvSpPr/>
          <p:nvPr/>
        </p:nvSpPr>
        <p:spPr>
          <a:xfrm>
            <a:off x="57912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9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#5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09600" y="1295401"/>
            <a:ext cx="82296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Name the logo for $100 points a piece.</a:t>
            </a:r>
          </a:p>
          <a:p>
            <a:endParaRPr lang="en-US" i="1" dirty="0"/>
          </a:p>
        </p:txBody>
      </p:sp>
      <p:sp>
        <p:nvSpPr>
          <p:cNvPr id="21" name="Flowchart: Process 2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026" name="Picture 2" descr="http://www.burgerbusiness.com/wp-content/uploads/NewWendys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521" y="1676400"/>
            <a:ext cx="497999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www.burgerbusiness.com/wp-content/uploads/NewWendysLog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25" r="66976" b="50281"/>
          <a:stretch/>
        </p:blipFill>
        <p:spPr bwMode="auto">
          <a:xfrm>
            <a:off x="3124201" y="2384385"/>
            <a:ext cx="1644570" cy="13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hpba.org/members/member-benefits/UPS2012.jpg/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265" y="2250284"/>
            <a:ext cx="2901643" cy="350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2" descr="http://www.hpba.org/members/member-benefits/UPS2012.jpg/imag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2" t="26109" b="26022"/>
          <a:stretch/>
        </p:blipFill>
        <p:spPr bwMode="auto">
          <a:xfrm>
            <a:off x="5719798" y="3158231"/>
            <a:ext cx="955167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747" y="2572854"/>
            <a:ext cx="3862387" cy="379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9" t="35668" r="31287" b="33673"/>
          <a:stretch/>
        </p:blipFill>
        <p:spPr bwMode="auto">
          <a:xfrm>
            <a:off x="4609317" y="3936699"/>
            <a:ext cx="1009412" cy="116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lexpblog.files.wordpress.com/2013/08/lego_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596" y="1915819"/>
            <a:ext cx="3885004" cy="388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lexpblog.files.wordpress.com/2013/08/lego_logo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83" t="54489" r="27410" b="25251"/>
          <a:stretch/>
        </p:blipFill>
        <p:spPr bwMode="auto">
          <a:xfrm>
            <a:off x="6643868" y="4062714"/>
            <a:ext cx="520861" cy="78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ssets.mozilla.org/Brands-Logos/Firefox/logo-only/firefox_logo-only_RGB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8" t="11116" r="13720" b="12432"/>
          <a:stretch/>
        </p:blipFill>
        <p:spPr bwMode="auto">
          <a:xfrm>
            <a:off x="533400" y="1981200"/>
            <a:ext cx="3280399" cy="311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assets.mozilla.org/Brands-Logos/Firefox/logo-only/firefox_logo-only_RGB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0" t="30028" r="43489" b="55028"/>
          <a:stretch/>
        </p:blipFill>
        <p:spPr bwMode="auto">
          <a:xfrm>
            <a:off x="1838325" y="2676525"/>
            <a:ext cx="6858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#6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1524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000" dirty="0" smtClean="0"/>
              <a:t>What NFL team is the only team to have their logo displayed on only one side of the helmet?</a:t>
            </a:r>
            <a:endParaRPr lang="en-US" sz="4000" dirty="0"/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124200"/>
            <a:ext cx="4343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2800" dirty="0" smtClean="0"/>
              <a:t>Pittsburg Steelers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Cleveland Browns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New York Giants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Denver Broncos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San Francisco 49ers</a:t>
            </a:r>
            <a:endParaRPr lang="en-US" sz="2800" dirty="0"/>
          </a:p>
        </p:txBody>
      </p:sp>
      <p:pic>
        <p:nvPicPr>
          <p:cNvPr id="118786" name="Picture 2" descr="http://www.sportsblink.com/product_images/pittsburgh-steelers-replica-mini-helmet-33496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895600"/>
            <a:ext cx="283464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#7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the team associated with each sports logo—you get $100 for each correct answer. (You have to name the </a:t>
            </a:r>
            <a:r>
              <a:rPr lang="en-US" u="sng" dirty="0" smtClean="0"/>
              <a:t>city</a:t>
            </a:r>
            <a:r>
              <a:rPr lang="en-US" dirty="0" smtClean="0"/>
              <a:t> </a:t>
            </a:r>
            <a:r>
              <a:rPr lang="en-US" i="1" dirty="0" smtClean="0"/>
              <a:t>and</a:t>
            </a:r>
            <a:r>
              <a:rPr lang="en-US" dirty="0" smtClean="0"/>
              <a:t> </a:t>
            </a:r>
            <a:r>
              <a:rPr lang="en-US" u="sng" dirty="0" smtClean="0"/>
              <a:t>team name </a:t>
            </a:r>
            <a:r>
              <a:rPr lang="en-US" dirty="0" smtClean="0"/>
              <a:t>to get it right.)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pic>
        <p:nvPicPr>
          <p:cNvPr id="6" name="Picture 2" descr="http://t0.gstatic.com/images?q=tbn:IUCg2lf94is1TM:http://www.kycollectiblesonline.com/images/bengals_logo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505200"/>
            <a:ext cx="1038225" cy="1066801"/>
          </a:xfrm>
          <a:prstGeom prst="rect">
            <a:avLst/>
          </a:prstGeom>
          <a:noFill/>
        </p:spPr>
      </p:pic>
      <p:pic>
        <p:nvPicPr>
          <p:cNvPr id="7" name="Picture 4" descr="http://www.fansdontletfansdrivedrunk.org/images/Titan-mark-1-c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3505200"/>
            <a:ext cx="1524000" cy="1074420"/>
          </a:xfrm>
          <a:prstGeom prst="rect">
            <a:avLst/>
          </a:prstGeom>
          <a:noFill/>
        </p:spPr>
      </p:pic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572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Cincinnati Bengals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7400" y="4495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Tennessee </a:t>
            </a:r>
          </a:p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Titans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9000" y="4648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Tampa Bay Buccaneers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0" y="4419600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Phoenix Suns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43800" y="4495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Memphis Grizzlies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7762" name="Picture 2" descr="http://upload.wikimedia.org/wikipedia/en/thumb/a/a2/Tampa_Bay_Buccaneers_logo.svg/218px-Tampa_Bay_Buccaneers_logo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3429000"/>
            <a:ext cx="1371600" cy="1258349"/>
          </a:xfrm>
          <a:prstGeom prst="rect">
            <a:avLst/>
          </a:prstGeom>
          <a:noFill/>
        </p:spPr>
      </p:pic>
      <p:pic>
        <p:nvPicPr>
          <p:cNvPr id="130050" name="Picture 2" descr="http://images.mylot.com/userImages/images/postphotos/1639251.png"/>
          <p:cNvPicPr>
            <a:picLocks noChangeAspect="1" noChangeArrowheads="1"/>
          </p:cNvPicPr>
          <p:nvPr/>
        </p:nvPicPr>
        <p:blipFill>
          <a:blip r:embed="rId8" cstate="print"/>
          <a:srcRect l="12000" b="33981"/>
          <a:stretch>
            <a:fillRect/>
          </a:stretch>
        </p:blipFill>
        <p:spPr bwMode="auto">
          <a:xfrm>
            <a:off x="5257800" y="3124200"/>
            <a:ext cx="1676400" cy="1295400"/>
          </a:xfrm>
          <a:prstGeom prst="rect">
            <a:avLst/>
          </a:prstGeom>
          <a:noFill/>
        </p:spPr>
      </p:pic>
      <p:pic>
        <p:nvPicPr>
          <p:cNvPr id="132098" name="Picture 2" descr="http://t3.gstatic.com/images?q=tbn:ANd9GcSNH4sYXfugTc_lUSEHuYqO4eDI42fJVh2cFnd1EFH58zFN-dKBE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67600" y="3048000"/>
            <a:ext cx="1333500" cy="133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#8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the logo for $100 points a piece.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48486" name="Picture 6" descr="http://telematicsnews.files.wordpress.com/2009/06/progressive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667000"/>
            <a:ext cx="7915275" cy="2085975"/>
          </a:xfrm>
          <a:prstGeom prst="rect">
            <a:avLst/>
          </a:prstGeom>
          <a:noFill/>
        </p:spPr>
      </p:pic>
      <p:pic>
        <p:nvPicPr>
          <p:cNvPr id="26" name="Picture 6" descr="http://telematicsnews.files.wordpress.com/2009/06/progressive-logo.jpg"/>
          <p:cNvPicPr>
            <a:picLocks noChangeAspect="1" noChangeArrowheads="1"/>
          </p:cNvPicPr>
          <p:nvPr/>
        </p:nvPicPr>
        <p:blipFill>
          <a:blip r:embed="rId4" cstate="print"/>
          <a:srcRect l="30806" t="25571" r="58604" b="23288"/>
          <a:stretch>
            <a:fillRect/>
          </a:stretch>
        </p:blipFill>
        <p:spPr bwMode="auto">
          <a:xfrm>
            <a:off x="3419475" y="3200400"/>
            <a:ext cx="838200" cy="1066800"/>
          </a:xfrm>
          <a:prstGeom prst="rect">
            <a:avLst/>
          </a:prstGeom>
          <a:noFill/>
        </p:spPr>
      </p:pic>
      <p:pic>
        <p:nvPicPr>
          <p:cNvPr id="148484" name="Picture 4" descr="http://s3.amazonaws.com/bzzagent-bzzscapes-prod/burger-king-logo-lr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1828800"/>
            <a:ext cx="3476625" cy="3476625"/>
          </a:xfrm>
          <a:prstGeom prst="rect">
            <a:avLst/>
          </a:prstGeom>
          <a:noFill/>
        </p:spPr>
      </p:pic>
      <p:pic>
        <p:nvPicPr>
          <p:cNvPr id="29" name="Picture 4" descr="http://s3.amazonaws.com/bzzagent-bzzscapes-prod/burger-king-logo-lrg.png"/>
          <p:cNvPicPr>
            <a:picLocks noChangeAspect="1" noChangeArrowheads="1"/>
          </p:cNvPicPr>
          <p:nvPr/>
        </p:nvPicPr>
        <p:blipFill>
          <a:blip r:embed="rId5" cstate="print"/>
          <a:srcRect l="37260" t="26301" r="49589" b="53973"/>
          <a:stretch>
            <a:fillRect/>
          </a:stretch>
        </p:blipFill>
        <p:spPr bwMode="auto">
          <a:xfrm>
            <a:off x="5791200" y="2743200"/>
            <a:ext cx="457200" cy="685800"/>
          </a:xfrm>
          <a:prstGeom prst="rect">
            <a:avLst/>
          </a:prstGeom>
          <a:noFill/>
        </p:spPr>
      </p:pic>
      <p:pic>
        <p:nvPicPr>
          <p:cNvPr id="28" name="Picture 2" descr="http://www.heswallinflatables.co.uk/images/barbie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3733800"/>
            <a:ext cx="2724150" cy="1504950"/>
          </a:xfrm>
          <a:prstGeom prst="rect">
            <a:avLst/>
          </a:prstGeom>
          <a:noFill/>
        </p:spPr>
      </p:pic>
      <p:pic>
        <p:nvPicPr>
          <p:cNvPr id="27" name="Picture 2" descr="http://www.heswallinflatables.co.uk/images/barbieLogo.gif"/>
          <p:cNvPicPr>
            <a:picLocks noChangeAspect="1" noChangeArrowheads="1"/>
          </p:cNvPicPr>
          <p:nvPr/>
        </p:nvPicPr>
        <p:blipFill>
          <a:blip r:embed="rId6" cstate="print"/>
          <a:srcRect l="78322" t="15190" b="39241"/>
          <a:stretch>
            <a:fillRect/>
          </a:stretch>
        </p:blipFill>
        <p:spPr bwMode="auto">
          <a:xfrm>
            <a:off x="3733800" y="3962400"/>
            <a:ext cx="590550" cy="685800"/>
          </a:xfrm>
          <a:prstGeom prst="rect">
            <a:avLst/>
          </a:prstGeom>
          <a:noFill/>
        </p:spPr>
      </p:pic>
      <p:pic>
        <p:nvPicPr>
          <p:cNvPr id="131074" name="Picture 2" descr="http://multivu.prnewswire.com/mnr/axedirtcathlon/50132/images/logo.gif"/>
          <p:cNvPicPr>
            <a:picLocks noChangeAspect="1" noChangeArrowheads="1"/>
          </p:cNvPicPr>
          <p:nvPr/>
        </p:nvPicPr>
        <p:blipFill>
          <a:blip r:embed="rId7" cstate="print"/>
          <a:srcRect b="20000"/>
          <a:stretch>
            <a:fillRect/>
          </a:stretch>
        </p:blipFill>
        <p:spPr bwMode="auto">
          <a:xfrm>
            <a:off x="1600200" y="2133600"/>
            <a:ext cx="3665220" cy="1981200"/>
          </a:xfrm>
          <a:prstGeom prst="rect">
            <a:avLst/>
          </a:prstGeom>
          <a:noFill/>
        </p:spPr>
      </p:pic>
      <p:pic>
        <p:nvPicPr>
          <p:cNvPr id="18" name="Picture 2" descr="http://multivu.prnewswire.com/mnr/axedirtcathlon/50132/images/logo.gif"/>
          <p:cNvPicPr>
            <a:picLocks noChangeAspect="1" noChangeArrowheads="1"/>
          </p:cNvPicPr>
          <p:nvPr/>
        </p:nvPicPr>
        <p:blipFill>
          <a:blip r:embed="rId7" cstate="print"/>
          <a:srcRect l="16632" t="30769" r="58420" b="38462"/>
          <a:stretch>
            <a:fillRect/>
          </a:stretch>
        </p:blipFill>
        <p:spPr bwMode="auto">
          <a:xfrm>
            <a:off x="2209800" y="2895600"/>
            <a:ext cx="914400" cy="762000"/>
          </a:xfrm>
          <a:prstGeom prst="rect">
            <a:avLst/>
          </a:prstGeom>
          <a:noFill/>
        </p:spPr>
      </p:pic>
      <p:pic>
        <p:nvPicPr>
          <p:cNvPr id="2050" name="Picture 2" descr="http://www.metrowestres.com/wp-content/uploads/2011/06/ikea-logo-e1309384431670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2333624"/>
            <a:ext cx="626745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metrowestres.com/wp-content/uploads/2011/06/ikea-logo-e1309384431670.jp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9" r="45289"/>
          <a:stretch/>
        </p:blipFill>
        <p:spPr bwMode="auto">
          <a:xfrm>
            <a:off x="3349592" y="2333624"/>
            <a:ext cx="974758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chemeClr val="bg1"/>
            </a:gs>
            <a:gs pos="50000">
              <a:schemeClr val="accent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#9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movie logo for $100 each!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6" name="AutoShape 6" descr="data:image/jpeg;base64,/9j/4AAQSkZJRgABAQAAAQABAAD/2wCEAAkGBxQTEhUUExMWFRUXGB4YGRcYFxobFxwfGhobGBsYGhcYHSggIBolHBUbITIhJykrLi4vGh8zODMsNygtLisBCgoKDg0OGxAQGzckICYyLyw3LzQtLCw0NCwvLCw0NCwsLC81NCwsLCwsNCwsLywtNCwsNCwsLCwsLCwsLCwsLP/AABEIAIwBaAMBIgACEQEDEQH/xAAbAAEAAgMBAQAAAAAAAAAAAAAABQYDBAcCAf/EAEYQAAIBAgQDBgIHBQYEBgMAAAECEQADBBIhMQUGQRMiUWFxgZGhFCMyQlJisQczcpLBFoKistHwQ1Nz8RVEY5PC4RckNP/EABoBAAIDAQEAAAAAAAAAAAAAAAADAgQFAQb/xAAxEQACAgEDAQYEBgIDAAAAAAAAAQIDEQQSITETIkFRYXEUobHwBSMygZHBFUIzUvH/2gAMAwEAAhEDEQA/AO40pSgBSlKAFKUoAUpSgBSlKAFKUoAUpSgBSlKAFKgzhsXdzZr30cSQAqIxjoczE/oKwjguLUd3HFv+pZU/NCpqaivFi3OXVRLFSq0MXjbEm9bF5fGzqfUoYb4TW/w7mCzdAhwDtB0g/hMwQfWuuqXVc+xFXxzh8P1JalKiOKccFrMFttdKLmfLlCqPzO5CjxiZ8qgk3whkpKKyyXpVd4ZzMbhXtLFy2txgttyphifHwG2vWasVdlBxeGchZGayhSlKiTFKUoAUpSgBSlKAFKUoAUpSgBSlKAFKUoAUpSgBSlKAFKUoAUpSgBSlKAFKUoAUpSgBSlKAFKUoAUpSgBSlKAFKxYrEC2hdtgJqMv3MW4ORLVsdDcdmb+VBH+I1KMckJTUfU+8E4ob1y+pGltwFPkVkj4zTjXL1rEakZLnS4oGb3/EPI1V+XsPijdxItPZQhlZ8yEglgYiDIAAiNalsTjsZh+/dRHtgSxRtP5WgjWBpNWXW42dyWGU43KdX5kW159T5wnit2zcNjFQMoEOPskHQOpP3ehH3TWiMBiBfZWsNew6XWuaFV7RmgqWzsMyqNPCQPCp3mXBLdshyIZdtNYbRlPr/AEFQo4ncGGwbZiCLy228WC3Rb19QPnUo95borl8P38yEu5LZJ8Lle2cYf7ljsYa5cdbl6FC6paUzB2zO3VoOgGg89IkZqp8Wxd+5cuW2a9h7Y0VrdguzeJDwVA8NJrFwbC2e0C/+IYm40g5LjKhPsEDe00l15WX8iwrsPCX8vBcqx2b6uCVMwSD5Ebg1AvzHlxhsFTkAAL9AzZsqn1CGD7dax2GNrH3VzEW79rtNOjW4UsPVWX+Wo9k8c+WSfbxb488FmpXP73EM117f/iSpbRQQ57IuxadBECAADMbmpxEezYS0l9rr327txwAVVhLMABsFBMeJiuyqx4nI37s8FkpVXxPErlx2w2EIAtJ9ZeOoQgd22I3uGJM7Cpvg2KN2xbuNuygmNp8R5VCUGlkZGxSeEbtKUqAwUpSgBSlKAFKUoAUpSgBSlKAFKUoAUpSgBSlKAFKUoAUpSgBSlKAFKUoAUpSgBSlKAFKUoA8ugIIIkEQQaiMVfu4cHuG7ZA0KAm4nqu7KPEa+VTNKlGWCEobvRlM5N4kj4jFNmhW7PKT3cwAbULvVmxN2wYZzbOXUFo08wTUNhORcGhuFrQum42b6yGK+CqYkDWtixybgU+zhbfuCR8CTTrJVylnkRVXbCCjx8zR4nxo4oGxhFNzNo10fu08yx39q+8X4Y1u1hrNpGuBWUZtdCHVi7R4wTVos2VQBVUKo2AED4CvdcV21rauED029Pe+X9PQrvGLTq7M1q7dRoKtZfK6aRGXMNNJkTvqKj8Hg7l420+j3URLguNdxDA3O6QcqDcTlAOw3q5UqMbmkTlp4yfP9f+lVwPBGuPje2UqLpQK3X6uSrr6Eg1gwXCsWC126qF7Vh7dsK09ozGcx8AQoEedXGldd8uTi00Vj0+/kc85a4gUtm3awj3L7Oztmt5FUsfvOywAogeOlS/NF17S27zMvaKmUqub7TaEoNzvHwq2VR8Tf+kcWt2d1shrx8JQhR/iKn2pkJqUnLHTkTZW4QUE85aXsfeXbF9rAsW7T2VYlr9+6MrsWMv2aHWTsGOgEbxV0sWgihVEKoAA8ANAK90pE57mWq69iFKUqAwUpSgBSlKAFKUoAUpSgBSlKAFKUoAUpSgD4w000NVLHc03cOWS9aGddQQYR12zqYJ9R0+E26ql+0eypsK50KtHsw/1Ap2nUXNRkupW1TlGpyg8NEX/+R9dLJiOpG/rG1Zv7bXD9xRpPUn9K59hLbM+aco/E2w9J61IiBH2rhJ6TJJk7KNgK1npaF4GCtbqX/t8i5f27KW1e4ijN93MQQBudFPwr0/PRbW0tsj89zLPpI/p1rn3ELeIvaCxcJXZVtXCY8fs+PWvNnC3AYe3cVtZm2418Ps7xrFRWm0/j9Rz1erS4z/B07D8wYnKrNatsCJPZPnI8O7oT7TWI82s120iES11UdGRlcAkAmDpHrrrVJwbsjA5LkeJtv4+OWrNYx4udiuYQb9oE9RluK0HqCWAEedJtorSbXP3+4+nU3SaUuPv9joNKpvMvNV/B3sjWVe22qOJEjqp/MNPWZrWb9oGZR2drvdZ+z5xGvSqUdNZJZS4NCesprk4yeH7MvdKoR53u6HsljqJM/GKy2ub72bVFjwn+tT+Dt8hf+Ro8/ky8UqrW+be8Jt93qQdak+EcwWsQ7IpKuuuVtCR+JfEdKVKmceqLENRXN4iyWpSlKHClfGYASdBVf4rzZatSF+sIn7MQI8T/AKVOFcpvEULsuhWszeCw0qhYjmx7pVVBXuyQv2ifKdInpUSOaMSrkZ2cGDlgTlPt08qsx0VjXgijP8UpTwk2dSZgNzFfao2H4++U5mzaaBsvzkd7z2IiveC42+mUrbgfeJNljP2ZglDHUaDwpctNNFiOsqljku1K0cBjxeQxmRxoykd5TG+uhHUNsaqfFeasThbhtXlSZlHghHTxG/eHUdNNwaXCqU5bV1G23Rrjul0L1SqLZ59Ygk2RHTK0kmYAA862r/N7ImZ1Cxvv8Nt6b8Jb5Ff/ACGn/wC3yZcKicDwC1axN3EpOe6oDCe7uWJHhJOvpVXwnPdxgfqlJmdWiF6aRMxWxZ5xuM32VC+AJJPyrvwtyzwR+P07w8/Jl2pVdt8wMwBCSP8AevpW9hOItcui2AIC5nPhMhQPMkE+g86TKqUepZhfCbxElKVWOIc0DDF1vlS6fdQGWUwVbXYRvvqDW1geMNdtB0AlhKztEx8a72M8Z8Dj1Nae3PJO0qEvcaZNCoJG5B+ceFaa8wXPwr7yPfbajsZh8TX5lnpVNTm24ygqtvNGoLECdgJI2Pj0kTWCxzjf7ezZe0qNcZAQSZAYwQB1OhqXw88ZI/F1ZSz19C28Wxy2LL3W2UT/APVR3CuarF7KA2ViJg6AeU7Vl5wwwuYK+pbL3CQd9RqNPURXH+E2+8BmMEQdDqCI6dKdptPC2Dz1K+s1U6JxwspneKVz7lbmk2QlnEklIAFw7p+VvFR+LpV/RgQCCCDqCNjVe6mVUsMtafUQvjuj/B6rxdUkEA5TGhiY84617pSh5UMRx7FJmXJba4hIZQTqBs6gjUEEGNxMa1qnnO4FLlAFA00O43EkdK1eeMQ1rGKShNtlUzH3hmUww1BiNKxYu2HtE5mYMACSTqSwABUdYMedXowhtTaMudliscVIu/BL164guXgEzCVtgaqOmY/iO8dNtd6VIgUqk3lmmlhCqf8AtPzfRVygQbgDeQg61cKrH7RBOEOhPfGwnx38B503TvFsfcRq1mifscsW4egmdf661YeQsV2eMtl1k3Q1seK6Z5Hl3IPtVft2+8B561PclgPxK3mkKq3Cg27ywNf7rt8K1tQ12cjC0afbRZ1ulfCaZh41hnpT7URxjl2ziCHIKXAQRcQw3dIYBujCRsfaKkUxSFygYFgJIG4B0E+EwfgazV1NrocaUlyU39pQHZ2iVJ7xG+mq/eGxGlUJN5UAV0rnxZsKPFwBpOpBiqM3Dnt2FcgLmO3UEjqPMA+kVraOaVWDz/4lW3fn0NzlvgNzFdoRdtqttwsFS8yoaZDAR3vlU9jOT7wSbV9WcfdZAqtHTMuo9TNef2caHEKNvqyf4iGBI8oRau1VLr7I2NJmhptLTKpNx5Zyi3f72WCp1DK2hUjdW9CK1OLs9m4l62YdSGU/qPMHaPOrNzjgH+kqUErdEkCAcy6Ez1GWD12NRmIwAdADJBEZm1E6gQI0Goq7VOMkmzM1Fcq5tR8Oh0ThONF6zbugRnQNEzEiSJ8tq2maBJqvcgWCmBtg/iuH2NxojyivXN5uXEXD2WC3Lu5I0VB9piQdIn3JA6zWU4re4noFN9mpY5wU7m/me9ibwwuEVnUmDk3ePta7BB1P+zvYPkjEMx7W5btrt3AWY+gMAD1n0FfbXFcPgVFnCWw9zZ7jRLR1Zhqeug0FecPzBibrkJ2lyNxaUnLrOp6ekzV38xR7ndXr9TLbplZ+Z35enRehL2+QbI3vYgnTXOo2/hQaeVeL3ISaG3fuBht2gR19D3Q0ehrFY5suWnAxCMoOsNbZTH5SdDG8TV0VgQCNQdQarSstg/1F2FVE1xH5HN+McJu2lIxCDs50v2ySqedxSMyjz7w8SKhOIns2CkzIBzAgSPGdjXYyJ0O1c65i4Qli72QSbNzvKCJVD95FaNB1C6b6bVZ0+pcntkVNZpFGO6B55O41dBXDznJzNaadNBJssJPdgNB+6Yq6cw8ETF2ezfRh3kbqrDY+nQjqK59h8CbNxblmFI+yZ3B3j12irxyrxM3Fa3cJNy2ZJPVWLZfcQR7VDUw2y7SBPRW74dlZ9or/AAbku8Ye9dFsz+7QBojQd5tB0O1SmJ5HtXB37+IJ6HMgj0Atx8atNKRLUWN5yWoaOmKwo/2Uq/yLhrSF+3vW4lmfMmv8Up0jyqq2eIWVuFbOfKTEsJJ/N4Cd4Aqyc/8AFc31KuVA1eOvlqCIqp4XCQR9a4OkifPoeutX9NGThumzJ104KeytLgtaY3JbJHTZdiSdlHWSYHvVt4NgOxt95s1xu9cfxby/KNgPAVW+VsEbt3tG1t2jAn71zx8wo+Z/LVzqjqJc7UaejrxDcznX7R8L/wDtWX0goVPidfDw729RHL/EroZlmQo0BaIA0mOg1FSn7VrkXLAzZZVp9iCNfUfOqni8MoCsrQCAftd5j4VoaeO6lJ/fJk6yW3USx98HQeDLfxAa5bNlVViksHYkgCW0IESY9qcT5fx15gResWwBqAHaSDvsCB5SfWtv9nVsjCZift3XMeEHJ/8ACferRWfO2UZvBr1UQlWsooo5JxET9KTMZJJtSASegzagiJmZrFjuWsSmIw1zuOiXEBNvMGQBtTlYnuwSDrpV/pUVqJk/ha+uCv8APv8A/Bf32G2/2hXMeXJW8gMwRG3XcdfKur812M+GdImY/WqBh+EOrq2WQpBmPOfCruiaVbyZn4mm7Y4Xgaq4OEMmSrEjTcEz8anuSOLm2TaZpt58up7qSDBBOwkRG0kbVH4zGdkAcgIMqfIHSfWtCzbcBQonOWZgQTpv706S7SLUitXJ0tSidhpVV4DxS5aQi+GyKJV4Mx+GOoHSrPauBgGUggiQRsayZ1uDwzfqujZHKKfztZc3bfcRrbrBOocEE+0d7yrQvWTasOQfsjMPAZCGB9ioqe5ovxctqQdiZjunWCPXb41D8ScGxd02RjHTQTB8RpVytvs0jNvS7dtF7BpXm0e6PQUqga57qD5xuRhmETm09Os/Kpyq/wA6gdgsmJcD5GmVfrQnUf8AFL2OeWLCyxPRTHroB+vyrLhyVvqVJUgbg7Az+s1u4RFKSsHNtIMQNT5DWPhWJ8JcN1eyUM9zRUkKO6pYnMelarl1yYUYN4UTMcddyv8AXuRMQT4GJHXcRWWx30zC9cVxrAYww9zoayYPl3FqqrcsZiNdLlrJJndj3t9dAa334HiRB+joTP3LwPydF09z6Ut21ro0OWnufLTPnDMb9FLlLZZXMsxOpYADerVwnitvEKSh1GjDeD4SNJqq8u8F7R3t4y1dOQA20czZg6GMpKs0idT1GgirtZtKqhVAVQIAAgAeAAqlfKLfHXzNLSwnGPL48iK5ms5kQFSwDg92cw/MAPCqXj2ui+wcys5TvlI0KkBtc3j710HiJgA+ftqDv5TUFj+H9uizlzxqw2Gu2WfnNTos2rkRrKt0srqanJ1xLK37jtlDXVtjNsIQMu20lzv5VYbnHsODBurPrULyvwrNYxNq+JD3II6x2aAHTrpIPoag7fAgxe3BN20YbSM6tsxEkehn9KNkJze5k99ldcdq8De5hx3b3R2ZlE0JII16wTTEhuxW3bPfZgEiJM7wPISZ6Vr4Xg19xBui2o7v7ssygRAJ7RQCZ8DtVl5b4NZw0qrF7sSzt9qGJgAbKukQPCpzsjCOI+AmFErZ7peJLYHCratpbT7KKFE7wNNT41XucsQVhUU5nEFhp3de7J03O2lWiqTzQtx8Rl2QAaHYyBJBnSkULNnJb1bcaml7FVw/DTcvWVKk5rgUgMVMa5jI1EAFvausYHBJZQW7ahVGwH6k9T5mqfwWyLeNt+DLcVQejEK3xhWFXip6qxykkL0FShDJgxuDS8ht3FDo2hB2/wC/nXrC4cW0VFnKqhRJkwBAk1lpVXJewKhubLIbDkkwVIZfUbj3Umpmo3mA/UNrEEHT1Ej4TUoPEkQsScHkpCgg6ElfL+o8a3+XrmXGW407RXQj0GcH/Cf5jWArGo1Hjt8RWbgqzi7Gm2c+wQj9WrQseYMx9OsWovdR3HOKLh7eZjuQAOuum1SNUjmO927xmBRSQpA7s9QW6GqNUN0uehqaizZDK6lQ4sHzszKXRzIIAMg6+orBwbAtcv27dnMGYgzA7qgjO2p6AxsdSKnbSZT4jwmN/CrVyTwtUQ4g6ve1U9Rb+4PU/aPrHStGzUbIYRkUaXtbcv3J7AYNbNtbaCFURrqT1JJ6knUnzrYpSso3uhz79rFgsMOeksJ/lqEw/Dg2FR/vA6QBIifH7tW39oY7ls/hzEj1A/0+VVjhWIZMOUMnNDaDWPDyrW0zfYrHmYGtiviHny/oluUuP9haNt1JXOSD+EEAwPHvSf73lU1e5ytLHdY/DT1qj4+/90TpusEkTrrlEbVhw15GEMYUjcg6jaQY1qE6ISe5jIam6MVFfQutrnZLl+3aQZAx77vsABMAdSTAnSJq2o4IkEEeVcfweHFy8luw6OzGB3xGgzSSJOw2ia6Jy5wB8OSz3i5P3FGW36wSSW859qrX1wj0Zd0l1tmdy48yS4taZrZCkTIOvUTqPhUc1uBFTN/atS4gg+n9KXXLCwTvr3STKfw/hTv9Iup9YyXnQ2X+w6ZUYBfwv3pB2116Ea4dDL25C5NBsdzIIOsgg6eVWTlBlzYoKCALq6Hx7G2CfeJrFzTy5nBvYYBb4mRoBdB3U9M3g3+tOVuJtMVPTbq049SN4dxcXFyQSV0JYCN439qlOGYrsJ7wZCfsj7viV/Uiqxy8LbyHzht4Ksp8Jgx10qyDAoNFUhdxJ8qnYo5wVqd8e94mxzCwfsmUyDMEe1QnFLRFi7/A3zBqVtYHKNtJnyk76dJrV4yB9HvAD/ht+lchwsDbO9LcW9BoKV9TYUqiah9qF5sw2exoYysGiN9CCPI67+VTVRPM1wCw0kCSIn16edTr/Whd2Njz5FFswLIVZEKwHdkCCRt12mpC23Z38Ge/JfL1ywylTmEwCSV1jpFa5P2ANAR+pJj9KlbiK+IwgY90mfUquZR/Ms/3a0LHw8+pk0x76x6FzpSlZhtClKUAamPP2e8BrsY72m2uvnpUa4GeY7x0JjoPAetSuLQGJA30kbabjzqJvWjn/wB+tOr6FS/qZOBoBexEf+n8cpO3TQisvG7RXLeUGU0eJzdmdWgDcggGPWK1OX7h7e8p6oj677sp9oC/GrBXJvbMbWlKvBFi6CshlMjTwIO1amLulVF5V7yET5qSM4PkB3vUV5ZDYu5Cqi2xJtEGIO5tlSd9yI6TtFbZuRqDU0Vm3GXJKgztUHxe0vaMDoWAYecd0+4EfGvfCcQVZwx7jHMpJ2J0ZY6DYjzJrNzBgy9sOgm5bOZR+IRDL7rt5xUIrZPksSxZXwVPGk5lKmHUhlPgVMj2Ox8jV14Zj1vIGGjQMyzqpIByn41R7YDsCGlW2j5jXr5Vk4dda1czroYgjoRIOo8dN/M1Ysr3L1KlNvZvnoX+lQ2C4+jA5+6R8D6VutxS0FDZtDVRwkvAvq2DWUzcqtc542EFsHVtTHgK2cfx9QCLYzH4D1mqnfl2LOSWPX/Sn01PO5lTVahbdsfE9YR9BUzytbz4m4//AC0yf3nIYj1Cqv8ANUHatXHbJaQvcgfwqCcoZySNJB0Guh0q9cOwiYayEnRRLMYBZjqzHzJqd08LHmL0lTzufRGrzXj2s2CUiScuszr1HmK51wy7ct5iuo+8u8+cf1qf41xrtLm3dX7MjfzqIuYXM6i2s3HMIoMCfGeigCSegFNphsh3itqbHbZ3PDgnOB4BMTdIMGzbCsyHXMzA5VP5REnxMeFXlFAAAEAaADYeVR3AOErhrQQHMxOZ2/Ex3Pp0A6ACpKqVk90uOhq0V7IJeIpSsFnFqzuimSkZvLMJA+H6iljim89s3bIs6XEjpGhM+cxVcxeBLXFVFYBVBIBJ1jQ77R0q/cxKhdQ4X7JMkwRqNfhVWuJDXSCRAjTbSK0aLMQSMXV1p2tk/wDs/tZbF0Ef8ZtfHuIN/IiParRVd5FacO3/AFrn+b/WrFVK199mrQsVx9jUv8NtOVLW0JQ5lMCVI1kHcVt0pSxprcQRihyNlI12BmNxr4jSo3F4sojMNTEAeZ0E+UnWpLiTRacwTpsN/nVfARSDmY+WYx6xT6o5RT1MtrRn5TUhsRJnvoJ2ki2usDadD71Yqg+WmUtiCghe1Hx7NJqcpdn6mWKv0Ij+McLW+o1y3E1tuN1P9VOxHWtHBWnCw4AaYIBkSNND4Hep6ofivDCCb1nS5u665bgHQj8fg2/Tauwn4MhbXu5XU+sPGo/jf7lkES8Wx5G4wQH2zT7V7s4oXAGVtDI1kEEbgg6g+tafHpFl4O438CTpr61YSKWeS3gUr7SqZqCq/wA8KPopJ+6wI+Y/rVgqq8+3/q1t/iMn2ptK76E6h4ql7FKsY8z5T/s1M8Mxma/hV8Lp/wAj1ApZFb+EhHt3AdUcMJ023HuCR71pWJOLwY1Empps6rStXh3EEvpntsCNj4g9QfOtqslrBvJ55QpSlcOmvingrWK6oNYMb27NCWrcDZnuH/Kqn9a1zh8WdIw6/mzXGjxOXKs+k+9MWMFeabb4POAthcX/ABWT/hcT/nqeqDXhuIDBs9jMshW7N5g76Z41gaeVTazGu/WNqLGm8k6U4xw0YMdg0uoUcSD7EEahgehB1BqExJuWNLoNy30uqpLDyuIo3/MBB8B1sdK5GbidnWp9SovildZU5lMg/wBQR0PlWzgeP5IW5JXbN1Hr4ipDiPAbd1s4LWnOha2QC3hmBBDR4kTUZc5SY/8Amn/9tP6DerPaVSWJFXsbYSzAycX4SjDt8MitcnMwUx2g67HLn6gnwiRM1C2WR5gwRoVIhgeoZTqDUzg+W71sgpjCNpAtCDGkHvVL4nhNq6PrbaO0QXygN6g7g+h0qHaKPCeScqXPlrDKk9o1i26VYL3LrgfVX2PleUOP5lyt7kmtf+zl86m9aXXYWmOnqXBmpq2PmJenn5EKST0rFhbFy+wFsBQZ7z6kgEglbamSJESxUedWa3ysD+8v3W8lyov+EZv8VS2F4elpCtlRbnqBJnxJO59ahK5eBOGk5zIjuCcNGFDu7HM0SWImBMDQAACToJ3OpqH47xPtdAAUG0gTPiCdql7/AC6bhm7irzflXIq/JZ+dfU5Uw3VXbza7cPyzRUYzinufLGWVzlHbHhFNuWpEH2rFadkMq0MJE9RO4BPoNKvX9lsJ/wAhZ8Zaf5pmPKvNzlPCna0V8cjus+uU6074mPkVvgZLlMp1viN+f3jes1JYbid2f3hmCNdtYOw66b1PNylhTH1Z9O0uQfUZta8/2Rw/TtR6XrmnhHe6Vx31vwJx0tq/2+pFjG3T98x6j/vpUzyraPY9od7zdp5wQAoPicqisB5StEEG7fM6fvYPxAFTaWMqBFJUBQoIiRAgb6UqyyLWIj6apReZFL53xcYmyonUQdoiZ+NRnF8aLVxtZRwNj4qD1qzYzkqzdbPcu4hmmZNweAGi5co0A2FaOP8A2fI4GXE3REDvhHEDSNFU/Om121pJMr26a2UnJeJGcscUvBezsgBcxfUEnvGSJHnVrtY/EbsqQIB3nXaozAcktaMpi7n8ieM/CpBuE4mCO2tOPzW2BMeYf5xUZyrk+Cddd0Vh/U2RxVuqj21/2K9DiLfhAHrWt9AxBGnYW/Lvv8+7+lfbmFxAUhUs6g7XHGsbwUNQ7hP84W8S30EXHMsyZj/fMx7A1BYfigmCq+UfpUpxzB4j6Pbw9i0GAVVZy4UaCOuvyqo3eC4xN8M580ZGHt3p+VOo2YeWI1SsclhZwi5cpXg5xJAj60CPPsrc1YapHJOIu27r2rtm6q3O8Ga2wUMqhSC0RqqiPMHxq71XuWJsuUPNaFKUpQ4rfMfDCp+k2Qcw/eoPvrGrBf8AmLA8yARrpVe4riw1kw4I0PsCD+ldFrmHO3DDhS5UfU3QxXwRolrf8J1I9x0FWqJ5e1lLU1476/c6ajAgEag6g0r5aMqD5ClVS6e6p3GeXcVibuc3LVtNgO87AePQT5fOrjSpRm4vKITgprEiq4bkWwP3ly7d8s2RfWLYB+dSeF5YwibWEJ8Xlz8Xk1L0rrsk+rCNUI9EY7GHRBCKqj8oA/SslKVAmKUpQApSlAClKUAKUpQApSlAClKUAKUpQApSlAClKUAKUpQApSlAClKUAKUpQApSlAClKUAKUpQApSlAClKUAKjOZeErisNcskaspynwYaqfjUnSup4eUcaysM8WVhVHgAPlSvdK4dP/2Q=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28575" y="-944563"/>
            <a:ext cx="505777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2" descr="http://schmoesknow.com/wp-content/uploads/2014/06/jurassic-world-20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028449"/>
            <a:ext cx="4820480" cy="320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ncphoenix.net/wp-content/uploads/2015/04/poster212x312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239" y="2074778"/>
            <a:ext cx="2548522" cy="382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www.ncphoenix.net/wp-content/uploads/2015/04/poster212x312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5" t="65325" r="54485" b="26701"/>
          <a:stretch/>
        </p:blipFill>
        <p:spPr bwMode="auto">
          <a:xfrm>
            <a:off x="4267199" y="4572000"/>
            <a:ext cx="381001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schmoesknow.com/wp-content/uploads/2014/06/jurassic-world-201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2" t="46544" r="54931" b="39211"/>
          <a:stretch/>
        </p:blipFill>
        <p:spPr bwMode="auto">
          <a:xfrm>
            <a:off x="3163160" y="3522286"/>
            <a:ext cx="762001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iskingdom.com/wp-content/uploads/2015/08/inside-out-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721" y="2007428"/>
            <a:ext cx="3113453" cy="289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diskingdom.com/wp-content/uploads/2015/08/inside-out-logo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5" t="46914" r="48283" b="39924"/>
          <a:stretch/>
        </p:blipFill>
        <p:spPr bwMode="auto">
          <a:xfrm>
            <a:off x="3308320" y="3342098"/>
            <a:ext cx="5334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cdn.qualitylogoproducts.com/blog/wp-content/uploads/2013/03/Harry-Potter-e1363902403749.pn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5" b="5308"/>
          <a:stretch/>
        </p:blipFill>
        <p:spPr bwMode="auto">
          <a:xfrm>
            <a:off x="678392" y="2124350"/>
            <a:ext cx="7401690" cy="30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4" descr="http://cdn.qualitylogoproducts.com/blog/wp-content/uploads/2013/03/Harry-Potter-e1363902403749.pn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4" t="48534" r="54563" b="27324"/>
          <a:stretch/>
        </p:blipFill>
        <p:spPr bwMode="auto">
          <a:xfrm>
            <a:off x="3485827" y="3581093"/>
            <a:ext cx="561976" cy="82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desdehollywood.com/http:/desdehollywood.com/wp-content/uploads/2015/01/antman-poster-first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43" y="1401211"/>
            <a:ext cx="7143750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http://www.desdehollywood.com/http:/desdehollywood.com/wp-content/uploads/2015/01/antman-poster-first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0" t="21701" r="61862" b="46537"/>
          <a:stretch/>
        </p:blipFill>
        <p:spPr bwMode="auto">
          <a:xfrm>
            <a:off x="2590143" y="2242154"/>
            <a:ext cx="9906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#1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1"/>
            <a:ext cx="8229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Name up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five demographics target markets are aiming at. Example: Age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2667000"/>
            <a:ext cx="5791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Gender, Level of Income, Education, Lifestyle, Race, Social Class, Religion, Profession, Marital Status, Geographical Location, Interests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$100+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4478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1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9" name="Oval 8">
            <a:hlinkClick r:id="rId3" action="ppaction://hlinksldjump"/>
          </p:cNvPr>
          <p:cNvSpPr/>
          <p:nvPr/>
        </p:nvSpPr>
        <p:spPr>
          <a:xfrm>
            <a:off x="35814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2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5715000" y="1371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3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447800" y="3143816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4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7" name="Oval 16">
            <a:hlinkClick r:id="rId6" action="ppaction://hlinksldjump"/>
          </p:cNvPr>
          <p:cNvSpPr/>
          <p:nvPr/>
        </p:nvSpPr>
        <p:spPr>
          <a:xfrm>
            <a:off x="3657600" y="3124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5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5715000" y="3200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6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9" action="ppaction://hlinksldjump"/>
          </p:cNvPr>
          <p:cNvSpPr/>
          <p:nvPr/>
        </p:nvSpPr>
        <p:spPr>
          <a:xfrm>
            <a:off x="14478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7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2" name="Oval 11">
            <a:hlinkClick r:id="rId10" action="ppaction://hlinksldjump"/>
          </p:cNvPr>
          <p:cNvSpPr/>
          <p:nvPr/>
        </p:nvSpPr>
        <p:spPr>
          <a:xfrm>
            <a:off x="3657600" y="4977897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8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3" name="Oval 12">
            <a:hlinkClick r:id="rId11" action="ppaction://hlinksldjump"/>
          </p:cNvPr>
          <p:cNvSpPr/>
          <p:nvPr/>
        </p:nvSpPr>
        <p:spPr>
          <a:xfrm>
            <a:off x="5791200" y="4968089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9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1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nip Same Side Corner Rectangle 7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762000" y="1600201"/>
            <a:ext cx="79248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company has the most employees?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2057400" y="30480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eriod"/>
            </a:pPr>
            <a:r>
              <a:rPr lang="en-US" sz="3200" dirty="0" smtClean="0"/>
              <a:t>McDonalds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Microsoft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Wal-Mart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Disney</a:t>
            </a:r>
            <a:endParaRPr lang="en-US" sz="3200" dirty="0"/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C5D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#2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What candy’s sales skyrocketed after it was prominently used in a 1982 movie about an alien coming to live with a regular family?</a:t>
            </a:r>
          </a:p>
          <a:p>
            <a:pPr>
              <a:buNone/>
            </a:pPr>
            <a:r>
              <a:rPr lang="en-US" sz="2400" dirty="0" smtClean="0"/>
              <a:t>*$200 Bonus—when candy was originally asked to be used, but turned it down?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4117521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Reese’s Pieces – E.T.</a:t>
            </a:r>
            <a:endParaRPr lang="en-US" sz="3200" dirty="0">
              <a:solidFill>
                <a:srgbClr val="B05D18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4833257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M&amp;M’s</a:t>
            </a:r>
            <a:endParaRPr lang="en-US" sz="3200" dirty="0">
              <a:solidFill>
                <a:srgbClr val="B05D18"/>
              </a:solidFill>
            </a:endParaRPr>
          </a:p>
        </p:txBody>
      </p:sp>
      <p:pic>
        <p:nvPicPr>
          <p:cNvPr id="104450" name="Picture 2" descr="http://creativeputty.files.wordpress.com/2011/04/reeses-piece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761211"/>
            <a:ext cx="2876550" cy="19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#3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19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did the little pig cry wee </a:t>
            </a:r>
            <a:r>
              <a:rPr lang="en-US" dirty="0" err="1" smtClean="0"/>
              <a:t>wee</a:t>
            </a:r>
            <a:r>
              <a:rPr lang="en-US" dirty="0" smtClean="0"/>
              <a:t> </a:t>
            </a:r>
            <a:r>
              <a:rPr lang="en-US" dirty="0" err="1" smtClean="0"/>
              <a:t>wee</a:t>
            </a:r>
            <a:r>
              <a:rPr lang="en-US" dirty="0" smtClean="0"/>
              <a:t> for?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Action Button: Home 5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28194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3200" dirty="0" err="1" smtClean="0"/>
              <a:t>Geico</a:t>
            </a:r>
            <a:endParaRPr lang="en-US" sz="3200" dirty="0"/>
          </a:p>
        </p:txBody>
      </p:sp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57600" y="2417885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#4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Which company did Justin </a:t>
            </a:r>
            <a:r>
              <a:rPr lang="en-US" dirty="0" err="1" smtClean="0"/>
              <a:t>Beiber</a:t>
            </a:r>
            <a:r>
              <a:rPr lang="en-US" dirty="0" smtClean="0"/>
              <a:t> advertise for in the 2017 Super Bowl?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3352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T-Mobile</a:t>
            </a:r>
            <a:endParaRPr lang="en-US" sz="3200" dirty="0">
              <a:solidFill>
                <a:srgbClr val="B05D18"/>
              </a:solidFill>
            </a:endParaRPr>
          </a:p>
        </p:txBody>
      </p:sp>
      <p:pic>
        <p:nvPicPr>
          <p:cNvPr id="2050" name="Picture 2" descr="Image result for t mobile justin bieb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0"/>
            <a:ext cx="3048000" cy="201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#5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Name the cereal for each mascot for $100 each!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atin typeface="Action Man" pitchFamily="2" charset="0"/>
              </a:rPr>
              <a:t>$1-500</a:t>
            </a:r>
            <a:endParaRPr lang="en-US" sz="5400" dirty="0">
              <a:latin typeface="Action Man" pitchFamily="2" charset="0"/>
            </a:endParaRPr>
          </a:p>
        </p:txBody>
      </p:sp>
      <p:pic>
        <p:nvPicPr>
          <p:cNvPr id="103426" name="Picture 2" descr="?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45122"/>
            <a:ext cx="1295400" cy="200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8" name="Picture 4" descr="?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5068" y1="81301" x2="75342" y2="869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14" y="3352800"/>
            <a:ext cx="1752600" cy="147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0" name="Picture 6" descr="http://t3.gstatic.com/images?q=tbn:ANd9GcTVR2dFcyo0vKjY1YHeR6jQvj_SVmy-Uzvii7XsDokIyNAHht4ZScbNSWp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025397"/>
            <a:ext cx="11430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2" name="Picture 8" descr="http://rufiojones.files.wordpress.com/2011/11/count_chocula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96638"/>
            <a:ext cx="2324893" cy="234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34" name="Picture 10" descr="http://cdn2.blogs.babble.com/famecrawler/files/2011/03/capn-crunch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341734"/>
            <a:ext cx="1498208" cy="149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4689719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Kellog’s</a:t>
            </a:r>
            <a:r>
              <a:rPr lang="en-US" dirty="0" smtClean="0"/>
              <a:t> Corn Flakes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733800" y="2181884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Capn</a:t>
            </a:r>
            <a:r>
              <a:rPr lang="en-US" dirty="0" smtClean="0"/>
              <a:t>’ Crunch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800600" y="4829305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Fruit Loops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95600" y="5486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Cocoa Puffs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725046" y="4683821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Count </a:t>
            </a:r>
            <a:r>
              <a:rPr lang="en-US" dirty="0" err="1" smtClean="0"/>
              <a:t>Chocula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#6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if you can name each of these famous advertising mascots!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6388" name="Picture 4" descr="http://www.wynotinsurance.com/Aflac_logo_big_800x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819400"/>
            <a:ext cx="5650787" cy="2514600"/>
          </a:xfrm>
          <a:prstGeom prst="rect">
            <a:avLst/>
          </a:prstGeom>
          <a:noFill/>
        </p:spPr>
      </p:pic>
      <p:pic>
        <p:nvPicPr>
          <p:cNvPr id="16396" name="Picture 12" descr="http://www.voont.com/files/images/edit/food/pean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2819400"/>
            <a:ext cx="1571625" cy="3524250"/>
          </a:xfrm>
          <a:prstGeom prst="rect">
            <a:avLst/>
          </a:prstGeom>
          <a:noFill/>
        </p:spPr>
      </p:pic>
      <p:pic>
        <p:nvPicPr>
          <p:cNvPr id="13" name="Picture 4" descr="http://www.wynotinsurance.com/Aflac_logo_big_800x356.jpg"/>
          <p:cNvPicPr>
            <a:picLocks noChangeAspect="1" noChangeArrowheads="1"/>
          </p:cNvPicPr>
          <p:nvPr/>
        </p:nvPicPr>
        <p:blipFill>
          <a:blip r:embed="rId4" cstate="print"/>
          <a:srcRect l="40455" t="24242" r="39318" b="30303"/>
          <a:stretch>
            <a:fillRect/>
          </a:stretch>
        </p:blipFill>
        <p:spPr bwMode="auto">
          <a:xfrm>
            <a:off x="2590800" y="3429000"/>
            <a:ext cx="1143000" cy="1143000"/>
          </a:xfrm>
          <a:prstGeom prst="rect">
            <a:avLst/>
          </a:prstGeom>
          <a:noFill/>
        </p:spPr>
      </p:pic>
      <p:pic>
        <p:nvPicPr>
          <p:cNvPr id="14" name="Picture 12" descr="http://www.voont.com/files/images/edit/food/peanut.jpg"/>
          <p:cNvPicPr>
            <a:picLocks noChangeAspect="1" noChangeArrowheads="1"/>
          </p:cNvPicPr>
          <p:nvPr/>
        </p:nvPicPr>
        <p:blipFill>
          <a:blip r:embed="rId5" cstate="print"/>
          <a:srcRect l="24242" t="21622" r="22424" b="63243"/>
          <a:stretch>
            <a:fillRect/>
          </a:stretch>
        </p:blipFill>
        <p:spPr bwMode="auto">
          <a:xfrm>
            <a:off x="3886200" y="3581400"/>
            <a:ext cx="838200" cy="533400"/>
          </a:xfrm>
          <a:prstGeom prst="rect">
            <a:avLst/>
          </a:prstGeom>
          <a:noFill/>
        </p:spPr>
      </p:pic>
      <p:pic>
        <p:nvPicPr>
          <p:cNvPr id="16394" name="Picture 10" descr="http://blogs.phillyburbs.com/news/intelligencer/wp-content/blogs.dir/4/files/2009/February/Wednesday/Smokey_the_Be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2667000"/>
            <a:ext cx="2431119" cy="3733800"/>
          </a:xfrm>
          <a:prstGeom prst="rect">
            <a:avLst/>
          </a:prstGeom>
          <a:noFill/>
        </p:spPr>
      </p:pic>
      <p:pic>
        <p:nvPicPr>
          <p:cNvPr id="15" name="Picture 10" descr="http://blogs.phillyburbs.com/news/intelligencer/wp-content/blogs.dir/4/files/2009/February/Wednesday/Smokey_the_Bear.jpg"/>
          <p:cNvPicPr>
            <a:picLocks noChangeAspect="1" noChangeArrowheads="1"/>
          </p:cNvPicPr>
          <p:nvPr/>
        </p:nvPicPr>
        <p:blipFill>
          <a:blip r:embed="rId6" cstate="print"/>
          <a:srcRect l="34478" t="51020" r="34178" b="28572"/>
          <a:stretch>
            <a:fillRect/>
          </a:stretch>
        </p:blipFill>
        <p:spPr bwMode="auto">
          <a:xfrm>
            <a:off x="4800600" y="4572000"/>
            <a:ext cx="762000" cy="762000"/>
          </a:xfrm>
          <a:prstGeom prst="rect">
            <a:avLst/>
          </a:prstGeom>
          <a:noFill/>
        </p:spPr>
      </p:pic>
      <p:pic>
        <p:nvPicPr>
          <p:cNvPr id="16392" name="Picture 8" descr="http://www.deltadickshow.com/Green_Gian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7000" y="2590800"/>
            <a:ext cx="4343400" cy="3257550"/>
          </a:xfrm>
          <a:prstGeom prst="rect">
            <a:avLst/>
          </a:prstGeom>
          <a:noFill/>
        </p:spPr>
      </p:pic>
      <p:pic>
        <p:nvPicPr>
          <p:cNvPr id="16" name="Picture 8" descr="http://www.deltadickshow.com/Green_Giant.jpg"/>
          <p:cNvPicPr>
            <a:picLocks noChangeAspect="1" noChangeArrowheads="1"/>
          </p:cNvPicPr>
          <p:nvPr/>
        </p:nvPicPr>
        <p:blipFill>
          <a:blip r:embed="rId7" cstate="print"/>
          <a:srcRect l="7017" t="32749" r="80702" b="48538"/>
          <a:stretch>
            <a:fillRect/>
          </a:stretch>
        </p:blipFill>
        <p:spPr bwMode="auto">
          <a:xfrm>
            <a:off x="2971800" y="3657600"/>
            <a:ext cx="533400" cy="609600"/>
          </a:xfrm>
          <a:prstGeom prst="rect">
            <a:avLst/>
          </a:prstGeom>
          <a:noFill/>
        </p:spPr>
      </p:pic>
      <p:pic>
        <p:nvPicPr>
          <p:cNvPr id="16390" name="Picture 6" descr="http://www.wisynco.com/files/u2/Brawn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0" y="2590800"/>
            <a:ext cx="3276600" cy="3368345"/>
          </a:xfrm>
          <a:prstGeom prst="rect">
            <a:avLst/>
          </a:prstGeom>
          <a:noFill/>
        </p:spPr>
      </p:pic>
      <p:pic>
        <p:nvPicPr>
          <p:cNvPr id="17" name="Picture 6" descr="http://www.wisynco.com/files/u2/Brawny.jpg"/>
          <p:cNvPicPr>
            <a:picLocks noChangeAspect="1" noChangeArrowheads="1"/>
          </p:cNvPicPr>
          <p:nvPr/>
        </p:nvPicPr>
        <p:blipFill>
          <a:blip r:embed="rId8" cstate="print"/>
          <a:srcRect l="37209" r="39535" b="75115"/>
          <a:stretch>
            <a:fillRect/>
          </a:stretch>
        </p:blipFill>
        <p:spPr bwMode="auto">
          <a:xfrm>
            <a:off x="6553200" y="2590800"/>
            <a:ext cx="7620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#7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the Allstate commercials, what is this guy’s name?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9800" y="2971800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Mayhem</a:t>
            </a:r>
            <a:endParaRPr lang="en-US" sz="3200" dirty="0"/>
          </a:p>
        </p:txBody>
      </p:sp>
      <p:pic>
        <p:nvPicPr>
          <p:cNvPr id="114692" name="Picture 4" descr="http://www.pappas.co/wp-content/uploads/Mayhem-M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2667000"/>
            <a:ext cx="3855356" cy="2590800"/>
          </a:xfrm>
          <a:prstGeom prst="rect">
            <a:avLst/>
          </a:prstGeom>
          <a:noFill/>
        </p:spPr>
      </p:pic>
      <p:sp>
        <p:nvSpPr>
          <p:cNvPr id="12" name="Flowchart: Process 11"/>
          <p:cNvSpPr/>
          <p:nvPr/>
        </p:nvSpPr>
        <p:spPr>
          <a:xfrm>
            <a:off x="5638800" y="3962400"/>
            <a:ext cx="2438400" cy="762000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nip Same Side Corner Rectangle 3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pic>
        <p:nvPicPr>
          <p:cNvPr id="5" name="Allstate TV Ad  GPS Mayhem - YouTub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228600"/>
            <a:ext cx="8061158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#8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Can you identify the Spokesperson? Earn up to $100 for each correct answer!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12642" name="Picture 2" descr="http://img2.timeinc.net/ew/dynamic/imgs/110204/progressive-flo_320.jpg"/>
          <p:cNvPicPr>
            <a:picLocks noChangeAspect="1" noChangeArrowheads="1"/>
          </p:cNvPicPr>
          <p:nvPr/>
        </p:nvPicPr>
        <p:blipFill>
          <a:blip r:embed="rId4" cstate="print"/>
          <a:srcRect l="11864" r="20339" b="14124"/>
          <a:stretch>
            <a:fillRect/>
          </a:stretch>
        </p:blipFill>
        <p:spPr bwMode="auto">
          <a:xfrm>
            <a:off x="2651234" y="2400300"/>
            <a:ext cx="3048000" cy="2895600"/>
          </a:xfrm>
          <a:prstGeom prst="rect">
            <a:avLst/>
          </a:prstGeom>
          <a:noFill/>
        </p:spPr>
      </p:pic>
      <p:pic>
        <p:nvPicPr>
          <p:cNvPr id="12" name="Picture 2" descr="http://img2.timeinc.net/ew/dynamic/imgs/110204/progressive-flo_320.jpg"/>
          <p:cNvPicPr>
            <a:picLocks noChangeAspect="1" noChangeArrowheads="1"/>
          </p:cNvPicPr>
          <p:nvPr/>
        </p:nvPicPr>
        <p:blipFill>
          <a:blip r:embed="rId4" cstate="print"/>
          <a:srcRect l="40678" t="33898" r="45763" b="57062"/>
          <a:stretch>
            <a:fillRect/>
          </a:stretch>
        </p:blipFill>
        <p:spPr bwMode="auto">
          <a:xfrm>
            <a:off x="3946634" y="3543300"/>
            <a:ext cx="609600" cy="304800"/>
          </a:xfrm>
          <a:prstGeom prst="rect">
            <a:avLst/>
          </a:prstGeom>
          <a:noFill/>
        </p:spPr>
      </p:pic>
      <p:pic>
        <p:nvPicPr>
          <p:cNvPr id="112644" name="Picture 4" descr="http://francowrites.com/wp-content/uploads/2011/04/Orbit-Gum-300x2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46400" y="2536407"/>
            <a:ext cx="4064000" cy="3048000"/>
          </a:xfrm>
          <a:prstGeom prst="rect">
            <a:avLst/>
          </a:prstGeom>
          <a:noFill/>
        </p:spPr>
      </p:pic>
      <p:pic>
        <p:nvPicPr>
          <p:cNvPr id="13" name="Picture 4" descr="http://francowrites.com/wp-content/uploads/2011/04/Orbit-Gum-300x225.jpg"/>
          <p:cNvPicPr>
            <a:picLocks noChangeAspect="1" noChangeArrowheads="1"/>
          </p:cNvPicPr>
          <p:nvPr/>
        </p:nvPicPr>
        <p:blipFill>
          <a:blip r:embed="rId5" cstate="print"/>
          <a:srcRect l="31875" r="49375" b="50000"/>
          <a:stretch>
            <a:fillRect/>
          </a:stretch>
        </p:blipFill>
        <p:spPr bwMode="auto">
          <a:xfrm>
            <a:off x="4241800" y="2536407"/>
            <a:ext cx="762000" cy="1524000"/>
          </a:xfrm>
          <a:prstGeom prst="rect">
            <a:avLst/>
          </a:prstGeom>
          <a:noFill/>
        </p:spPr>
      </p:pic>
      <p:pic>
        <p:nvPicPr>
          <p:cNvPr id="11264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2451" y="2816542"/>
            <a:ext cx="3124200" cy="33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6" cstate="print"/>
          <a:srcRect l="34146" r="53659" b="56892"/>
          <a:stretch>
            <a:fillRect/>
          </a:stretch>
        </p:blipFill>
        <p:spPr bwMode="auto">
          <a:xfrm>
            <a:off x="4129251" y="2816542"/>
            <a:ext cx="381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thegrio.files.wordpress.com/2012/06/dennis-haysbert-for-all-state.png?w=56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234" y="2213711"/>
            <a:ext cx="533400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thegrio.files.wordpress.com/2012/06/dennis-haysbert-for-all-state.png?w=56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3" t="11111" r="47143" b="69525"/>
          <a:stretch/>
        </p:blipFill>
        <p:spPr bwMode="auto">
          <a:xfrm>
            <a:off x="3537058" y="2528035"/>
            <a:ext cx="1171575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papa john's gu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528035"/>
            <a:ext cx="3202968" cy="320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mage result for papa john's guy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0" t="23371" r="36198" b="59976"/>
          <a:stretch/>
        </p:blipFill>
        <p:spPr bwMode="auto">
          <a:xfrm>
            <a:off x="5683468" y="3273741"/>
            <a:ext cx="1371600" cy="53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#9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646" y="1013749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is this mascot from?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034" name="Picture 10" descr="http://www.hostos.cuny.edu/Hostos/media/Miscellaneous-Files/Benefits/Geico-(Talking-Geico)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600199"/>
            <a:ext cx="3460548" cy="358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www.hostos.cuny.edu/Hostos/media/Miscellaneous-Files/Benefits/Geico-(Talking-Geico)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12" b="63736"/>
          <a:stretch/>
        </p:blipFill>
        <p:spPr bwMode="auto">
          <a:xfrm>
            <a:off x="-107748" y="2488557"/>
            <a:ext cx="3460548" cy="409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amcnetworks.com/amctv.com/users/images/17d32f79-18f0-4da3-9a27-e6718095e9d4.png?t=134024864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29" l="0" r="100000">
                        <a14:foregroundMark x1="31400" y1="76067" x2="11000" y2="91837"/>
                        <a14:foregroundMark x1="34200" y1="79406" x2="31400" y2="96104"/>
                        <a14:foregroundMark x1="48000" y1="11503" x2="50800" y2="29499"/>
                        <a14:foregroundMark x1="58600" y1="14471" x2="82600" y2="25974"/>
                        <a14:foregroundMark x1="42800" y1="14471" x2="37400" y2="42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891" y="1571636"/>
            <a:ext cx="3581400" cy="386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ages.amcnetworks.com/amctv.com/users/images/17d32f79-18f0-4da3-9a27-e6718095e9d4.png?t=134024864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29" l="0" r="100000">
                        <a14:foregroundMark x1="31400" y1="76067" x2="11000" y2="91837"/>
                        <a14:foregroundMark x1="34200" y1="79406" x2="31400" y2="96104"/>
                        <a14:foregroundMark x1="48000" y1="11503" x2="50800" y2="29499"/>
                        <a14:foregroundMark x1="58600" y1="14471" x2="82600" y2="25974"/>
                        <a14:foregroundMark x1="42800" y1="14471" x2="37400" y2="42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24" t="41413" r="41287" b="25609"/>
          <a:stretch/>
        </p:blipFill>
        <p:spPr bwMode="auto">
          <a:xfrm>
            <a:off x="3384348" y="3148314"/>
            <a:ext cx="851986" cy="12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ylmerrunner.files.wordpress.com/2012/11/energizer-bunny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0833" y1="33645" x2="86944" y2="31464"/>
                        <a14:foregroundMark x1="75833" y1="57009" x2="96667" y2="55140"/>
                        <a14:foregroundMark x1="69722" y1="48287" x2="91944" y2="41121"/>
                        <a14:foregroundMark x1="91944" y1="38941" x2="91944" y2="38941"/>
                        <a14:foregroundMark x1="60556" y1="31776" x2="59167" y2="14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486" y="2502061"/>
            <a:ext cx="4241524" cy="378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aylmerrunner.files.wordpress.com/2012/11/energizer-bunny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0833" y1="33645" x2="86944" y2="31464"/>
                        <a14:foregroundMark x1="75833" y1="57009" x2="96667" y2="55140"/>
                        <a14:foregroundMark x1="69722" y1="48287" x2="91944" y2="41121"/>
                        <a14:foregroundMark x1="91944" y1="38941" x2="91944" y2="38941"/>
                        <a14:foregroundMark x1="60556" y1="31776" x2="59167" y2="14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549" t="32849" r="42761" b="51071"/>
          <a:stretch/>
        </p:blipFill>
        <p:spPr bwMode="auto">
          <a:xfrm>
            <a:off x="3810341" y="3784922"/>
            <a:ext cx="1132050" cy="60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izzakit.com/images/caesar_inner_pag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186" y="849697"/>
            <a:ext cx="3208880" cy="372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www.pizzakit.com/images/caesar_inner_page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92" t="82895"/>
          <a:stretch/>
        </p:blipFill>
        <p:spPr bwMode="auto">
          <a:xfrm>
            <a:off x="6858000" y="3923818"/>
            <a:ext cx="1380080" cy="63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s://mariomadness64.files.wordpress.com/2012/07/mario-and-lugi21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4048" y1="5000" x2="35002" y2="7908"/>
                        <a14:foregroundMark x1="74240" y1="14020" x2="81429" y2="19510"/>
                        <a14:foregroundMark x1="66667" y1="82647" x2="54429" y2="97157"/>
                        <a14:foregroundMark x1="70903" y1="80065" x2="90287" y2="84281"/>
                        <a14:foregroundMark x1="2953" y1="38497" x2="12666" y2="33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98" t="39731" r="10896" b="47412"/>
          <a:stretch/>
        </p:blipFill>
        <p:spPr bwMode="auto">
          <a:xfrm>
            <a:off x="5254906" y="3390344"/>
            <a:ext cx="763930" cy="53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magazine.foxnews.com/sites/magazine.foxnews.com/files/styles/700_image/public/Pillsbury%20Doughboy.JPG?itok=DrnFMF3B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2" t="15698" r="40667" b="17960"/>
          <a:stretch/>
        </p:blipFill>
        <p:spPr bwMode="auto">
          <a:xfrm>
            <a:off x="2371724" y="1704975"/>
            <a:ext cx="2428876" cy="347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http://magazine.foxnews.com/sites/magazine.foxnews.com/files/styles/700_image/public/Pillsbury%20Doughboy.JPG?itok=DrnFMF3B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2" t="32950" r="40667" b="59232"/>
          <a:stretch/>
        </p:blipFill>
        <p:spPr bwMode="auto">
          <a:xfrm>
            <a:off x="3705224" y="2609850"/>
            <a:ext cx="1085851" cy="40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#2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191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smtClean="0"/>
              <a:t>What are the four components of the marketing mix?</a:t>
            </a: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76400" y="2590800"/>
            <a:ext cx="5029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Product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Place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Price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Promotion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600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1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1" name="Oval 10">
            <a:hlinkClick r:id="rId3" action="ppaction://hlinksldjump"/>
          </p:cNvPr>
          <p:cNvSpPr/>
          <p:nvPr/>
        </p:nvSpPr>
        <p:spPr>
          <a:xfrm>
            <a:off x="3429000" y="1524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2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2" name="Oval 11">
            <a:hlinkClick r:id="rId4" action="ppaction://hlinksldjump"/>
          </p:cNvPr>
          <p:cNvSpPr/>
          <p:nvPr/>
        </p:nvSpPr>
        <p:spPr>
          <a:xfrm>
            <a:off x="5486400" y="1600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3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3" name="Oval 12">
            <a:hlinkClick r:id="rId5" action="ppaction://hlinksldjump"/>
          </p:cNvPr>
          <p:cNvSpPr/>
          <p:nvPr/>
        </p:nvSpPr>
        <p:spPr>
          <a:xfrm>
            <a:off x="34290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5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4" name="Oval 13">
            <a:hlinkClick r:id="rId6" action="ppaction://hlinksldjump"/>
          </p:cNvPr>
          <p:cNvSpPr/>
          <p:nvPr/>
        </p:nvSpPr>
        <p:spPr>
          <a:xfrm>
            <a:off x="15240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4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5" name="Oval 14">
            <a:hlinkClick r:id="rId7" action="ppaction://hlinksldjump"/>
          </p:cNvPr>
          <p:cNvSpPr/>
          <p:nvPr/>
        </p:nvSpPr>
        <p:spPr>
          <a:xfrm>
            <a:off x="54864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6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17526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7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6" name="Oval 15">
            <a:hlinkClick r:id="rId10" action="ppaction://hlinksldjump"/>
          </p:cNvPr>
          <p:cNvSpPr/>
          <p:nvPr/>
        </p:nvSpPr>
        <p:spPr>
          <a:xfrm>
            <a:off x="35052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8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7" name="Oval 16">
            <a:hlinkClick r:id="rId11" action="ppaction://hlinksldjump"/>
          </p:cNvPr>
          <p:cNvSpPr/>
          <p:nvPr/>
        </p:nvSpPr>
        <p:spPr>
          <a:xfrm>
            <a:off x="53340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9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#1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“The snack that smiles back!”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8956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Goldfish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13314" name="Picture 2" descr="http://ec1.images-amazon.com/images/I/51RPX5BFHBL._AA280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286000"/>
            <a:ext cx="2667000" cy="2667000"/>
          </a:xfrm>
          <a:prstGeom prst="rect">
            <a:avLst/>
          </a:prstGeom>
          <a:noFill/>
        </p:spPr>
      </p:pic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#2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“I am stuck on ________ cause _________ stuck on me!”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33528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Band aid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nda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#3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company is this from?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ction Man" pitchFamily="2" charset="0"/>
              </a:rPr>
              <a:t>$</a:t>
            </a:r>
            <a:r>
              <a:rPr lang="en-US" sz="6000" dirty="0" smtClean="0">
                <a:latin typeface="Action Man" pitchFamily="2" charset="0"/>
              </a:rPr>
              <a:t>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6400" y="4507597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/>
              <a:t>Farmers</a:t>
            </a:r>
            <a:endParaRPr lang="en-US" sz="3600" i="1" dirty="0"/>
          </a:p>
        </p:txBody>
      </p:sp>
      <p:sp>
        <p:nvSpPr>
          <p:cNvPr id="10" name="Pentagon 9"/>
          <p:cNvSpPr/>
          <p:nvPr/>
        </p:nvSpPr>
        <p:spPr>
          <a:xfrm>
            <a:off x="1981200" y="2727325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ar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#4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would you do-</a:t>
            </a:r>
            <a:r>
              <a:rPr lang="en-US" dirty="0" err="1" smtClean="0"/>
              <a:t>oo</a:t>
            </a:r>
            <a:r>
              <a:rPr lang="en-US" dirty="0" smtClean="0"/>
              <a:t>-</a:t>
            </a:r>
            <a:r>
              <a:rPr lang="en-US" dirty="0" err="1" smtClean="0"/>
              <a:t>oo</a:t>
            </a:r>
            <a:r>
              <a:rPr lang="en-US" dirty="0" smtClean="0"/>
              <a:t> for a ___________?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Action Button: Home 5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2050" name="Picture 2" descr="http://ashy2classy.files.wordpress.com/2013/08/klondike-bar-klondikebar-co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71736"/>
            <a:ext cx="296463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Very Funny Klondike Bar Comercial - What would you do for a Klondike Ba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91468" y="2362200"/>
            <a:ext cx="5147732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#5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company and product is this jingle selling?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0600" y="3276600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41910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Stanley </a:t>
            </a:r>
            <a:r>
              <a:rPr lang="en-US" sz="3200" dirty="0" err="1" smtClean="0">
                <a:solidFill>
                  <a:srgbClr val="C00000"/>
                </a:solidFill>
              </a:rPr>
              <a:t>Steemer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tanle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#6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213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dipped their spokesperson in gold for their Super Bowl commercial?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Flowchart: Process 11">
            <a:hlinkClick r:id="rId4" action="ppaction://hlinksldjump"/>
          </p:cNvPr>
          <p:cNvSpPr/>
          <p:nvPr/>
        </p:nvSpPr>
        <p:spPr>
          <a:xfrm>
            <a:off x="3352800" y="31242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6600" y="41910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Kentucky Fried Chicken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4" name="aZo4yKpROL0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676400" y="1524000"/>
            <a:ext cx="6214533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#7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does every kiss begin with? Sing the jingle. What is the company, and what do they sell?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36576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“Every Kiss Begins with Kay”</a:t>
            </a:r>
          </a:p>
          <a:p>
            <a:pPr algn="ctr"/>
            <a:r>
              <a:rPr lang="en-US" sz="3200" dirty="0" smtClean="0"/>
              <a:t>Kay Jewelers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sswith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sswith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bg1"/>
            </a:gs>
            <a:gs pos="95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#8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  <a:tabLst>
                <a:tab pos="3827463" algn="l"/>
              </a:tabLst>
            </a:pPr>
            <a:r>
              <a:rPr lang="en-US" dirty="0" smtClean="0"/>
              <a:t>What product or company is this new jingle from?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3429000" y="2209800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allywe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6" name="Old Spice   Watermelon - YouTube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4800" y="457200"/>
            <a:ext cx="7951304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#3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is place also referred to as?</a:t>
            </a:r>
            <a:endParaRPr lang="en-US" sz="4000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6670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Distribution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#9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is the jingle for Nationwide Insurance? Sing it!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36576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“Nationwide is on your side!”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ationw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1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9" name="Oval 8">
            <a:hlinkClick r:id="rId3" action="ppaction://hlinksldjump"/>
          </p:cNvPr>
          <p:cNvSpPr/>
          <p:nvPr/>
        </p:nvSpPr>
        <p:spPr>
          <a:xfrm>
            <a:off x="35052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2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54864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3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5240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4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7" name="Oval 16">
            <a:hlinkClick r:id="rId6" action="ppaction://hlinksldjump"/>
          </p:cNvPr>
          <p:cNvSpPr/>
          <p:nvPr/>
        </p:nvSpPr>
        <p:spPr>
          <a:xfrm>
            <a:off x="35052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5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5486400" y="3505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6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9" action="ppaction://hlinksldjump"/>
          </p:cNvPr>
          <p:cNvSpPr/>
          <p:nvPr/>
        </p:nvSpPr>
        <p:spPr>
          <a:xfrm>
            <a:off x="15240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7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2" name="Oval 11">
            <a:hlinkClick r:id="rId10" action="ppaction://hlinksldjump"/>
          </p:cNvPr>
          <p:cNvSpPr/>
          <p:nvPr/>
        </p:nvSpPr>
        <p:spPr>
          <a:xfrm>
            <a:off x="55626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9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3" name="Oval 12">
            <a:hlinkClick r:id="rId11" action="ppaction://hlinksldjump"/>
          </p:cNvPr>
          <p:cNvSpPr/>
          <p:nvPr/>
        </p:nvSpPr>
        <p:spPr>
          <a:xfrm>
            <a:off x="37338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8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#1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091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What was Donald Trump’s campaign slogan in the 2016 election? What was Hilary Clinton’s?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Action Man" pitchFamily="2" charset="0"/>
              </a:rPr>
              <a:t>$400</a:t>
            </a:r>
            <a:endParaRPr lang="en-US" sz="6600" dirty="0">
              <a:latin typeface="Action Ma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971800"/>
            <a:ext cx="708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“Make American Great Again.”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90600" y="3824360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“Stronger together.”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“I’m with Her.”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“Love Trumps Hate.”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Image result for hillary clint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049018"/>
            <a:ext cx="14224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donald tru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500965"/>
            <a:ext cx="1352518" cy="135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#2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Which of the following is the current slogan for Utah?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8" name="Flowchart: Process 17"/>
          <p:cNvSpPr/>
          <p:nvPr/>
        </p:nvSpPr>
        <p:spPr>
          <a:xfrm>
            <a:off x="152400" y="5410200"/>
            <a:ext cx="2362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27432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eriod"/>
            </a:pPr>
            <a:r>
              <a:rPr lang="en-US" sz="3200" dirty="0" smtClean="0"/>
              <a:t>Utah: A Pretty, Great State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Wild and Wonderful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Find Yourself Here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Life Elevated</a:t>
            </a:r>
            <a:endParaRPr lang="en-US" sz="3200" dirty="0"/>
          </a:p>
        </p:txBody>
      </p:sp>
      <p:pic>
        <p:nvPicPr>
          <p:cNvPr id="182274" name="Picture 2" descr="http://typophile.com/files/UtahLifeElevated_43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876800"/>
            <a:ext cx="2209800" cy="1578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#3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Identify the slogans for $100 a piece!</a:t>
            </a:r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365758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4384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You’re not  you when you’re hungry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394906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Gives You Wings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00475" y="3768213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Runs Deep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11486" y="234042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Dress for Less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67942" y="3107209"/>
            <a:ext cx="4452257" cy="46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Breakfast Never Tasted So Good.</a:t>
            </a:r>
          </a:p>
        </p:txBody>
      </p:sp>
      <p:pic>
        <p:nvPicPr>
          <p:cNvPr id="2050" name="Picture 2" descr="http://l.yimg.com/bt/api/res/1.2/1TIyJfDdkxfJp4Kk2NMyhQ--/YXBwaWQ9eW5ld3M7cT04NTt3PTM1MA--/http:/l.yimg.com/os/924/2012/08/16/logo-chevrolet-jpg_1424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66" y="4718383"/>
            <a:ext cx="1666875" cy="125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t3.gstatic.com/images?q=tbn:ANd9GcSMw2HBsQ9854Ey2sPU6kuuyDiw18yD2VM61mHV3PDLY22MR3LKLQ:static2.wikia.nocookie.net/__cb20100201154658/logopedia/images/0/09/Snickers_logo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65" y="3256871"/>
            <a:ext cx="2437720" cy="58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79t2s2g2fdudz5l.zippykid.netdna-cdn.com/wp-content/uploads/2014/10/redbull___gives_you_wings_by_jnbdesignd3b9min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5" r="17271"/>
          <a:stretch/>
        </p:blipFill>
        <p:spPr bwMode="auto">
          <a:xfrm>
            <a:off x="2518158" y="4332110"/>
            <a:ext cx="1701364" cy="185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static.savvymom.ca/uploads/nutell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660" y="3644417"/>
            <a:ext cx="1768740" cy="89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t3.gstatic.com/images?q=tbn:ANd9GcQ-5wgSFq1PTZu8QKaCXcAerNDwQu_4K2ocZj0b-nGTFx-MOlU_:upload.wikimedia.org/wikipedia/en/c/c4/Ross_Stores_Inc._(logo)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70" y="1678245"/>
            <a:ext cx="1894619" cy="78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#4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by stating which companies these slogans are for.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819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Where a kid can be a kid.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4023241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Save Money. Live Better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687494" y="4860925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You’re in good hands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45074" y="4207907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ones you trust are always there. Trusted everywhere.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67200" y="2865566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a name like _________ it has to be good.</a:t>
            </a:r>
            <a:endParaRPr lang="en-US" dirty="0"/>
          </a:p>
        </p:txBody>
      </p:sp>
      <p:pic>
        <p:nvPicPr>
          <p:cNvPr id="4100" name="Picture 4" descr="http://vector4u.com/wp-content/uploads/2009/05/walmart_logo.jpg"/>
          <p:cNvPicPr>
            <a:picLocks noChangeAspect="1" noChangeArrowheads="1"/>
          </p:cNvPicPr>
          <p:nvPr/>
        </p:nvPicPr>
        <p:blipFill>
          <a:blip r:embed="rId4" cstate="print"/>
          <a:srcRect t="41267" b="39533"/>
          <a:stretch>
            <a:fillRect/>
          </a:stretch>
        </p:blipFill>
        <p:spPr bwMode="auto">
          <a:xfrm>
            <a:off x="590549" y="4403725"/>
            <a:ext cx="2381250" cy="457200"/>
          </a:xfrm>
          <a:prstGeom prst="rect">
            <a:avLst/>
          </a:prstGeom>
          <a:noFill/>
        </p:spPr>
      </p:pic>
      <p:pic>
        <p:nvPicPr>
          <p:cNvPr id="4102" name="Picture 6" descr="http://www.eteamz.com/LivoniaStorm10U/images/Allstate_logo_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5486400"/>
            <a:ext cx="1945988" cy="593725"/>
          </a:xfrm>
          <a:prstGeom prst="rect">
            <a:avLst/>
          </a:prstGeom>
          <a:noFill/>
        </p:spPr>
      </p:pic>
      <p:pic>
        <p:nvPicPr>
          <p:cNvPr id="4104" name="Picture 8" descr="http://images.agoramedia.com/deniseaustin08/images/partners/img_logo_smuckers.gif"/>
          <p:cNvPicPr>
            <a:picLocks noChangeAspect="1" noChangeArrowheads="1"/>
          </p:cNvPicPr>
          <p:nvPr/>
        </p:nvPicPr>
        <p:blipFill>
          <a:blip r:embed="rId6" cstate="print"/>
          <a:srcRect t="24242" b="27273"/>
          <a:stretch>
            <a:fillRect/>
          </a:stretch>
        </p:blipFill>
        <p:spPr bwMode="auto">
          <a:xfrm>
            <a:off x="7291387" y="2807731"/>
            <a:ext cx="1571625" cy="762000"/>
          </a:xfrm>
          <a:prstGeom prst="rect">
            <a:avLst/>
          </a:prstGeom>
          <a:noFill/>
        </p:spPr>
      </p:pic>
      <p:pic>
        <p:nvPicPr>
          <p:cNvPr id="3074" name="Picture 2" descr="http://t0.gstatic.com/images?q=tbn:ANd9GcQ36HETRjEgI5SdHdOv396d9zfVhgo8LsIz8K6rfS9aUfpLPcq3:www.kipsfreestuff.com/wp-content/uploads/2013/09/chuck-e-cheese-logo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1" y="3290888"/>
            <a:ext cx="1419225" cy="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mage result for duracell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282" y="4708161"/>
            <a:ext cx="1964094" cy="104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#5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066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000" dirty="0" smtClean="0"/>
              <a:t>“Open Happiness”</a:t>
            </a:r>
            <a:endParaRPr lang="en-US" sz="4000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5124" name="Picture 4" descr="http://upload.wikimedia.org/wikipedia/en/7/7a/Open_Happine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133600"/>
            <a:ext cx="30956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#6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“Where the Good Stuff is.”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0" y="25908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Arctic Circle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://t1.gstatic.com/images?q=tbn:ANd9GcTAKDPVz2ai5U1PNhlIZ3wFvacznMa6yfSE3Fy2C9BD7itPFaOC:thedealio.org/wp-content/uploads/2011/08/arcticCirc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81275"/>
            <a:ext cx="2481511" cy="231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#7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“The Few. The proud. The __________.”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4" name="Picture 2" descr="Image result for marines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334" y="2958544"/>
            <a:ext cx="2269332" cy="22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#8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Which presidential candidate used the slogan “Change we can believe in” for his campaign?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0574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4384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Barack Obama</a:t>
            </a:r>
            <a:endParaRPr lang="en-US" sz="2800" dirty="0"/>
          </a:p>
        </p:txBody>
      </p:sp>
      <p:pic>
        <p:nvPicPr>
          <p:cNvPr id="164866" name="Picture 2" descr="http://www.colordarcy.com/wordpress/wp-content/uploads/2008/11/barack-obama-portrai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743200"/>
            <a:ext cx="2057400" cy="299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#9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441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company’s slogan is:</a:t>
            </a:r>
          </a:p>
          <a:p>
            <a:pPr algn="ctr">
              <a:buNone/>
            </a:pPr>
            <a:r>
              <a:rPr lang="en-US" dirty="0" smtClean="0"/>
              <a:t>“Your Dream is out there. Go get it. </a:t>
            </a:r>
          </a:p>
          <a:p>
            <a:pPr algn="ctr">
              <a:buNone/>
            </a:pPr>
            <a:r>
              <a:rPr lang="en-US" dirty="0" smtClean="0"/>
              <a:t>We’ll protect it.”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3810000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American Family Insurance</a:t>
            </a:r>
            <a:endParaRPr lang="en-US" sz="3200" dirty="0"/>
          </a:p>
        </p:txBody>
      </p:sp>
      <p:pic>
        <p:nvPicPr>
          <p:cNvPr id="230402" name="Picture 2" descr="http://pictures-e3.thumbtackstatic.com/pictures/386/zul3oqalmlpklpva_580.jpg"/>
          <p:cNvPicPr>
            <a:picLocks noChangeAspect="1" noChangeArrowheads="1"/>
          </p:cNvPicPr>
          <p:nvPr/>
        </p:nvPicPr>
        <p:blipFill>
          <a:blip r:embed="rId4" cstate="print"/>
          <a:srcRect t="18947" b="32632"/>
          <a:stretch>
            <a:fillRect/>
          </a:stretch>
        </p:blipFill>
        <p:spPr bwMode="auto">
          <a:xfrm>
            <a:off x="2743200" y="4572000"/>
            <a:ext cx="3124200" cy="991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10222</TotalTime>
  <Words>1237</Words>
  <Application>Microsoft Office PowerPoint</Application>
  <PresentationFormat>On-screen Show (4:3)</PresentationFormat>
  <Paragraphs>368</Paragraphs>
  <Slides>100</Slides>
  <Notes>2</Notes>
  <HiddenSlides>0</HiddenSlides>
  <MMClips>6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11" baseType="lpstr">
      <vt:lpstr>A770-Roman</vt:lpstr>
      <vt:lpstr>Abilene</vt:lpstr>
      <vt:lpstr>Action Man</vt:lpstr>
      <vt:lpstr>Arial</vt:lpstr>
      <vt:lpstr>Calibri</vt:lpstr>
      <vt:lpstr>Harlow Solid Italic</vt:lpstr>
      <vt:lpstr>Island of Misfit Toys</vt:lpstr>
      <vt:lpstr>Keep on Truckin'FW</vt:lpstr>
      <vt:lpstr>Mead Bold</vt:lpstr>
      <vt:lpstr>Politician</vt:lpstr>
      <vt:lpstr>Office Theme</vt:lpstr>
      <vt:lpstr>Marketing  Trivia</vt:lpstr>
      <vt:lpstr>PowerPoint Presentation</vt:lpstr>
      <vt:lpstr>General Marketing</vt:lpstr>
      <vt:lpstr>General Marketing #1</vt:lpstr>
      <vt:lpstr>PowerPoint Presentation</vt:lpstr>
      <vt:lpstr>General Marketing #2</vt:lpstr>
      <vt:lpstr>PowerPoint Presentation</vt:lpstr>
      <vt:lpstr>General Marketing #3</vt:lpstr>
      <vt:lpstr>PowerPoint Presentation</vt:lpstr>
      <vt:lpstr>General Marketing #4</vt:lpstr>
      <vt:lpstr>PowerPoint Presentation</vt:lpstr>
      <vt:lpstr>General Marketing #5</vt:lpstr>
      <vt:lpstr>PowerPoint Presentation</vt:lpstr>
      <vt:lpstr>General Marketing #6</vt:lpstr>
      <vt:lpstr>PowerPoint Presentation</vt:lpstr>
      <vt:lpstr>General Marketing #7</vt:lpstr>
      <vt:lpstr>PowerPoint Presentation</vt:lpstr>
      <vt:lpstr>General Marketing #8</vt:lpstr>
      <vt:lpstr>PowerPoint Presentation</vt:lpstr>
      <vt:lpstr>General Marketing #9</vt:lpstr>
      <vt:lpstr>PowerPoint Presentation</vt:lpstr>
      <vt:lpstr>Logos</vt:lpstr>
      <vt:lpstr>Logos #1</vt:lpstr>
      <vt:lpstr>PowerPoint Presentation</vt:lpstr>
      <vt:lpstr>Logos #2</vt:lpstr>
      <vt:lpstr>PowerPoint Presentation</vt:lpstr>
      <vt:lpstr>Logos #3</vt:lpstr>
      <vt:lpstr>PowerPoint Presentation</vt:lpstr>
      <vt:lpstr>Logos #4</vt:lpstr>
      <vt:lpstr>PowerPoint Presentation</vt:lpstr>
      <vt:lpstr>Logos #5</vt:lpstr>
      <vt:lpstr>PowerPoint Presentation</vt:lpstr>
      <vt:lpstr>Logos #6</vt:lpstr>
      <vt:lpstr>PowerPoint Presentation</vt:lpstr>
      <vt:lpstr>Logos #7</vt:lpstr>
      <vt:lpstr>PowerPoint Presentation</vt:lpstr>
      <vt:lpstr>Logos #8</vt:lpstr>
      <vt:lpstr>PowerPoint Presentation</vt:lpstr>
      <vt:lpstr>Logos #9</vt:lpstr>
      <vt:lpstr>Miscellaneous</vt:lpstr>
      <vt:lpstr>PowerPoint Presentation</vt:lpstr>
      <vt:lpstr>Miscellaneous #1</vt:lpstr>
      <vt:lpstr>PowerPoint Presentation</vt:lpstr>
      <vt:lpstr>Miscellaneous #2</vt:lpstr>
      <vt:lpstr>PowerPoint Presentation</vt:lpstr>
      <vt:lpstr>Miscellaneous #3</vt:lpstr>
      <vt:lpstr>PowerPoint Presentation</vt:lpstr>
      <vt:lpstr>Miscellaneous #4</vt:lpstr>
      <vt:lpstr>PowerPoint Presentation</vt:lpstr>
      <vt:lpstr>Miscellaneous #5</vt:lpstr>
      <vt:lpstr>PowerPoint Presentation</vt:lpstr>
      <vt:lpstr>Miscellaneous #6</vt:lpstr>
      <vt:lpstr>PowerPoint Presentation</vt:lpstr>
      <vt:lpstr>Miscellaneous #7</vt:lpstr>
      <vt:lpstr>PowerPoint Presentation</vt:lpstr>
      <vt:lpstr>PowerPoint Presentation</vt:lpstr>
      <vt:lpstr>Miscellaneous #8</vt:lpstr>
      <vt:lpstr>PowerPoint Presentation</vt:lpstr>
      <vt:lpstr>Miscellaneous #9</vt:lpstr>
      <vt:lpstr>Jingles</vt:lpstr>
      <vt:lpstr>PowerPoint Presentation</vt:lpstr>
      <vt:lpstr>Jingles #1</vt:lpstr>
      <vt:lpstr>PowerPoint Presentation</vt:lpstr>
      <vt:lpstr>Jingles #2</vt:lpstr>
      <vt:lpstr>PowerPoint Presentation</vt:lpstr>
      <vt:lpstr>Jingles #3</vt:lpstr>
      <vt:lpstr>PowerPoint Presentation</vt:lpstr>
      <vt:lpstr>Jingles #4</vt:lpstr>
      <vt:lpstr>PowerPoint Presentation</vt:lpstr>
      <vt:lpstr>Jingles #5</vt:lpstr>
      <vt:lpstr>PowerPoint Presentation</vt:lpstr>
      <vt:lpstr>Jingles #6</vt:lpstr>
      <vt:lpstr>PowerPoint Presentation</vt:lpstr>
      <vt:lpstr>PowerPoint Presentation</vt:lpstr>
      <vt:lpstr>Jingles #7</vt:lpstr>
      <vt:lpstr>PowerPoint Presentation</vt:lpstr>
      <vt:lpstr>Jingles #8</vt:lpstr>
      <vt:lpstr>PowerPoint Presentation</vt:lpstr>
      <vt:lpstr>PowerPoint Presentation</vt:lpstr>
      <vt:lpstr>Jingles #9</vt:lpstr>
      <vt:lpstr>PowerPoint Presentation</vt:lpstr>
      <vt:lpstr>Slogans</vt:lpstr>
      <vt:lpstr>Slogans #1</vt:lpstr>
      <vt:lpstr>PowerPoint Presentation</vt:lpstr>
      <vt:lpstr>Slogans #2</vt:lpstr>
      <vt:lpstr>PowerPoint Presentation</vt:lpstr>
      <vt:lpstr>Slogans #3</vt:lpstr>
      <vt:lpstr>PowerPoint Presentation</vt:lpstr>
      <vt:lpstr>Slogans #4</vt:lpstr>
      <vt:lpstr>PowerPoint Presentation</vt:lpstr>
      <vt:lpstr>Slogans #5</vt:lpstr>
      <vt:lpstr>PowerPoint Presentation</vt:lpstr>
      <vt:lpstr>Slogans #6</vt:lpstr>
      <vt:lpstr>PowerPoint Presentation</vt:lpstr>
      <vt:lpstr>Slogans #7</vt:lpstr>
      <vt:lpstr>PowerPoint Presentation</vt:lpstr>
      <vt:lpstr>Slogans #8</vt:lpstr>
      <vt:lpstr>PowerPoint Presentation</vt:lpstr>
      <vt:lpstr>Slogans #9</vt:lpstr>
      <vt:lpstr>PowerPoint Presentation</vt:lpstr>
    </vt:vector>
  </TitlesOfParts>
  <Company>Jordan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Quiz</dc:title>
  <dc:creator>megan.rees</dc:creator>
  <cp:lastModifiedBy>Megan Rees</cp:lastModifiedBy>
  <cp:revision>463</cp:revision>
  <dcterms:created xsi:type="dcterms:W3CDTF">2009-09-29T20:32:50Z</dcterms:created>
  <dcterms:modified xsi:type="dcterms:W3CDTF">2017-07-25T17:20:07Z</dcterms:modified>
</cp:coreProperties>
</file>