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4" r:id="rId3"/>
    <p:sldId id="259" r:id="rId4"/>
    <p:sldId id="256" r:id="rId5"/>
    <p:sldId id="260" r:id="rId6"/>
    <p:sldId id="261" r:id="rId7"/>
    <p:sldId id="262" r:id="rId8"/>
    <p:sldId id="264" r:id="rId9"/>
    <p:sldId id="263" r:id="rId10"/>
    <p:sldId id="276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5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CE3E"/>
    <a:srgbClr val="70B6B4"/>
    <a:srgbClr val="2C69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 varScale="1">
        <p:scale>
          <a:sx n="99" d="100"/>
          <a:sy n="99" d="100"/>
        </p:scale>
        <p:origin x="72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10" Type="http://schemas.openxmlformats.org/officeDocument/2006/relationships/package" Target="../embeddings/Microsoft_Excel_Worksheet.xlsx"/><Relationship Id="rId4" Type="http://schemas.openxmlformats.org/officeDocument/2006/relationships/image" Target="../media/image4.jpg"/><Relationship Id="rId9" Type="http://schemas.openxmlformats.org/officeDocument/2006/relationships/image" Target="../media/image9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# of Questions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1D21-4636-8306-EA7B28051605}"/>
              </c:ext>
            </c:extLst>
          </c:dPt>
          <c:dPt>
            <c:idx val="1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1D21-4636-8306-EA7B28051605}"/>
              </c:ext>
            </c:extLst>
          </c:dPt>
          <c:dPt>
            <c:idx val="2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1D21-4636-8306-EA7B28051605}"/>
              </c:ext>
            </c:extLst>
          </c:dPt>
          <c:dPt>
            <c:idx val="3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1D21-4636-8306-EA7B28051605}"/>
              </c:ext>
            </c:extLst>
          </c:dPt>
          <c:dPt>
            <c:idx val="4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1D21-4636-8306-EA7B28051605}"/>
              </c:ext>
            </c:extLst>
          </c:dPt>
          <c:dPt>
            <c:idx val="5"/>
            <c:bubble3D val="0"/>
            <c:spPr>
              <a:blipFill>
                <a:blip xmlns:r="http://schemas.openxmlformats.org/officeDocument/2006/relationships" r:embed="rId8"/>
                <a:stretch>
                  <a:fillRect/>
                </a:stretch>
              </a:blip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1D21-4636-8306-EA7B28051605}"/>
              </c:ext>
            </c:extLst>
          </c:dPt>
          <c:dPt>
            <c:idx val="6"/>
            <c:bubble3D val="0"/>
            <c:spPr>
              <a:blipFill>
                <a:blip xmlns:r="http://schemas.openxmlformats.org/officeDocument/2006/relationships"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D21-4636-8306-EA7B28051605}"/>
              </c:ext>
            </c:extLst>
          </c:dPt>
          <c:dLbls>
            <c:dLbl>
              <c:idx val="1"/>
              <c:layout>
                <c:manualLayout>
                  <c:x val="-1.773645416718689E-3"/>
                  <c:y val="-9.883499225662864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D21-4636-8306-EA7B28051605}"/>
                </c:ext>
              </c:extLst>
            </c:dLbl>
            <c:dLbl>
              <c:idx val="2"/>
              <c:layout>
                <c:manualLayout>
                  <c:x val="1.0641872500312004E-2"/>
                  <c:y val="6.749706788257550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D21-4636-8306-EA7B28051605}"/>
                </c:ext>
              </c:extLst>
            </c:dLbl>
            <c:dLbl>
              <c:idx val="3"/>
              <c:layout>
                <c:manualLayout>
                  <c:x val="0.31038794792577057"/>
                  <c:y val="-1.687426697064390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D21-4636-8306-EA7B28051605}"/>
                </c:ext>
              </c:extLst>
            </c:dLbl>
            <c:spPr>
              <a:solidFill>
                <a:prstClr val="white">
                  <a:alpha val="75000"/>
                </a:prstClr>
              </a:solidFill>
              <a:ln w="9525"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Sheet1!$A$2:$A$8</c:f>
              <c:strCache>
                <c:ptCount val="7"/>
                <c:pt idx="0">
                  <c:v>Strand 1 - Business Basics</c:v>
                </c:pt>
                <c:pt idx="1">
                  <c:v>Strand 2 - Business Law</c:v>
                </c:pt>
                <c:pt idx="2">
                  <c:v>Strand 3 - Entrepreneurship &amp; Leadership</c:v>
                </c:pt>
                <c:pt idx="3">
                  <c:v>Strand 4 - Marketing</c:v>
                </c:pt>
                <c:pt idx="4">
                  <c:v>Strand 5 - Accounting</c:v>
                </c:pt>
                <c:pt idx="5">
                  <c:v>Strand 6 - Job Skills</c:v>
                </c:pt>
                <c:pt idx="6">
                  <c:v>Strand 7 - Stock Market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13</c:v>
                </c:pt>
                <c:pt idx="1">
                  <c:v>1</c:v>
                </c:pt>
                <c:pt idx="2">
                  <c:v>4</c:v>
                </c:pt>
                <c:pt idx="3">
                  <c:v>18</c:v>
                </c:pt>
                <c:pt idx="4">
                  <c:v>3</c:v>
                </c:pt>
                <c:pt idx="5">
                  <c:v>5</c:v>
                </c:pt>
                <c:pt idx="6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21-4636-8306-EA7B28051605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0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79379-25DA-475F-8481-00FFBD43ED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AE7448-C952-4957-9B3B-B392FAA7DA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C951F9-8D19-438D-AB42-58E38AB5E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52A5-91AD-4899-8E38-AAF3AE77C9BE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C3D0F7-63C7-47B9-8AEE-4D1D545F8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79D143-436F-4CA0-8839-5128A92B7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5709-3479-41E7-A01B-595358432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162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D1035-4159-4DFC-848B-DD7C5F28C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ECC118-6D21-40D9-9668-0E4B50F939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14F075-96EF-40CE-8875-BD0B8B3BE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52A5-91AD-4899-8E38-AAF3AE77C9BE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892E1-70AD-496E-ACEA-03DF60E3D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A5D70D-D6B4-4717-AC3B-DBB00775D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5709-3479-41E7-A01B-595358432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879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311186-4409-4D6F-B292-3922506067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2151E6-78E8-4A01-B135-BF0805EE63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741C78-3EE2-497C-B132-268F2CF0E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52A5-91AD-4899-8E38-AAF3AE77C9BE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68D195-8A6F-4F13-82D7-03DBB4AB9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F9F0D-7388-4FA4-ADB6-CE0E7CE4D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5709-3479-41E7-A01B-595358432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885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0A7C50-D9F3-4E8A-8F76-E4B955F50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C07A36-7F59-4088-869D-74F18F4085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7E9715-4738-4224-AC88-3E33A3872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52A5-91AD-4899-8E38-AAF3AE77C9BE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B845BA-3EC1-4D0F-8D57-A547EEE19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ED8841-9D46-45B5-9281-87AFCC52F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5709-3479-41E7-A01B-595358432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830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680BA-4030-42B6-9E73-682FD6314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8CECE8-CC0E-4EC1-BBBE-73AF986AFE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48E662-5BF7-4962-9124-10330798B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52A5-91AD-4899-8E38-AAF3AE77C9BE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565420-77C2-4A1B-A670-BB6B195D3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0864FA-D7EC-43DF-A2C2-8FD53470A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5709-3479-41E7-A01B-595358432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016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90E68-BBD8-476E-86E1-A609181E9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5B59C5-9A54-45B5-BC16-20FFD74D9B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6FD6D3-EC63-4881-A554-A9646A37E4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B12788-E1F6-4F89-A31C-FAB0EE6A3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52A5-91AD-4899-8E38-AAF3AE77C9BE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C63C8-BAA9-449F-9E69-579E92CC9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FA8A3B-C2C4-4C3F-A49F-BD37833AA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5709-3479-41E7-A01B-595358432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873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85443-9D5C-4AE3-9F54-D0669702E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F8A5B3-B032-4EB6-B6E9-785F761E2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3F5D2D-A5EE-4D60-8C42-10B7851E02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C712A0-4FE2-4D05-9118-1DC1867C76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D6EF50-D92D-46E8-852B-717ED9E87D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9D1C0B-3345-49E9-B741-C8897F348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52A5-91AD-4899-8E38-AAF3AE77C9BE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18C92E-C139-4623-9AF7-126D0C812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0C3E46-3089-40D0-8E37-6863ABDB3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5709-3479-41E7-A01B-595358432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636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E2FFC7-4CF9-4D13-A55C-6078B6F18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28A310-13FD-48BD-974E-88942D62D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52A5-91AD-4899-8E38-AAF3AE77C9BE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B7C95D-2878-45D8-96EC-188043EA1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208CD0-C4E3-40F8-8FFC-D0648BDA0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5709-3479-41E7-A01B-595358432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821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C34E82-B537-4041-A7ED-1E229A371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52A5-91AD-4899-8E38-AAF3AE77C9BE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EAC1C0-1AA8-4F83-B279-6B32B7015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0F4A4E-6321-4F79-9157-C0C7BFED0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5709-3479-41E7-A01B-595358432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206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B62EFC-222C-4ADD-A6D8-FA5DCFCB3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0D0D2A-04FE-4DA4-AEEF-1333B57233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C268DD-7AAB-41E1-80EB-9E7D8E7F98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D83E35-4235-4E91-A4B2-5C3AE8F50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52A5-91AD-4899-8E38-AAF3AE77C9BE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99A82E-0601-435C-9AB6-92A8B9F72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E0F008-229B-48DD-9D61-37D6AC17B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5709-3479-41E7-A01B-595358432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968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96D23-F4BD-47E6-8491-247ABBFD0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F81B0A-AB61-4DCE-87B8-9250DD85D2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6EE6AB-2248-4E9A-9024-C9C730173A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30F3A1-2D9C-4496-ABAC-2BD4A6B70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852A5-91AD-4899-8E38-AAF3AE77C9BE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E1D8A8-5F97-4EBB-A5C7-EA7B2B1B5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6FA47C-651E-4F5A-8708-8C23A4E81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5709-3479-41E7-A01B-595358432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657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5BB937-C0F4-4337-B5BD-1A802D896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57F7AA-766D-4892-B290-2077DDF7E3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8135B7-CAF2-4611-8EEB-2DA7DB03A7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852A5-91AD-4899-8E38-AAF3AE77C9BE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52A8DA-74D0-4E20-83CB-53F5D2FCD1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40AB7D-F2A4-402F-B96E-C818DDEC06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35709-3479-41E7-A01B-595358432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124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ockmarketgame.org/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rezi.com/t7mysbmuhxcs/business-basics/?utm_campaign=share&amp;utm_medium=copy" TargetMode="External"/><Relationship Id="rId7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money.cnn.com/video/news/economy/2014/10/31/we-the-economy-supply-and-dance-man.cnnmoney/index.html" TargetMode="External"/><Relationship Id="rId5" Type="http://schemas.openxmlformats.org/officeDocument/2006/relationships/hyperlink" Target="https://www.teacherspayteachers.com/Product/Economics-Murder-Mystery-for-Classroom-with-Worksheet-for-Supply-and-Demand-1908592" TargetMode="External"/><Relationship Id="rId4" Type="http://schemas.openxmlformats.org/officeDocument/2006/relationships/hyperlink" Target="https://www.youtube.com/watch?v=RP0j3Lnlazs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business_types.pptx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hyperlink" Target="https://www.mrassmus.com/exploring-business--marketing.html" TargetMode="External"/><Relationship Id="rId4" Type="http://schemas.openxmlformats.org/officeDocument/2006/relationships/hyperlink" Target="https://www.youtube.com/watch?v=IQwU7NKf02g&amp;t=0s&amp;index=2&amp;list=PL-R0qM-A09uxvxj6bBIjJe6D-IH9uUDMn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ngclips.com/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prezi.com/aryflob5-sjh/leadership/?utm_campaign=share&amp;utm_medium=copy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hyperlink" Target="https://www.teacherspayteachers.com/Product/Management-Styles-Complete-Lesson-138333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04693A0-635C-483D-B0A8-29D324A379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0"/>
            <a:ext cx="9272337" cy="5270771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rgbClr val="2C696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  <a:t>Exploring </a:t>
            </a:r>
            <a:br>
              <a:rPr lang="en-US" sz="8000" dirty="0">
                <a:solidFill>
                  <a:srgbClr val="2C696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</a:br>
            <a:r>
              <a:rPr lang="en-US" sz="4400" dirty="0">
                <a:solidFill>
                  <a:srgbClr val="2C696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  <a:t>Business &amp; Marketing</a:t>
            </a:r>
            <a:br>
              <a:rPr lang="en-US" dirty="0">
                <a:solidFill>
                  <a:srgbClr val="2C696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</a:br>
            <a:br>
              <a:rPr lang="en-US" dirty="0">
                <a:latin typeface="FlatBread" panose="02000603000000000000" pitchFamily="2" charset="0"/>
                <a:ea typeface="FlatBread" panose="02000603000000000000" pitchFamily="2" charset="0"/>
              </a:rPr>
            </a:br>
            <a:endParaRPr lang="en-US" dirty="0">
              <a:latin typeface="FlatBread" panose="02000603000000000000" pitchFamily="2" charset="0"/>
              <a:ea typeface="FlatBread" panose="02000603000000000000" pitchFamily="2" charset="0"/>
            </a:endParaRP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03E9895E-8AE7-4146-9127-C9777BA8E1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42890"/>
            <a:ext cx="9144000" cy="1655762"/>
          </a:xfrm>
        </p:spPr>
        <p:txBody>
          <a:bodyPr/>
          <a:lstStyle/>
          <a:p>
            <a:r>
              <a:rPr lang="en-US" dirty="0"/>
              <a:t>By Megan Rees</a:t>
            </a: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183F1728-F5B9-4095-A6A6-3D5DBFD2E225}"/>
              </a:ext>
            </a:extLst>
          </p:cNvPr>
          <p:cNvSpPr txBox="1">
            <a:spLocks/>
          </p:cNvSpPr>
          <p:nvPr/>
        </p:nvSpPr>
        <p:spPr>
          <a:xfrm>
            <a:off x="1681212" y="612455"/>
            <a:ext cx="9272337" cy="527077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70B6B4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  <a:t>Tips, Tricks, &amp; Resources</a:t>
            </a:r>
            <a:br>
              <a:rPr lang="en-US" dirty="0">
                <a:solidFill>
                  <a:srgbClr val="2C696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</a:br>
            <a:br>
              <a:rPr lang="en-US" dirty="0">
                <a:latin typeface="FlatBread" panose="02000603000000000000" pitchFamily="2" charset="0"/>
                <a:ea typeface="FlatBread" panose="02000603000000000000" pitchFamily="2" charset="0"/>
              </a:rPr>
            </a:br>
            <a:endParaRPr lang="en-US" dirty="0">
              <a:latin typeface="FlatBread" panose="02000603000000000000" pitchFamily="2" charset="0"/>
              <a:ea typeface="FlatBread" panose="02000603000000000000" pitchFamily="2" charset="0"/>
            </a:endParaRPr>
          </a:p>
        </p:txBody>
      </p:sp>
      <p:sp>
        <p:nvSpPr>
          <p:cNvPr id="8" name="Subtitle 5">
            <a:extLst>
              <a:ext uri="{FF2B5EF4-FFF2-40B4-BE49-F238E27FC236}">
                <a16:creationId xmlns:a16="http://schemas.microsoft.com/office/drawing/2014/main" id="{857BC12A-97D9-403A-86B8-95DB15A9F5B7}"/>
              </a:ext>
            </a:extLst>
          </p:cNvPr>
          <p:cNvSpPr txBox="1">
            <a:spLocks/>
          </p:cNvSpPr>
          <p:nvPr/>
        </p:nvSpPr>
        <p:spPr>
          <a:xfrm>
            <a:off x="1524000" y="5417664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i="1" dirty="0"/>
              <a:t>Meganreescurriculum.weebly.com (AKA Mrs. Funny Business)</a:t>
            </a:r>
          </a:p>
        </p:txBody>
      </p:sp>
    </p:spTree>
    <p:extLst>
      <p:ext uri="{BB962C8B-B14F-4D97-AF65-F5344CB8AC3E}">
        <p14:creationId xmlns:p14="http://schemas.microsoft.com/office/powerpoint/2010/main" val="4415137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148CD76-C708-45FD-9EDC-DE96627F4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6600" dirty="0">
                <a:ln w="12700">
                  <a:solidFill>
                    <a:srgbClr val="2C6969"/>
                  </a:solidFill>
                </a:ln>
                <a:solidFill>
                  <a:srgbClr val="FDCE3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  <a:t>Standard 3:1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7112D33-072C-47FB-9175-3FA1C635DC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334000" cy="4960186"/>
          </a:xfrm>
        </p:spPr>
        <p:txBody>
          <a:bodyPr>
            <a:normAutofit/>
          </a:bodyPr>
          <a:lstStyle/>
          <a:p>
            <a:r>
              <a:rPr lang="en-US" dirty="0"/>
              <a:t>What are some ideas for teaching this standard? What have YOU done or heard of others doing?</a:t>
            </a:r>
          </a:p>
          <a:p>
            <a:r>
              <a:rPr lang="en-US" dirty="0"/>
              <a:t>What activities have you done for your business simulation?</a:t>
            </a:r>
          </a:p>
          <a:p>
            <a:pPr lvl="1"/>
            <a:r>
              <a:rPr lang="en-US" dirty="0"/>
              <a:t>Badge Builder Simulation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4448AE-2CA9-45D6-BC45-E68A170B58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3012707"/>
            <a:ext cx="5181600" cy="31642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2C6969"/>
                </a:solidFill>
                <a:latin typeface="FlatBread" panose="02000603000000000000" pitchFamily="2" charset="0"/>
                <a:ea typeface="FlatBread" panose="02000603000000000000" pitchFamily="2" charset="0"/>
              </a:rPr>
              <a:t>My Resources:</a:t>
            </a:r>
          </a:p>
          <a:p>
            <a:r>
              <a:rPr lang="en-US" dirty="0">
                <a:latin typeface="+mj-lt"/>
                <a:ea typeface="FlatBread" panose="02000603000000000000" pitchFamily="2" charset="0"/>
              </a:rPr>
              <a:t>Badge Builder Simulation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2C6969"/>
                </a:solidFill>
                <a:latin typeface="FlatBread" panose="02000603000000000000" pitchFamily="2" charset="0"/>
                <a:ea typeface="FlatBread" panose="02000603000000000000" pitchFamily="2" charset="0"/>
              </a:rPr>
              <a:t>Other Resources:</a:t>
            </a:r>
          </a:p>
          <a:p>
            <a:endParaRPr lang="en-US" dirty="0">
              <a:latin typeface="+mj-lt"/>
              <a:ea typeface="FlatBread" panose="02000603000000000000" pitchFamily="2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81078B3-6F57-4CF8-A406-0A06148DC4F8}"/>
              </a:ext>
            </a:extLst>
          </p:cNvPr>
          <p:cNvSpPr/>
          <p:nvPr/>
        </p:nvSpPr>
        <p:spPr>
          <a:xfrm>
            <a:off x="7844590" y="346508"/>
            <a:ext cx="4090736" cy="1479117"/>
          </a:xfrm>
          <a:prstGeom prst="round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FDCE3E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/>
              <a:t>Business Venture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Develop a business venture and entrepreneurial simulation</a:t>
            </a:r>
          </a:p>
        </p:txBody>
      </p:sp>
    </p:spTree>
    <p:extLst>
      <p:ext uri="{BB962C8B-B14F-4D97-AF65-F5344CB8AC3E}">
        <p14:creationId xmlns:p14="http://schemas.microsoft.com/office/powerpoint/2010/main" val="32365560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60D3042-573D-4F2D-A477-26308EDAE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0897" y="1392104"/>
            <a:ext cx="9383027" cy="2852737"/>
          </a:xfrm>
        </p:spPr>
        <p:txBody>
          <a:bodyPr/>
          <a:lstStyle/>
          <a:p>
            <a:r>
              <a:rPr lang="en-US" dirty="0">
                <a:solidFill>
                  <a:srgbClr val="2C696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  <a:t>Strand 4</a:t>
            </a:r>
            <a:r>
              <a:rPr 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br>
              <a:rPr lang="en-US" dirty="0"/>
            </a:br>
            <a:r>
              <a:rPr lang="en-US" dirty="0"/>
              <a:t>Marketing Principles</a:t>
            </a:r>
          </a:p>
        </p:txBody>
      </p:sp>
    </p:spTree>
    <p:extLst>
      <p:ext uri="{BB962C8B-B14F-4D97-AF65-F5344CB8AC3E}">
        <p14:creationId xmlns:p14="http://schemas.microsoft.com/office/powerpoint/2010/main" val="22279459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148CD76-C708-45FD-9EDC-DE96627F4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6600" dirty="0">
                <a:ln w="12700">
                  <a:solidFill>
                    <a:srgbClr val="2C6969"/>
                  </a:solidFill>
                </a:ln>
                <a:solidFill>
                  <a:srgbClr val="FDCE3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  <a:t>Standard 4:1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7112D33-072C-47FB-9175-3FA1C635DC6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are some ideas for teaching this standard? What have YOU done or heard of others doing?</a:t>
            </a:r>
          </a:p>
          <a:p>
            <a:r>
              <a:rPr lang="en-US" dirty="0"/>
              <a:t>What are some fun activities for incorporating these ideas into your classroom?</a:t>
            </a:r>
          </a:p>
          <a:p>
            <a:pPr lvl="1"/>
            <a:r>
              <a:rPr lang="en-US" dirty="0"/>
              <a:t>Target Market Perspectives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4448AE-2CA9-45D6-BC45-E68A170B58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3012707"/>
            <a:ext cx="5181600" cy="31642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2C6969"/>
                </a:solidFill>
                <a:latin typeface="FlatBread" panose="02000603000000000000" pitchFamily="2" charset="0"/>
                <a:ea typeface="FlatBread" panose="02000603000000000000" pitchFamily="2" charset="0"/>
              </a:rPr>
              <a:t>My Resources:</a:t>
            </a:r>
          </a:p>
          <a:p>
            <a:r>
              <a:rPr lang="en-US" dirty="0">
                <a:latin typeface="+mj-lt"/>
                <a:ea typeface="FlatBread" panose="02000603000000000000" pitchFamily="2" charset="0"/>
              </a:rPr>
              <a:t>Marketing Mix (Nearpod)</a:t>
            </a:r>
          </a:p>
          <a:p>
            <a:r>
              <a:rPr lang="en-US" dirty="0">
                <a:latin typeface="+mj-lt"/>
                <a:ea typeface="FlatBread" panose="02000603000000000000" pitchFamily="2" charset="0"/>
              </a:rPr>
              <a:t>Market Segmentation</a:t>
            </a:r>
          </a:p>
          <a:p>
            <a:r>
              <a:rPr lang="en-US" dirty="0">
                <a:latin typeface="+mj-lt"/>
                <a:ea typeface="FlatBread" panose="02000603000000000000" pitchFamily="2" charset="0"/>
              </a:rPr>
              <a:t>Consumer Motivation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2C6969"/>
                </a:solidFill>
                <a:latin typeface="FlatBread" panose="02000603000000000000" pitchFamily="2" charset="0"/>
                <a:ea typeface="FlatBread" panose="02000603000000000000" pitchFamily="2" charset="0"/>
              </a:rPr>
              <a:t>Other Resources:</a:t>
            </a:r>
          </a:p>
          <a:p>
            <a:endParaRPr lang="en-US" dirty="0">
              <a:latin typeface="+mj-lt"/>
              <a:ea typeface="FlatBread" panose="02000603000000000000" pitchFamily="2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FEAE1AF-6EC7-4481-B5DC-CE9D67B3F0C7}"/>
              </a:ext>
            </a:extLst>
          </p:cNvPr>
          <p:cNvSpPr/>
          <p:nvPr/>
        </p:nvSpPr>
        <p:spPr>
          <a:xfrm>
            <a:off x="7844590" y="346508"/>
            <a:ext cx="4090736" cy="1479117"/>
          </a:xfrm>
          <a:prstGeom prst="round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FDCE3E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/>
              <a:t>Marketing Mix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Students will understand concepts needed to market products to achieve a desired outcome</a:t>
            </a:r>
          </a:p>
        </p:txBody>
      </p:sp>
    </p:spTree>
    <p:extLst>
      <p:ext uri="{BB962C8B-B14F-4D97-AF65-F5344CB8AC3E}">
        <p14:creationId xmlns:p14="http://schemas.microsoft.com/office/powerpoint/2010/main" val="32207042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148CD76-C708-45FD-9EDC-DE96627F4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6600" dirty="0">
                <a:ln w="12700">
                  <a:solidFill>
                    <a:srgbClr val="2C6969"/>
                  </a:solidFill>
                </a:ln>
                <a:solidFill>
                  <a:srgbClr val="FDCE3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  <a:t>Standard 4:2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7112D33-072C-47FB-9175-3FA1C635DC6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are some ideas for teaching this standard? What have YOU done or heard of others doing?</a:t>
            </a:r>
          </a:p>
          <a:p>
            <a:r>
              <a:rPr lang="en-US" dirty="0"/>
              <a:t>What are some fun activities for incorporating these ideas into your classroom?</a:t>
            </a:r>
          </a:p>
          <a:p>
            <a:pPr lvl="1"/>
            <a:r>
              <a:rPr lang="en-US" dirty="0"/>
              <a:t>Adverts to Adverts</a:t>
            </a:r>
          </a:p>
          <a:p>
            <a:pPr lvl="1"/>
            <a:r>
              <a:rPr lang="en-US" dirty="0"/>
              <a:t>Marketing Taboo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4448AE-2CA9-45D6-BC45-E68A170B58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3012707"/>
            <a:ext cx="5181600" cy="31642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2C6969"/>
                </a:solidFill>
                <a:latin typeface="FlatBread" panose="02000603000000000000" pitchFamily="2" charset="0"/>
                <a:ea typeface="FlatBread" panose="02000603000000000000" pitchFamily="2" charset="0"/>
              </a:rPr>
              <a:t>My Resources:</a:t>
            </a:r>
          </a:p>
          <a:p>
            <a:r>
              <a:rPr lang="en-US" dirty="0">
                <a:ea typeface="FlatBread" panose="02000603000000000000" pitchFamily="2" charset="0"/>
              </a:rPr>
              <a:t>Target Market Popsicles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2C6969"/>
                </a:solidFill>
                <a:latin typeface="FlatBread" panose="02000603000000000000" pitchFamily="2" charset="0"/>
                <a:ea typeface="FlatBread" panose="02000603000000000000" pitchFamily="2" charset="0"/>
              </a:rPr>
              <a:t>Other Resources:</a:t>
            </a:r>
          </a:p>
          <a:p>
            <a:endParaRPr lang="en-US" dirty="0">
              <a:latin typeface="+mj-lt"/>
              <a:ea typeface="FlatBread" panose="02000603000000000000" pitchFamily="2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81078B3-6F57-4CF8-A406-0A06148DC4F8}"/>
              </a:ext>
            </a:extLst>
          </p:cNvPr>
          <p:cNvSpPr/>
          <p:nvPr/>
        </p:nvSpPr>
        <p:spPr>
          <a:xfrm>
            <a:off x="7844590" y="346508"/>
            <a:ext cx="4090736" cy="1479117"/>
          </a:xfrm>
          <a:prstGeom prst="round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FDCE3E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/>
              <a:t>Marketing Strategies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Students will understand different strategies  and apply these principles in creating advertising media</a:t>
            </a:r>
          </a:p>
        </p:txBody>
      </p:sp>
    </p:spTree>
    <p:extLst>
      <p:ext uri="{BB962C8B-B14F-4D97-AF65-F5344CB8AC3E}">
        <p14:creationId xmlns:p14="http://schemas.microsoft.com/office/powerpoint/2010/main" val="5752439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60D3042-573D-4F2D-A477-26308EDAE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0897" y="1392104"/>
            <a:ext cx="9383027" cy="2852737"/>
          </a:xfrm>
        </p:spPr>
        <p:txBody>
          <a:bodyPr/>
          <a:lstStyle/>
          <a:p>
            <a:r>
              <a:rPr lang="en-US" dirty="0">
                <a:solidFill>
                  <a:srgbClr val="2C696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  <a:t>Strand 5</a:t>
            </a:r>
            <a:r>
              <a:rPr 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br>
              <a:rPr lang="en-US" dirty="0"/>
            </a:br>
            <a:r>
              <a:rPr lang="en-US" dirty="0"/>
              <a:t>Accounting</a:t>
            </a:r>
          </a:p>
        </p:txBody>
      </p:sp>
    </p:spTree>
    <p:extLst>
      <p:ext uri="{BB962C8B-B14F-4D97-AF65-F5344CB8AC3E}">
        <p14:creationId xmlns:p14="http://schemas.microsoft.com/office/powerpoint/2010/main" val="23609915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148CD76-C708-45FD-9EDC-DE96627F4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6600" dirty="0">
                <a:ln w="12700">
                  <a:solidFill>
                    <a:srgbClr val="2C6969"/>
                  </a:solidFill>
                </a:ln>
                <a:solidFill>
                  <a:srgbClr val="FDCE3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  <a:t>Standard 5:1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7112D33-072C-47FB-9175-3FA1C635DC6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What are some ideas for teaching this standard? What have YOU done or heard of others doing?</a:t>
            </a:r>
          </a:p>
          <a:p>
            <a:r>
              <a:rPr lang="en-US" dirty="0"/>
              <a:t>What are some fun activities for incorporating these ideas into your classroom?</a:t>
            </a:r>
          </a:p>
          <a:p>
            <a:pPr lvl="1"/>
            <a:r>
              <a:rPr lang="en-US" dirty="0"/>
              <a:t>Counting Game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Note: I try to incorporate at least one “game” into every section I teach—what are some games that would teach the business structures?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4448AE-2CA9-45D6-BC45-E68A170B58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3012707"/>
            <a:ext cx="5181600" cy="316425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2C6969"/>
                </a:solidFill>
                <a:latin typeface="FlatBread" panose="02000603000000000000" pitchFamily="2" charset="0"/>
                <a:ea typeface="FlatBread" panose="02000603000000000000" pitchFamily="2" charset="0"/>
              </a:rPr>
              <a:t>My Resources:</a:t>
            </a:r>
          </a:p>
          <a:p>
            <a:r>
              <a:rPr lang="en-US" dirty="0">
                <a:latin typeface="+mj-lt"/>
                <a:ea typeface="FlatBread" panose="02000603000000000000" pitchFamily="2" charset="0"/>
              </a:rPr>
              <a:t>Accounting Unit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2C6969"/>
                </a:solidFill>
                <a:latin typeface="FlatBread" panose="02000603000000000000" pitchFamily="2" charset="0"/>
                <a:ea typeface="FlatBread" panose="02000603000000000000" pitchFamily="2" charset="0"/>
              </a:rPr>
              <a:t>Other Resources:</a:t>
            </a:r>
          </a:p>
          <a:p>
            <a:endParaRPr lang="en-US" dirty="0">
              <a:latin typeface="+mj-lt"/>
              <a:ea typeface="FlatBread" panose="02000603000000000000" pitchFamily="2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81078B3-6F57-4CF8-A406-0A06148DC4F8}"/>
              </a:ext>
            </a:extLst>
          </p:cNvPr>
          <p:cNvSpPr/>
          <p:nvPr/>
        </p:nvSpPr>
        <p:spPr>
          <a:xfrm>
            <a:off x="7844590" y="346508"/>
            <a:ext cx="4090736" cy="1479117"/>
          </a:xfrm>
          <a:prstGeom prst="round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FDCE3E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/>
              <a:t>Accounting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Students will prepare, analyze and interpret financial and accounting statements.</a:t>
            </a:r>
          </a:p>
        </p:txBody>
      </p:sp>
    </p:spTree>
    <p:extLst>
      <p:ext uri="{BB962C8B-B14F-4D97-AF65-F5344CB8AC3E}">
        <p14:creationId xmlns:p14="http://schemas.microsoft.com/office/powerpoint/2010/main" val="1129395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60D3042-573D-4F2D-A477-26308EDAE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0897" y="1392104"/>
            <a:ext cx="9383027" cy="2852737"/>
          </a:xfrm>
        </p:spPr>
        <p:txBody>
          <a:bodyPr/>
          <a:lstStyle/>
          <a:p>
            <a:r>
              <a:rPr lang="en-US" dirty="0">
                <a:solidFill>
                  <a:srgbClr val="2C696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  <a:t>Strand 6</a:t>
            </a:r>
            <a:r>
              <a:rPr 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br>
              <a:rPr lang="en-US" dirty="0"/>
            </a:br>
            <a:r>
              <a:rPr lang="en-US" dirty="0"/>
              <a:t>Job Skills</a:t>
            </a:r>
          </a:p>
        </p:txBody>
      </p:sp>
    </p:spTree>
    <p:extLst>
      <p:ext uri="{BB962C8B-B14F-4D97-AF65-F5344CB8AC3E}">
        <p14:creationId xmlns:p14="http://schemas.microsoft.com/office/powerpoint/2010/main" val="2748681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148CD76-C708-45FD-9EDC-DE96627F4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6600" dirty="0">
                <a:ln w="12700">
                  <a:solidFill>
                    <a:srgbClr val="2C6969"/>
                  </a:solidFill>
                </a:ln>
                <a:solidFill>
                  <a:srgbClr val="FDCE3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  <a:t>Standard 6:1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7112D33-072C-47FB-9175-3FA1C635DC6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What are some ideas for teaching this standard? What have YOU done or heard of others doing?</a:t>
            </a:r>
          </a:p>
          <a:p>
            <a:r>
              <a:rPr lang="en-US" dirty="0"/>
              <a:t>What are some fun activities for incorporating these ideas into your classroom?</a:t>
            </a:r>
          </a:p>
          <a:p>
            <a:pPr lvl="1"/>
            <a:r>
              <a:rPr lang="en-US" dirty="0"/>
              <a:t>In-class interviews as random with Resume and Application</a:t>
            </a:r>
          </a:p>
          <a:p>
            <a:pPr lvl="1"/>
            <a:r>
              <a:rPr lang="en-US" dirty="0"/>
              <a:t>Focus on applications for a temp agency—do they know what that is?</a:t>
            </a:r>
          </a:p>
          <a:p>
            <a:r>
              <a:rPr lang="en-US" dirty="0"/>
              <a:t>What have you done for employee rights? (cause I need to do that one…;))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4448AE-2CA9-45D6-BC45-E68A170B58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3012707"/>
            <a:ext cx="5181600" cy="316425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2C6969"/>
                </a:solidFill>
                <a:latin typeface="FlatBread" panose="02000603000000000000" pitchFamily="2" charset="0"/>
                <a:ea typeface="FlatBread" panose="02000603000000000000" pitchFamily="2" charset="0"/>
              </a:rPr>
              <a:t>My Resources:</a:t>
            </a:r>
          </a:p>
          <a:p>
            <a:r>
              <a:rPr lang="en-US" dirty="0">
                <a:latin typeface="+mj-lt"/>
                <a:ea typeface="FlatBread" panose="02000603000000000000" pitchFamily="2" charset="0"/>
              </a:rPr>
              <a:t>Human Resources PPT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2C6969"/>
                </a:solidFill>
                <a:latin typeface="FlatBread" panose="02000603000000000000" pitchFamily="2" charset="0"/>
                <a:ea typeface="FlatBread" panose="02000603000000000000" pitchFamily="2" charset="0"/>
              </a:rPr>
              <a:t>Other Resources:</a:t>
            </a:r>
          </a:p>
          <a:p>
            <a:endParaRPr lang="en-US" dirty="0">
              <a:latin typeface="+mj-lt"/>
              <a:ea typeface="FlatBread" panose="02000603000000000000" pitchFamily="2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81078B3-6F57-4CF8-A406-0A06148DC4F8}"/>
              </a:ext>
            </a:extLst>
          </p:cNvPr>
          <p:cNvSpPr/>
          <p:nvPr/>
        </p:nvSpPr>
        <p:spPr>
          <a:xfrm>
            <a:off x="7844590" y="346508"/>
            <a:ext cx="4090736" cy="1479117"/>
          </a:xfrm>
          <a:prstGeom prst="round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FDCE3E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/>
              <a:t>Employment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Students will create a resume, participate in mock interviews, and discuss employee rights.</a:t>
            </a:r>
          </a:p>
        </p:txBody>
      </p:sp>
    </p:spTree>
    <p:extLst>
      <p:ext uri="{BB962C8B-B14F-4D97-AF65-F5344CB8AC3E}">
        <p14:creationId xmlns:p14="http://schemas.microsoft.com/office/powerpoint/2010/main" val="19489015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60D3042-573D-4F2D-A477-26308EDAE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0897" y="1392104"/>
            <a:ext cx="9383027" cy="2852737"/>
          </a:xfrm>
        </p:spPr>
        <p:txBody>
          <a:bodyPr/>
          <a:lstStyle/>
          <a:p>
            <a:r>
              <a:rPr lang="en-US" dirty="0">
                <a:solidFill>
                  <a:srgbClr val="2C696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  <a:t>Strand 7</a:t>
            </a:r>
            <a:r>
              <a:rPr 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br>
              <a:rPr lang="en-US" dirty="0"/>
            </a:br>
            <a:r>
              <a:rPr lang="en-US" dirty="0"/>
              <a:t>Stock Market</a:t>
            </a:r>
          </a:p>
        </p:txBody>
      </p:sp>
    </p:spTree>
    <p:extLst>
      <p:ext uri="{BB962C8B-B14F-4D97-AF65-F5344CB8AC3E}">
        <p14:creationId xmlns:p14="http://schemas.microsoft.com/office/powerpoint/2010/main" val="18092879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148CD76-C708-45FD-9EDC-DE96627F4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6600" dirty="0">
                <a:ln w="12700">
                  <a:solidFill>
                    <a:srgbClr val="2C6969"/>
                  </a:solidFill>
                </a:ln>
                <a:solidFill>
                  <a:srgbClr val="FDCE3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  <a:t>Standard 7:1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7112D33-072C-47FB-9175-3FA1C635DC6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What are some ideas for teaching this standard? What have YOU done or heard of others doing?</a:t>
            </a:r>
          </a:p>
          <a:p>
            <a:r>
              <a:rPr lang="en-US" dirty="0"/>
              <a:t>What are some fun activities for incorporating these ideas into your classroom?</a:t>
            </a:r>
          </a:p>
          <a:p>
            <a:pPr lvl="1"/>
            <a:r>
              <a:rPr lang="en-US" dirty="0"/>
              <a:t>The Pie Game</a:t>
            </a:r>
          </a:p>
          <a:p>
            <a:pPr lvl="1"/>
            <a:r>
              <a:rPr lang="en-US" dirty="0"/>
              <a:t>Quickie Stock Market Game</a:t>
            </a:r>
          </a:p>
          <a:p>
            <a:pPr lvl="1"/>
            <a:r>
              <a:rPr lang="en-US" dirty="0"/>
              <a:t>The Stock Market Game (iPad app)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Note: I try to incorporate at least one “game” into every section I teach—what are some games that would teach the business structures?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4448AE-2CA9-45D6-BC45-E68A170B58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3012707"/>
            <a:ext cx="5181600" cy="316425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2C6969"/>
                </a:solidFill>
                <a:latin typeface="FlatBread" panose="02000603000000000000" pitchFamily="2" charset="0"/>
                <a:ea typeface="FlatBread" panose="02000603000000000000" pitchFamily="2" charset="0"/>
              </a:rPr>
              <a:t>My Resources:</a:t>
            </a:r>
          </a:p>
          <a:p>
            <a:r>
              <a:rPr lang="en-US" dirty="0">
                <a:latin typeface="+mj-lt"/>
                <a:ea typeface="FlatBread" panose="02000603000000000000" pitchFamily="2" charset="0"/>
              </a:rPr>
              <a:t>The Pie Game</a:t>
            </a:r>
          </a:p>
          <a:p>
            <a:r>
              <a:rPr lang="en-US" dirty="0">
                <a:latin typeface="+mj-lt"/>
                <a:ea typeface="FlatBread" panose="02000603000000000000" pitchFamily="2" charset="0"/>
              </a:rPr>
              <a:t>Simple Stock Market</a:t>
            </a:r>
          </a:p>
          <a:p>
            <a:r>
              <a:rPr lang="en-US" dirty="0">
                <a:latin typeface="+mj-lt"/>
                <a:ea typeface="FlatBread" panose="02000603000000000000" pitchFamily="2" charset="0"/>
              </a:rPr>
              <a:t>Stock Market Intro</a:t>
            </a:r>
          </a:p>
          <a:p>
            <a:endParaRPr lang="en-US" dirty="0">
              <a:latin typeface="+mj-lt"/>
              <a:ea typeface="FlatBread" panose="02000603000000000000" pitchFamily="2" charset="0"/>
            </a:endParaRP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2C6969"/>
                </a:solidFill>
                <a:latin typeface="FlatBread" panose="02000603000000000000" pitchFamily="2" charset="0"/>
                <a:ea typeface="FlatBread" panose="02000603000000000000" pitchFamily="2" charset="0"/>
              </a:rPr>
              <a:t>Other Resources:</a:t>
            </a:r>
          </a:p>
          <a:p>
            <a:r>
              <a:rPr lang="en-US" dirty="0">
                <a:latin typeface="+mj-lt"/>
                <a:ea typeface="FlatBread" panose="02000603000000000000" pitchFamily="2" charset="0"/>
                <a:hlinkClick r:id="rId3"/>
              </a:rPr>
              <a:t>https://www.stockmarketgame.org/</a:t>
            </a:r>
            <a:endParaRPr lang="en-US" dirty="0">
              <a:latin typeface="+mj-lt"/>
              <a:ea typeface="FlatBread" panose="02000603000000000000" pitchFamily="2" charset="0"/>
            </a:endParaRPr>
          </a:p>
          <a:p>
            <a:endParaRPr lang="en-US" dirty="0">
              <a:latin typeface="+mj-lt"/>
              <a:ea typeface="FlatBread" panose="02000603000000000000" pitchFamily="2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81078B3-6F57-4CF8-A406-0A06148DC4F8}"/>
              </a:ext>
            </a:extLst>
          </p:cNvPr>
          <p:cNvSpPr/>
          <p:nvPr/>
        </p:nvSpPr>
        <p:spPr>
          <a:xfrm>
            <a:off x="7844590" y="346508"/>
            <a:ext cx="4090736" cy="1479117"/>
          </a:xfrm>
          <a:prstGeom prst="round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FDCE3E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/>
              <a:t>Basic Finance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Types of Investments, financial terms, buying and selling stock.</a:t>
            </a:r>
          </a:p>
        </p:txBody>
      </p:sp>
    </p:spTree>
    <p:extLst>
      <p:ext uri="{BB962C8B-B14F-4D97-AF65-F5344CB8AC3E}">
        <p14:creationId xmlns:p14="http://schemas.microsoft.com/office/powerpoint/2010/main" val="2449087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81BE2-87D6-4AB9-B2C9-83FBDC3F3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337" y="226195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rgbClr val="FDCE3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  <a:t>Break down by standard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4819DECE-DED1-4660-82DA-C1A93D75D0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6687861"/>
              </p:ext>
            </p:extLst>
          </p:nvPr>
        </p:nvGraphicFramePr>
        <p:xfrm>
          <a:off x="2147237" y="1363428"/>
          <a:ext cx="7160394" cy="52683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00967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60D3042-573D-4F2D-A477-26308EDAE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1546108"/>
            <a:ext cx="10515600" cy="2852737"/>
          </a:xfrm>
        </p:spPr>
        <p:txBody>
          <a:bodyPr/>
          <a:lstStyle/>
          <a:p>
            <a:r>
              <a:rPr lang="en-US" dirty="0">
                <a:solidFill>
                  <a:srgbClr val="2C696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  <a:t>Strand 1</a:t>
            </a:r>
            <a:r>
              <a:rPr 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br>
              <a:rPr lang="en-US" dirty="0"/>
            </a:br>
            <a:r>
              <a:rPr lang="en-US" dirty="0"/>
              <a:t>Basic Business &amp; Economics Principals</a:t>
            </a:r>
          </a:p>
        </p:txBody>
      </p:sp>
    </p:spTree>
    <p:extLst>
      <p:ext uri="{BB962C8B-B14F-4D97-AF65-F5344CB8AC3E}">
        <p14:creationId xmlns:p14="http://schemas.microsoft.com/office/powerpoint/2010/main" val="3986993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148CD76-C708-45FD-9EDC-DE96627F4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6600" dirty="0">
                <a:ln w="12700">
                  <a:solidFill>
                    <a:srgbClr val="2C6969"/>
                  </a:solidFill>
                </a:ln>
                <a:solidFill>
                  <a:srgbClr val="FDCE3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  <a:t>Standard 1:1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7112D33-072C-47FB-9175-3FA1C635DC6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What are some ideas for teaching this standard? What have YOU done or heard of others doing?</a:t>
            </a:r>
          </a:p>
          <a:p>
            <a:r>
              <a:rPr lang="en-US" dirty="0"/>
              <a:t>What are some fun activities for incorporating these ideas into your classroom?</a:t>
            </a:r>
          </a:p>
          <a:p>
            <a:pPr lvl="1"/>
            <a:r>
              <a:rPr lang="en-US" dirty="0"/>
              <a:t>Economics Intro Game</a:t>
            </a:r>
          </a:p>
          <a:p>
            <a:pPr lvl="1"/>
            <a:r>
              <a:rPr lang="en-US" dirty="0"/>
              <a:t>Needs &amp; Wants Game</a:t>
            </a:r>
          </a:p>
          <a:p>
            <a:pPr lvl="1"/>
            <a:r>
              <a:rPr lang="en-US" dirty="0"/>
              <a:t>Economics Taboo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Note: I try to incorporate at least one “game” into every section I teach—what are some games that would teach economic principles?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4448AE-2CA9-45D6-BC45-E68A170B58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3012707"/>
            <a:ext cx="5181600" cy="316425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2C6969"/>
                </a:solidFill>
                <a:latin typeface="FlatBread" panose="02000603000000000000" pitchFamily="2" charset="0"/>
                <a:ea typeface="FlatBread" panose="02000603000000000000" pitchFamily="2" charset="0"/>
              </a:rPr>
              <a:t>My Resources:</a:t>
            </a:r>
          </a:p>
          <a:p>
            <a:r>
              <a:rPr lang="en-US" dirty="0">
                <a:latin typeface="+mj-lt"/>
                <a:ea typeface="FlatBread" panose="02000603000000000000" pitchFamily="2" charset="0"/>
                <a:hlinkClick r:id="rId3"/>
              </a:rPr>
              <a:t>Basic Business Lecture </a:t>
            </a:r>
            <a:r>
              <a:rPr lang="en-US" dirty="0">
                <a:latin typeface="+mj-lt"/>
                <a:ea typeface="FlatBread" panose="02000603000000000000" pitchFamily="2" charset="0"/>
              </a:rPr>
              <a:t>(Prezi)</a:t>
            </a:r>
          </a:p>
          <a:p>
            <a:r>
              <a:rPr lang="en-US" dirty="0">
                <a:latin typeface="+mj-lt"/>
                <a:ea typeface="FlatBread" panose="02000603000000000000" pitchFamily="2" charset="0"/>
              </a:rPr>
              <a:t>Supply, Demand &amp; Prices (video)</a:t>
            </a:r>
          </a:p>
          <a:p>
            <a:pPr marL="0" indent="0">
              <a:buNone/>
            </a:pPr>
            <a:endParaRPr lang="en-US" dirty="0">
              <a:solidFill>
                <a:srgbClr val="2C6969"/>
              </a:solidFill>
              <a:latin typeface="FlatBread" panose="02000603000000000000" pitchFamily="2" charset="0"/>
              <a:ea typeface="FlatBread" panose="02000603000000000000" pitchFamily="2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2C6969"/>
                </a:solidFill>
                <a:latin typeface="FlatBread" panose="02000603000000000000" pitchFamily="2" charset="0"/>
                <a:ea typeface="FlatBread" panose="02000603000000000000" pitchFamily="2" charset="0"/>
              </a:rPr>
              <a:t>Other Resources:</a:t>
            </a:r>
          </a:p>
          <a:p>
            <a:r>
              <a:rPr lang="en-US" dirty="0">
                <a:latin typeface="+mj-lt"/>
                <a:ea typeface="FlatBread" panose="02000603000000000000" pitchFamily="2" charset="0"/>
                <a:hlinkClick r:id="rId4"/>
              </a:rPr>
              <a:t>Econmovies (</a:t>
            </a:r>
            <a:r>
              <a:rPr lang="en-US" dirty="0" err="1">
                <a:latin typeface="+mj-lt"/>
                <a:ea typeface="FlatBread" panose="02000603000000000000" pitchFamily="2" charset="0"/>
                <a:hlinkClick r:id="rId4"/>
              </a:rPr>
              <a:t>youtube</a:t>
            </a:r>
            <a:r>
              <a:rPr lang="en-US" dirty="0">
                <a:latin typeface="+mj-lt"/>
                <a:ea typeface="FlatBread" panose="02000603000000000000" pitchFamily="2" charset="0"/>
                <a:hlinkClick r:id="rId4"/>
              </a:rPr>
              <a:t>)</a:t>
            </a:r>
            <a:endParaRPr lang="en-US" dirty="0">
              <a:latin typeface="+mj-lt"/>
              <a:ea typeface="FlatBread" panose="02000603000000000000" pitchFamily="2" charset="0"/>
            </a:endParaRPr>
          </a:p>
          <a:p>
            <a:r>
              <a:rPr lang="en-US" dirty="0">
                <a:latin typeface="+mj-lt"/>
                <a:ea typeface="FlatBread" panose="02000603000000000000" pitchFamily="2" charset="0"/>
                <a:hlinkClick r:id="rId5"/>
              </a:rPr>
              <a:t>Economics Murder Mystery</a:t>
            </a:r>
            <a:r>
              <a:rPr lang="en-US" dirty="0">
                <a:latin typeface="+mj-lt"/>
                <a:ea typeface="FlatBread" panose="02000603000000000000" pitchFamily="2" charset="0"/>
              </a:rPr>
              <a:t> (TPT)</a:t>
            </a:r>
          </a:p>
          <a:p>
            <a:r>
              <a:rPr lang="en-US" dirty="0">
                <a:latin typeface="+mj-lt"/>
                <a:ea typeface="FlatBread" panose="02000603000000000000" pitchFamily="2" charset="0"/>
                <a:hlinkClick r:id="rId6"/>
              </a:rPr>
              <a:t>Supply &amp; Demand Dance</a:t>
            </a:r>
            <a:endParaRPr lang="en-US" dirty="0">
              <a:latin typeface="+mj-lt"/>
              <a:ea typeface="FlatBread" panose="02000603000000000000" pitchFamily="2" charset="0"/>
            </a:endParaRPr>
          </a:p>
          <a:p>
            <a:endParaRPr lang="en-US" dirty="0">
              <a:latin typeface="+mj-lt"/>
              <a:ea typeface="FlatBread" panose="02000603000000000000" pitchFamily="2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81078B3-6F57-4CF8-A406-0A06148DC4F8}"/>
              </a:ext>
            </a:extLst>
          </p:cNvPr>
          <p:cNvSpPr/>
          <p:nvPr/>
        </p:nvSpPr>
        <p:spPr>
          <a:xfrm>
            <a:off x="7844590" y="346508"/>
            <a:ext cx="4090736" cy="1479117"/>
          </a:xfrm>
          <a:prstGeom prst="round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FDCE3E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/>
              <a:t>Economic Principles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Students will understand basic economics principals: Scarcity, Supply, Demand, Opportunity Costs</a:t>
            </a:r>
          </a:p>
        </p:txBody>
      </p:sp>
    </p:spTree>
    <p:extLst>
      <p:ext uri="{BB962C8B-B14F-4D97-AF65-F5344CB8AC3E}">
        <p14:creationId xmlns:p14="http://schemas.microsoft.com/office/powerpoint/2010/main" val="3647976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148CD76-C708-45FD-9EDC-DE96627F4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6600" dirty="0">
                <a:ln w="12700">
                  <a:solidFill>
                    <a:srgbClr val="2C6969"/>
                  </a:solidFill>
                </a:ln>
                <a:solidFill>
                  <a:srgbClr val="FDCE3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  <a:t>Standard 1:2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7112D33-072C-47FB-9175-3FA1C635DC6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What are some ideas for teaching this standard? What have YOU done or heard of others doing?</a:t>
            </a:r>
          </a:p>
          <a:p>
            <a:r>
              <a:rPr lang="en-US" dirty="0"/>
              <a:t>What are some fun activities for incorporating these ideas into your classroom?</a:t>
            </a:r>
          </a:p>
          <a:p>
            <a:pPr lvl="1"/>
            <a:r>
              <a:rPr lang="en-US" dirty="0"/>
              <a:t>Magnet Game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Note: I try to incorporate at least one “game” into every section I teach—what are some games that would teach the business structures?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4448AE-2CA9-45D6-BC45-E68A170B58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3012707"/>
            <a:ext cx="5181600" cy="36576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2C6969"/>
                </a:solidFill>
                <a:latin typeface="FlatBread" panose="02000603000000000000" pitchFamily="2" charset="0"/>
                <a:ea typeface="FlatBread" panose="02000603000000000000" pitchFamily="2" charset="0"/>
              </a:rPr>
              <a:t>My Resources:</a:t>
            </a:r>
          </a:p>
          <a:p>
            <a:r>
              <a:rPr lang="en-US" dirty="0">
                <a:latin typeface="+mj-lt"/>
                <a:ea typeface="FlatBread" panose="02000603000000000000" pitchFamily="2" charset="0"/>
                <a:hlinkClick r:id="rId3" action="ppaction://hlinkpres?slideindex=1&amp;slidetitle="/>
              </a:rPr>
              <a:t>Business Types</a:t>
            </a:r>
            <a:endParaRPr lang="en-US" dirty="0">
              <a:latin typeface="+mj-lt"/>
              <a:ea typeface="FlatBread" panose="02000603000000000000" pitchFamily="2" charset="0"/>
            </a:endParaRP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2C6969"/>
                </a:solidFill>
                <a:latin typeface="FlatBread" panose="02000603000000000000" pitchFamily="2" charset="0"/>
                <a:ea typeface="FlatBread" panose="02000603000000000000" pitchFamily="2" charset="0"/>
              </a:rPr>
              <a:t>Other Resources:</a:t>
            </a:r>
          </a:p>
          <a:p>
            <a:r>
              <a:rPr lang="en-US" dirty="0">
                <a:latin typeface="+mj-lt"/>
                <a:ea typeface="FlatBread" panose="02000603000000000000" pitchFamily="2" charset="0"/>
                <a:hlinkClick r:id="rId4"/>
              </a:rPr>
              <a:t>Mr. Sinn Channel </a:t>
            </a:r>
            <a:r>
              <a:rPr lang="en-US" dirty="0">
                <a:latin typeface="+mj-lt"/>
                <a:ea typeface="FlatBread" panose="02000603000000000000" pitchFamily="2" charset="0"/>
              </a:rPr>
              <a:t>(</a:t>
            </a:r>
            <a:r>
              <a:rPr lang="en-US" dirty="0" err="1">
                <a:latin typeface="+mj-lt"/>
                <a:ea typeface="FlatBread" panose="02000603000000000000" pitchFamily="2" charset="0"/>
              </a:rPr>
              <a:t>Youtube</a:t>
            </a:r>
            <a:r>
              <a:rPr lang="en-US" dirty="0">
                <a:latin typeface="+mj-lt"/>
                <a:ea typeface="FlatBread" panose="02000603000000000000" pitchFamily="2" charset="0"/>
              </a:rPr>
              <a:t>)</a:t>
            </a:r>
          </a:p>
          <a:p>
            <a:r>
              <a:rPr lang="en-US" dirty="0">
                <a:latin typeface="+mj-lt"/>
                <a:ea typeface="FlatBread" panose="02000603000000000000" pitchFamily="2" charset="0"/>
                <a:hlinkClick r:id="rId5"/>
              </a:rPr>
              <a:t>https://www.mrassmus.com/exploring-business--marketing.html</a:t>
            </a:r>
            <a:endParaRPr lang="en-US" dirty="0">
              <a:latin typeface="+mj-lt"/>
              <a:ea typeface="FlatBread" panose="02000603000000000000" pitchFamily="2" charset="0"/>
            </a:endParaRPr>
          </a:p>
          <a:p>
            <a:pPr lvl="1"/>
            <a:r>
              <a:rPr lang="en-US" dirty="0">
                <a:latin typeface="+mj-lt"/>
                <a:ea typeface="FlatBread" panose="02000603000000000000" pitchFamily="2" charset="0"/>
              </a:rPr>
              <a:t>Whose the Parent?</a:t>
            </a:r>
          </a:p>
          <a:p>
            <a:pPr lvl="1"/>
            <a:r>
              <a:rPr lang="en-US" dirty="0">
                <a:latin typeface="+mj-lt"/>
                <a:ea typeface="FlatBread" panose="02000603000000000000" pitchFamily="2" charset="0"/>
              </a:rPr>
              <a:t>Business Hide &amp; Seek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81078B3-6F57-4CF8-A406-0A06148DC4F8}"/>
              </a:ext>
            </a:extLst>
          </p:cNvPr>
          <p:cNvSpPr/>
          <p:nvPr/>
        </p:nvSpPr>
        <p:spPr>
          <a:xfrm>
            <a:off x="7844590" y="346508"/>
            <a:ext cx="4090736" cy="1479117"/>
          </a:xfrm>
          <a:prstGeom prst="round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FDCE3E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/>
              <a:t>Business Ownership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Students will understand types of businesses including characteristics, advantages, and disadvantages of each</a:t>
            </a:r>
          </a:p>
        </p:txBody>
      </p:sp>
    </p:spTree>
    <p:extLst>
      <p:ext uri="{BB962C8B-B14F-4D97-AF65-F5344CB8AC3E}">
        <p14:creationId xmlns:p14="http://schemas.microsoft.com/office/powerpoint/2010/main" val="3746482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60D3042-573D-4F2D-A477-26308EDAE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1228474"/>
            <a:ext cx="10515600" cy="2852737"/>
          </a:xfrm>
        </p:spPr>
        <p:txBody>
          <a:bodyPr/>
          <a:lstStyle/>
          <a:p>
            <a:r>
              <a:rPr lang="en-US" dirty="0">
                <a:solidFill>
                  <a:srgbClr val="2C696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  <a:t>Strand 2</a:t>
            </a:r>
            <a:r>
              <a:rPr 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br>
              <a:rPr lang="en-US" dirty="0"/>
            </a:br>
            <a:r>
              <a:rPr lang="en-US" dirty="0"/>
              <a:t>Business Law &amp; Ethics</a:t>
            </a:r>
          </a:p>
        </p:txBody>
      </p:sp>
    </p:spTree>
    <p:extLst>
      <p:ext uri="{BB962C8B-B14F-4D97-AF65-F5344CB8AC3E}">
        <p14:creationId xmlns:p14="http://schemas.microsoft.com/office/powerpoint/2010/main" val="3397959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148CD76-C708-45FD-9EDC-DE96627F4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6600" dirty="0">
                <a:ln w="12700">
                  <a:solidFill>
                    <a:srgbClr val="2C6969"/>
                  </a:solidFill>
                </a:ln>
                <a:solidFill>
                  <a:srgbClr val="FDCE3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  <a:t>Standard 2:1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7112D33-072C-47FB-9175-3FA1C635DC6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What are some ideas for teaching this standard? What have YOU done or heard of others doing?</a:t>
            </a:r>
          </a:p>
          <a:p>
            <a:r>
              <a:rPr lang="en-US" dirty="0"/>
              <a:t>What are some fun activities for incorporating these ideas into your classroom?</a:t>
            </a:r>
          </a:p>
          <a:p>
            <a:pPr lvl="1"/>
            <a:r>
              <a:rPr lang="en-US" dirty="0"/>
              <a:t>Four Corners</a:t>
            </a:r>
          </a:p>
          <a:p>
            <a:pPr lvl="1"/>
            <a:r>
              <a:rPr lang="en-US" dirty="0"/>
              <a:t>Line Up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b="1" dirty="0"/>
              <a:t>Ethical Dilemma</a:t>
            </a:r>
          </a:p>
          <a:p>
            <a:pPr marL="457200" lvl="1" indent="0">
              <a:buNone/>
            </a:pPr>
            <a:r>
              <a:rPr lang="en-US" i="1" dirty="0"/>
              <a:t>You’re in a car. Your best friend is driving. They’re driving too fast, and they hit a pedestrian. You’re the only other witness, and your friend asks you to lie in court to keep them out of trouble. Would you lie to save your friend?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4448AE-2CA9-45D6-BC45-E68A170B58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1076" y="3012707"/>
            <a:ext cx="5181600" cy="316425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2C6969"/>
                </a:solidFill>
                <a:latin typeface="FlatBread" panose="02000603000000000000" pitchFamily="2" charset="0"/>
                <a:ea typeface="FlatBread" panose="02000603000000000000" pitchFamily="2" charset="0"/>
              </a:rPr>
              <a:t>My Resources:</a:t>
            </a:r>
          </a:p>
          <a:p>
            <a:r>
              <a:rPr lang="en-US" dirty="0">
                <a:latin typeface="+mj-lt"/>
                <a:ea typeface="FlatBread" panose="02000603000000000000" pitchFamily="2" charset="0"/>
              </a:rPr>
              <a:t>Business Ethics PPT Activity</a:t>
            </a:r>
          </a:p>
          <a:p>
            <a:r>
              <a:rPr lang="en-US" dirty="0">
                <a:latin typeface="+mj-lt"/>
                <a:ea typeface="FlatBread" panose="02000603000000000000" pitchFamily="2" charset="0"/>
              </a:rPr>
              <a:t>Unethical Business Practices (Google Sheets, Group Presentation)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2C6969"/>
                </a:solidFill>
                <a:latin typeface="FlatBread" panose="02000603000000000000" pitchFamily="2" charset="0"/>
                <a:ea typeface="FlatBread" panose="02000603000000000000" pitchFamily="2" charset="0"/>
              </a:rPr>
              <a:t>Other Resources:</a:t>
            </a:r>
          </a:p>
          <a:p>
            <a:r>
              <a:rPr lang="en-US" dirty="0">
                <a:latin typeface="+mj-lt"/>
                <a:ea typeface="FlatBread" panose="02000603000000000000" pitchFamily="2" charset="0"/>
                <a:hlinkClick r:id="rId3"/>
              </a:rPr>
              <a:t>https://www.wingclips.com/</a:t>
            </a:r>
            <a:r>
              <a:rPr lang="en-US" dirty="0">
                <a:latin typeface="+mj-lt"/>
                <a:ea typeface="FlatBread" panose="02000603000000000000" pitchFamily="2" charset="0"/>
              </a:rPr>
              <a:t> - Ethics, Jurassic World, Back to the Future 2 (Sports Almanac)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81078B3-6F57-4CF8-A406-0A06148DC4F8}"/>
              </a:ext>
            </a:extLst>
          </p:cNvPr>
          <p:cNvSpPr/>
          <p:nvPr/>
        </p:nvSpPr>
        <p:spPr>
          <a:xfrm>
            <a:off x="7844590" y="346508"/>
            <a:ext cx="4090736" cy="1479117"/>
          </a:xfrm>
          <a:prstGeom prst="round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FDCE3E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/>
              <a:t>Business Ethics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Students will be able to identify unethical and illegal conduct in business. (Copyright, trademarks, patents)</a:t>
            </a:r>
          </a:p>
        </p:txBody>
      </p:sp>
    </p:spTree>
    <p:extLst>
      <p:ext uri="{BB962C8B-B14F-4D97-AF65-F5344CB8AC3E}">
        <p14:creationId xmlns:p14="http://schemas.microsoft.com/office/powerpoint/2010/main" val="3189187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60D3042-573D-4F2D-A477-26308EDAE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3520" y="1680862"/>
            <a:ext cx="9383027" cy="2852737"/>
          </a:xfrm>
        </p:spPr>
        <p:txBody>
          <a:bodyPr/>
          <a:lstStyle/>
          <a:p>
            <a:r>
              <a:rPr lang="en-US" dirty="0">
                <a:solidFill>
                  <a:srgbClr val="2C696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  <a:t>Strand 3</a:t>
            </a:r>
            <a:r>
              <a:rPr lang="en-US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br>
              <a:rPr lang="en-US" dirty="0"/>
            </a:br>
            <a:r>
              <a:rPr lang="en-US" dirty="0"/>
              <a:t>Leadership &amp; Entrepreneurship Principles</a:t>
            </a:r>
          </a:p>
        </p:txBody>
      </p:sp>
    </p:spTree>
    <p:extLst>
      <p:ext uri="{BB962C8B-B14F-4D97-AF65-F5344CB8AC3E}">
        <p14:creationId xmlns:p14="http://schemas.microsoft.com/office/powerpoint/2010/main" val="1504215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148CD76-C708-45FD-9EDC-DE96627F4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6600" dirty="0">
                <a:ln w="12700">
                  <a:solidFill>
                    <a:srgbClr val="2C6969"/>
                  </a:solidFill>
                </a:ln>
                <a:solidFill>
                  <a:srgbClr val="FDCE3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latBread" panose="02000603000000000000" pitchFamily="2" charset="0"/>
                <a:ea typeface="FlatBread" panose="02000603000000000000" pitchFamily="2" charset="0"/>
              </a:rPr>
              <a:t>Standard 3:1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7112D33-072C-47FB-9175-3FA1C635DC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334000" cy="496018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What are some ideas for teaching this standard? What have YOU done or heard of others doing?</a:t>
            </a:r>
          </a:p>
          <a:p>
            <a:r>
              <a:rPr lang="en-US" dirty="0"/>
              <a:t>What are some fun activities for incorporating these ideas into your classroom?</a:t>
            </a:r>
          </a:p>
          <a:p>
            <a:pPr lvl="1"/>
            <a:r>
              <a:rPr lang="en-US" dirty="0"/>
              <a:t>Silent Lineup</a:t>
            </a:r>
          </a:p>
          <a:p>
            <a:pPr lvl="1"/>
            <a:r>
              <a:rPr lang="en-US" dirty="0"/>
              <a:t>Community Power Simulation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Note: I try to incorporate at least one “game” into every section I teach—what are some games that would teach the business structures?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4448AE-2CA9-45D6-BC45-E68A170B58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3012707"/>
            <a:ext cx="5181600" cy="316425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2C6969"/>
                </a:solidFill>
                <a:latin typeface="FlatBread" panose="02000603000000000000" pitchFamily="2" charset="0"/>
                <a:ea typeface="FlatBread" panose="02000603000000000000" pitchFamily="2" charset="0"/>
              </a:rPr>
              <a:t>My Resources:</a:t>
            </a:r>
          </a:p>
          <a:p>
            <a:r>
              <a:rPr lang="en-US" dirty="0">
                <a:latin typeface="+mj-lt"/>
                <a:ea typeface="FlatBread" panose="02000603000000000000" pitchFamily="2" charset="0"/>
                <a:hlinkClick r:id="rId3"/>
              </a:rPr>
              <a:t>Leadership Styles Prezi</a:t>
            </a:r>
            <a:endParaRPr lang="en-US" dirty="0">
              <a:latin typeface="+mj-lt"/>
              <a:ea typeface="FlatBread" panose="02000603000000000000" pitchFamily="2" charset="0"/>
            </a:endParaRPr>
          </a:p>
          <a:p>
            <a:r>
              <a:rPr lang="en-US" dirty="0">
                <a:latin typeface="+mj-lt"/>
                <a:ea typeface="FlatBread" panose="02000603000000000000" pitchFamily="2" charset="0"/>
              </a:rPr>
              <a:t>Time Management Activity</a:t>
            </a:r>
          </a:p>
          <a:p>
            <a:r>
              <a:rPr lang="en-US" dirty="0">
                <a:latin typeface="+mj-lt"/>
                <a:ea typeface="FlatBread" panose="02000603000000000000" pitchFamily="2" charset="0"/>
              </a:rPr>
              <a:t>Entrepreneurship PPT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2C6969"/>
                </a:solidFill>
                <a:latin typeface="FlatBread" panose="02000603000000000000" pitchFamily="2" charset="0"/>
                <a:ea typeface="FlatBread" panose="02000603000000000000" pitchFamily="2" charset="0"/>
              </a:rPr>
              <a:t>Other Resources:</a:t>
            </a:r>
          </a:p>
          <a:p>
            <a:r>
              <a:rPr lang="en-US" dirty="0">
                <a:latin typeface="+mj-lt"/>
                <a:ea typeface="FlatBread" panose="02000603000000000000" pitchFamily="2" charset="0"/>
                <a:hlinkClick r:id="rId4"/>
              </a:rPr>
              <a:t>Management Styles (TPT)</a:t>
            </a:r>
            <a:endParaRPr lang="en-US" dirty="0">
              <a:latin typeface="+mj-lt"/>
              <a:ea typeface="FlatBread" panose="02000603000000000000" pitchFamily="2" charset="0"/>
            </a:endParaRPr>
          </a:p>
          <a:p>
            <a:endParaRPr lang="en-US" dirty="0">
              <a:latin typeface="+mj-lt"/>
              <a:ea typeface="FlatBread" panose="02000603000000000000" pitchFamily="2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81078B3-6F57-4CF8-A406-0A06148DC4F8}"/>
              </a:ext>
            </a:extLst>
          </p:cNvPr>
          <p:cNvSpPr/>
          <p:nvPr/>
        </p:nvSpPr>
        <p:spPr>
          <a:xfrm>
            <a:off x="7844590" y="346508"/>
            <a:ext cx="4090736" cy="1479117"/>
          </a:xfrm>
          <a:prstGeom prst="round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rgbClr val="FDCE3E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/>
              <a:t>Leadership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Students will determine skills and characteristics of entrepreneurs and explore entrepreneurial opportunities.</a:t>
            </a:r>
          </a:p>
        </p:txBody>
      </p:sp>
    </p:spTree>
    <p:extLst>
      <p:ext uri="{BB962C8B-B14F-4D97-AF65-F5344CB8AC3E}">
        <p14:creationId xmlns:p14="http://schemas.microsoft.com/office/powerpoint/2010/main" val="29848801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1027</Words>
  <Application>Microsoft Office PowerPoint</Application>
  <PresentationFormat>Widescreen</PresentationFormat>
  <Paragraphs>179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FlatBread</vt:lpstr>
      <vt:lpstr>Office Theme</vt:lpstr>
      <vt:lpstr>Exploring  Business &amp; Marketing  </vt:lpstr>
      <vt:lpstr>Break down by standard</vt:lpstr>
      <vt:lpstr>Strand 1  Basic Business &amp; Economics Principals</vt:lpstr>
      <vt:lpstr>Standard 1:1</vt:lpstr>
      <vt:lpstr>Standard 1:2</vt:lpstr>
      <vt:lpstr>Strand 2  Business Law &amp; Ethics</vt:lpstr>
      <vt:lpstr>Standard 2:1</vt:lpstr>
      <vt:lpstr>Strand 3  Leadership &amp; Entrepreneurship Principles</vt:lpstr>
      <vt:lpstr>Standard 3:1</vt:lpstr>
      <vt:lpstr>Standard 3:1</vt:lpstr>
      <vt:lpstr>Strand 4  Marketing Principles</vt:lpstr>
      <vt:lpstr>Standard 4:1</vt:lpstr>
      <vt:lpstr>Standard 4:2</vt:lpstr>
      <vt:lpstr>Strand 5  Accounting</vt:lpstr>
      <vt:lpstr>Standard 5:1</vt:lpstr>
      <vt:lpstr>Strand 6  Job Skills</vt:lpstr>
      <vt:lpstr>Standard 6:1</vt:lpstr>
      <vt:lpstr>Strand 7  Stock Market</vt:lpstr>
      <vt:lpstr>Standard 7:1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Business &amp; Marketing  tips and Tricks</dc:title>
  <dc:creator>Megan</dc:creator>
  <cp:lastModifiedBy>Megan</cp:lastModifiedBy>
  <cp:revision>13</cp:revision>
  <dcterms:created xsi:type="dcterms:W3CDTF">2018-06-14T02:18:47Z</dcterms:created>
  <dcterms:modified xsi:type="dcterms:W3CDTF">2018-06-14T04:06:33Z</dcterms:modified>
</cp:coreProperties>
</file>