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89" r:id="rId5"/>
    <p:sldId id="290" r:id="rId6"/>
    <p:sldId id="291" r:id="rId7"/>
    <p:sldId id="293" r:id="rId8"/>
    <p:sldId id="280" r:id="rId9"/>
    <p:sldId id="286" r:id="rId10"/>
    <p:sldId id="283" r:id="rId11"/>
    <p:sldId id="284" r:id="rId12"/>
    <p:sldId id="285" r:id="rId13"/>
    <p:sldId id="287" r:id="rId14"/>
    <p:sldId id="294" r:id="rId15"/>
    <p:sldId id="295" r:id="rId16"/>
    <p:sldId id="296" r:id="rId17"/>
    <p:sldId id="297" r:id="rId18"/>
    <p:sldId id="298" r:id="rId19"/>
    <p:sldId id="299" r:id="rId20"/>
    <p:sldId id="300" r:id="rId21"/>
    <p:sldId id="301" r:id="rId22"/>
    <p:sldId id="302"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96DE1-F814-49E7-B277-DFE20485EF1A}"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392428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6DE1-F814-49E7-B277-DFE20485EF1A}"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346687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6DE1-F814-49E7-B277-DFE20485EF1A}"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300480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6DE1-F814-49E7-B277-DFE20485EF1A}"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227811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96DE1-F814-49E7-B277-DFE20485EF1A}"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281164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96DE1-F814-49E7-B277-DFE20485EF1A}"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26695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96DE1-F814-49E7-B277-DFE20485EF1A}"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269558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96DE1-F814-49E7-B277-DFE20485EF1A}"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181757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96DE1-F814-49E7-B277-DFE20485EF1A}"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52662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6DE1-F814-49E7-B277-DFE20485EF1A}"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67602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6DE1-F814-49E7-B277-DFE20485EF1A}"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87192-7B1B-450E-86D7-4479068D2FCB}" type="slidenum">
              <a:rPr lang="en-US" smtClean="0"/>
              <a:t>‹#›</a:t>
            </a:fld>
            <a:endParaRPr lang="en-US"/>
          </a:p>
        </p:txBody>
      </p:sp>
    </p:spTree>
    <p:extLst>
      <p:ext uri="{BB962C8B-B14F-4D97-AF65-F5344CB8AC3E}">
        <p14:creationId xmlns:p14="http://schemas.microsoft.com/office/powerpoint/2010/main" val="253738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DE1-F814-49E7-B277-DFE20485EF1A}" type="datetimeFigureOut">
              <a:rPr lang="en-US" smtClean="0"/>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87192-7B1B-450E-86D7-4479068D2FCB}" type="slidenum">
              <a:rPr lang="en-US" smtClean="0"/>
              <a:t>‹#›</a:t>
            </a:fld>
            <a:endParaRPr lang="en-US"/>
          </a:p>
        </p:txBody>
      </p:sp>
    </p:spTree>
    <p:extLst>
      <p:ext uri="{BB962C8B-B14F-4D97-AF65-F5344CB8AC3E}">
        <p14:creationId xmlns:p14="http://schemas.microsoft.com/office/powerpoint/2010/main" val="107582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testyourself.psychtests.com/testid/301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p>
            <a:r>
              <a:rPr lang="en-US" smtClean="0">
                <a:latin typeface="Happy Sans" panose="02000500000000000000" pitchFamily="2" charset="0"/>
              </a:rPr>
              <a:t>Do You Have What it Takes?</a:t>
            </a:r>
            <a:endParaRPr lang="en-US">
              <a:latin typeface="Happy Sans" panose="02000500000000000000" pitchFamily="2" charset="0"/>
            </a:endParaRPr>
          </a:p>
        </p:txBody>
      </p:sp>
      <p:sp>
        <p:nvSpPr>
          <p:cNvPr id="3" name="Subtitle 2"/>
          <p:cNvSpPr>
            <a:spLocks noGrp="1"/>
          </p:cNvSpPr>
          <p:nvPr>
            <p:ph type="subTitle" idx="1"/>
          </p:nvPr>
        </p:nvSpPr>
        <p:spPr/>
        <p:txBody>
          <a:bodyPr/>
          <a:lstStyle/>
          <a:p>
            <a:r>
              <a:rPr lang="en-US" smtClean="0"/>
              <a:t>By Megan Rees</a:t>
            </a:r>
            <a:endParaRPr lang="en-US"/>
          </a:p>
        </p:txBody>
      </p:sp>
      <p:sp>
        <p:nvSpPr>
          <p:cNvPr id="4" name="Rectangle 3"/>
          <p:cNvSpPr/>
          <p:nvPr/>
        </p:nvSpPr>
        <p:spPr>
          <a:xfrm>
            <a:off x="533400" y="1473485"/>
            <a:ext cx="8229600" cy="1569660"/>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txBody>
          <a:bodyPr wrap="square" lIns="91440" tIns="45720" rIns="91440" bIns="45720">
            <a:spAutoFit/>
          </a:bodyPr>
          <a:lstStyle/>
          <a:p>
            <a:pPr algn="ctr"/>
            <a:r>
              <a:rPr lang="en-US"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Happy Sans" panose="02000500000000000000" pitchFamily="2" charset="0"/>
              </a:rPr>
              <a:t>Entrepreneurship</a:t>
            </a:r>
            <a:endParaRPr lang="en-US"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7352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39" y="1828800"/>
            <a:ext cx="2620710" cy="3505200"/>
          </a:xfrm>
          <a:prstGeom prst="rect">
            <a:avLst/>
          </a:prstGeom>
        </p:spPr>
      </p:pic>
      <p:sp>
        <p:nvSpPr>
          <p:cNvPr id="2" name="Title 1"/>
          <p:cNvSpPr>
            <a:spLocks noGrp="1"/>
          </p:cNvSpPr>
          <p:nvPr>
            <p:ph type="title"/>
          </p:nvPr>
        </p:nvSpPr>
        <p:spPr/>
        <p:txBody>
          <a:bodyPr/>
          <a:lstStyle/>
          <a:p>
            <a:r>
              <a:rPr lang="en-US" smtClean="0"/>
              <a:t>Who’s Who In Entreprenoo?</a:t>
            </a:r>
            <a:endParaRPr lang="en-US"/>
          </a:p>
        </p:txBody>
      </p:sp>
      <p:sp>
        <p:nvSpPr>
          <p:cNvPr id="7" name="Rectangle 6"/>
          <p:cNvSpPr/>
          <p:nvPr/>
        </p:nvSpPr>
        <p:spPr>
          <a:xfrm>
            <a:off x="242035" y="1828799"/>
            <a:ext cx="2553317" cy="3495583"/>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93711" y="1600200"/>
            <a:ext cx="4304383" cy="923330"/>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Drew Houston</a:t>
            </a:r>
            <a:endParaRPr lang="en-US"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extBox 5"/>
          <p:cNvSpPr txBox="1"/>
          <p:nvPr/>
        </p:nvSpPr>
        <p:spPr>
          <a:xfrm>
            <a:off x="3124200" y="2698319"/>
            <a:ext cx="5715000" cy="2031325"/>
          </a:xfrm>
          <a:prstGeom prst="rect">
            <a:avLst/>
          </a:prstGeom>
          <a:noFill/>
        </p:spPr>
        <p:txBody>
          <a:bodyPr wrap="square" rtlCol="0">
            <a:spAutoFit/>
          </a:bodyPr>
          <a:lstStyle/>
          <a:p>
            <a:r>
              <a:rPr lang="en-US" b="1" smtClean="0"/>
              <a:t>Lifespan</a:t>
            </a:r>
            <a:r>
              <a:rPr lang="en-US" smtClean="0"/>
              <a:t>: 1983 - Present</a:t>
            </a:r>
          </a:p>
          <a:p>
            <a:r>
              <a:rPr lang="en-US" b="1" smtClean="0"/>
              <a:t>From</a:t>
            </a:r>
            <a:r>
              <a:rPr lang="en-US" smtClean="0"/>
              <a:t>: Massachusetts, USA</a:t>
            </a:r>
          </a:p>
          <a:p>
            <a:r>
              <a:rPr lang="en-US" b="1" smtClean="0"/>
              <a:t>Company</a:t>
            </a:r>
            <a:r>
              <a:rPr lang="en-US" smtClean="0"/>
              <a:t>: Dropbox</a:t>
            </a:r>
          </a:p>
          <a:p>
            <a:r>
              <a:rPr lang="en-US" b="1" smtClean="0"/>
              <a:t>Achievement: </a:t>
            </a:r>
            <a:r>
              <a:rPr lang="en-US" smtClean="0"/>
              <a:t>Left his flash drive home one day and couldn’t do any work at work, so he started writing code to solve the problem, and Dropbox was born. The service allows users to access files from a cloud source. </a:t>
            </a:r>
          </a:p>
        </p:txBody>
      </p:sp>
    </p:spTree>
    <p:controls>
      <mc:AlternateContent xmlns:mc="http://schemas.openxmlformats.org/markup-compatibility/2006">
        <mc:Choice xmlns:v="urn:schemas-microsoft-com:vml" Requires="v">
          <p:control spid="3076" name="TextBox1" r:id="rId2" imgW="3886200" imgH="685800"/>
        </mc:Choice>
        <mc:Fallback>
          <p:control name="TextBox1" r:id="rId2" imgW="3886200" imgH="685800">
            <p:pic>
              <p:nvPicPr>
                <p:cNvPr id="4" name="TextBox1"/>
                <p:cNvPicPr preferRelativeResize="0">
                  <a:picLocks noChangeArrowheads="1" noChangeShapeType="1"/>
                </p:cNvPicPr>
                <p:nvPr/>
              </p:nvPicPr>
              <p:blipFill>
                <a:blip r:embed="rId5"/>
                <a:srcRect/>
                <a:stretch>
                  <a:fillRect/>
                </a:stretch>
              </p:blipFill>
              <p:spPr bwMode="auto">
                <a:xfrm>
                  <a:off x="4648200" y="46482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8474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Who’s Who In Entreprenoo?</a:t>
            </a:r>
            <a:endParaRPr lang="en-US"/>
          </a:p>
        </p:txBody>
      </p:sp>
      <p:sp>
        <p:nvSpPr>
          <p:cNvPr id="8" name="Rectangle 7"/>
          <p:cNvSpPr/>
          <p:nvPr/>
        </p:nvSpPr>
        <p:spPr>
          <a:xfrm>
            <a:off x="3124200" y="1361983"/>
            <a:ext cx="5498583" cy="769441"/>
          </a:xfrm>
          <a:prstGeom prst="rect">
            <a:avLst/>
          </a:prstGeom>
          <a:noFill/>
        </p:spPr>
        <p:txBody>
          <a:bodyPr wrap="square" lIns="91440" tIns="45720" rIns="91440" bIns="45720">
            <a:spAutoFit/>
          </a:bodyPr>
          <a:lstStyle/>
          <a:p>
            <a:pPr algn="ctr"/>
            <a:r>
              <a:rPr lang="en-US" sz="4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James Buchanan Duke</a:t>
            </a:r>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01" y="1637182"/>
            <a:ext cx="2523051" cy="3667226"/>
          </a:xfrm>
          <a:prstGeom prst="rect">
            <a:avLst/>
          </a:prstGeom>
        </p:spPr>
      </p:pic>
      <p:sp>
        <p:nvSpPr>
          <p:cNvPr id="7" name="Rectangle 6"/>
          <p:cNvSpPr/>
          <p:nvPr/>
        </p:nvSpPr>
        <p:spPr>
          <a:xfrm>
            <a:off x="242035" y="1361983"/>
            <a:ext cx="2553317" cy="39624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43435" y="2134644"/>
            <a:ext cx="5715000" cy="3416320"/>
          </a:xfrm>
          <a:prstGeom prst="rect">
            <a:avLst/>
          </a:prstGeom>
          <a:noFill/>
        </p:spPr>
        <p:txBody>
          <a:bodyPr wrap="square" rtlCol="0">
            <a:spAutoFit/>
          </a:bodyPr>
          <a:lstStyle/>
          <a:p>
            <a:r>
              <a:rPr lang="en-US" b="1" smtClean="0"/>
              <a:t>Lifespan</a:t>
            </a:r>
            <a:r>
              <a:rPr lang="en-US" smtClean="0"/>
              <a:t>: 1856-1925</a:t>
            </a:r>
          </a:p>
          <a:p>
            <a:r>
              <a:rPr lang="en-US" b="1" smtClean="0"/>
              <a:t>From</a:t>
            </a:r>
            <a:r>
              <a:rPr lang="en-US" smtClean="0"/>
              <a:t>: North Carolina, USA</a:t>
            </a:r>
          </a:p>
          <a:p>
            <a:r>
              <a:rPr lang="en-US" b="1" smtClean="0"/>
              <a:t>Company</a:t>
            </a:r>
            <a:r>
              <a:rPr lang="en-US" smtClean="0"/>
              <a:t>: Cigarettes, Duke University</a:t>
            </a:r>
          </a:p>
          <a:p>
            <a:r>
              <a:rPr lang="en-US" b="1" smtClean="0"/>
              <a:t>Achievement: </a:t>
            </a:r>
            <a:r>
              <a:rPr lang="en-US" smtClean="0"/>
              <a:t>Owned a tobacco company, started using the first automated cigarette making machine. Bought out his competitors to make the American Tobacco Company, which was a monopoly. Also went after all British Markets, but was unsuccessful. Eventually forced to split his companies, due to monopoly laws. Also ran an enormous power company. At his death, his $40 million trust fund was donated to Trinity College, which was renamed Duke University.</a:t>
            </a:r>
          </a:p>
        </p:txBody>
      </p:sp>
    </p:spTree>
    <p:controls>
      <mc:AlternateContent xmlns:mc="http://schemas.openxmlformats.org/markup-compatibility/2006">
        <mc:Choice xmlns:v="urn:schemas-microsoft-com:vml" Requires="v">
          <p:control spid="4100" name="TextBox1" r:id="rId2" imgW="3886200" imgH="685800"/>
        </mc:Choice>
        <mc:Fallback>
          <p:control name="TextBox1" r:id="rId2" imgW="3886200" imgH="685800">
            <p:pic>
              <p:nvPicPr>
                <p:cNvPr id="3" name="TextBox1"/>
                <p:cNvPicPr preferRelativeResize="0">
                  <a:picLocks noChangeArrowheads="1" noChangeShapeType="1"/>
                </p:cNvPicPr>
                <p:nvPr/>
              </p:nvPicPr>
              <p:blipFill>
                <a:blip r:embed="rId5"/>
                <a:srcRect/>
                <a:stretch>
                  <a:fillRect/>
                </a:stretch>
              </p:blipFill>
              <p:spPr bwMode="auto">
                <a:xfrm>
                  <a:off x="4800600" y="52578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5244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1207" r="17017"/>
          <a:stretch/>
        </p:blipFill>
        <p:spPr>
          <a:xfrm>
            <a:off x="242035" y="1882066"/>
            <a:ext cx="2553318" cy="3378694"/>
          </a:xfrm>
          <a:prstGeom prst="rect">
            <a:avLst/>
          </a:prstGeom>
        </p:spPr>
      </p:pic>
      <p:sp>
        <p:nvSpPr>
          <p:cNvPr id="2" name="Title 1"/>
          <p:cNvSpPr>
            <a:spLocks noGrp="1"/>
          </p:cNvSpPr>
          <p:nvPr>
            <p:ph type="title"/>
          </p:nvPr>
        </p:nvSpPr>
        <p:spPr/>
        <p:txBody>
          <a:bodyPr/>
          <a:lstStyle/>
          <a:p>
            <a:r>
              <a:rPr lang="en-US" smtClean="0"/>
              <a:t>Who’s Who In Entreprenoo?</a:t>
            </a:r>
            <a:endParaRPr lang="en-US"/>
          </a:p>
        </p:txBody>
      </p:sp>
      <p:sp>
        <p:nvSpPr>
          <p:cNvPr id="8" name="Rectangle 7"/>
          <p:cNvSpPr/>
          <p:nvPr/>
        </p:nvSpPr>
        <p:spPr>
          <a:xfrm>
            <a:off x="3453207" y="1600200"/>
            <a:ext cx="4985404" cy="923330"/>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John Jacob Astor</a:t>
            </a:r>
            <a:endParaRPr lang="en-US"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a:off x="242035" y="1882066"/>
            <a:ext cx="2553317" cy="344231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2698319"/>
            <a:ext cx="5715000" cy="2308324"/>
          </a:xfrm>
          <a:prstGeom prst="rect">
            <a:avLst/>
          </a:prstGeom>
          <a:noFill/>
        </p:spPr>
        <p:txBody>
          <a:bodyPr wrap="square" rtlCol="0">
            <a:spAutoFit/>
          </a:bodyPr>
          <a:lstStyle/>
          <a:p>
            <a:r>
              <a:rPr lang="en-US" b="1" smtClean="0"/>
              <a:t>Lifespan</a:t>
            </a:r>
            <a:r>
              <a:rPr lang="en-US" smtClean="0"/>
              <a:t>: 1763-1848</a:t>
            </a:r>
          </a:p>
          <a:p>
            <a:r>
              <a:rPr lang="en-US" b="1" smtClean="0"/>
              <a:t>From</a:t>
            </a:r>
            <a:r>
              <a:rPr lang="en-US" smtClean="0"/>
              <a:t>: Germany/USA</a:t>
            </a:r>
          </a:p>
          <a:p>
            <a:r>
              <a:rPr lang="en-US" b="1" smtClean="0"/>
              <a:t>Company</a:t>
            </a:r>
            <a:r>
              <a:rPr lang="en-US" smtClean="0"/>
              <a:t>: Fur trade/Real Estate</a:t>
            </a:r>
          </a:p>
          <a:p>
            <a:r>
              <a:rPr lang="en-US" b="1" smtClean="0"/>
              <a:t>Achievement: </a:t>
            </a:r>
            <a:r>
              <a:rPr lang="en-US" smtClean="0"/>
              <a:t>Immigrated to New York just after the Revolutionary War. Built his fortune on the fur trade. Sold out when the fur trade started to tank, and began buying up land in New York City. Correctly predicted New York’s rapid growth in Manhattan Island.</a:t>
            </a:r>
          </a:p>
        </p:txBody>
      </p:sp>
    </p:spTree>
    <p:controls>
      <mc:AlternateContent xmlns:mc="http://schemas.openxmlformats.org/markup-compatibility/2006">
        <mc:Choice xmlns:v="urn:schemas-microsoft-com:vml" Requires="v">
          <p:control spid="6148" name="TextBox1" r:id="rId2" imgW="3886200" imgH="685800"/>
        </mc:Choice>
        <mc:Fallback>
          <p:control name="TextBox1" r:id="rId2" imgW="3886200" imgH="685800">
            <p:pic>
              <p:nvPicPr>
                <p:cNvPr id="4" name="TextBox1"/>
                <p:cNvPicPr preferRelativeResize="0">
                  <a:picLocks noChangeArrowheads="1" noChangeShapeType="1"/>
                </p:cNvPicPr>
                <p:nvPr/>
              </p:nvPicPr>
              <p:blipFill>
                <a:blip r:embed="rId5"/>
                <a:srcRect/>
                <a:stretch>
                  <a:fillRect/>
                </a:stretch>
              </p:blipFill>
              <p:spPr bwMode="auto">
                <a:xfrm>
                  <a:off x="4800600" y="51054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3433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78" y="1475226"/>
            <a:ext cx="2566105" cy="3849157"/>
          </a:xfrm>
          <a:prstGeom prst="rect">
            <a:avLst/>
          </a:prstGeom>
        </p:spPr>
      </p:pic>
      <p:sp>
        <p:nvSpPr>
          <p:cNvPr id="2" name="Title 1"/>
          <p:cNvSpPr>
            <a:spLocks noGrp="1"/>
          </p:cNvSpPr>
          <p:nvPr>
            <p:ph type="title"/>
          </p:nvPr>
        </p:nvSpPr>
        <p:spPr/>
        <p:txBody>
          <a:bodyPr/>
          <a:lstStyle/>
          <a:p>
            <a:r>
              <a:rPr lang="en-US" smtClean="0"/>
              <a:t>Who’s Who In Entreprenoo?</a:t>
            </a:r>
            <a:endParaRPr lang="en-US"/>
          </a:p>
        </p:txBody>
      </p:sp>
      <p:sp>
        <p:nvSpPr>
          <p:cNvPr id="8" name="Rectangle 7"/>
          <p:cNvSpPr/>
          <p:nvPr/>
        </p:nvSpPr>
        <p:spPr>
          <a:xfrm>
            <a:off x="3864094" y="1600200"/>
            <a:ext cx="4163640" cy="923330"/>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Anita Roddick</a:t>
            </a:r>
            <a:endParaRPr lang="en-US"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a:off x="242035" y="1475225"/>
            <a:ext cx="2553317" cy="3849157"/>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2698319"/>
            <a:ext cx="5715000" cy="2031325"/>
          </a:xfrm>
          <a:prstGeom prst="rect">
            <a:avLst/>
          </a:prstGeom>
          <a:noFill/>
        </p:spPr>
        <p:txBody>
          <a:bodyPr wrap="square" rtlCol="0">
            <a:spAutoFit/>
          </a:bodyPr>
          <a:lstStyle/>
          <a:p>
            <a:r>
              <a:rPr lang="en-US" b="1" smtClean="0"/>
              <a:t>Lifespan</a:t>
            </a:r>
            <a:r>
              <a:rPr lang="en-US" smtClean="0"/>
              <a:t>: 1942-2007</a:t>
            </a:r>
          </a:p>
          <a:p>
            <a:r>
              <a:rPr lang="en-US" b="1" smtClean="0"/>
              <a:t>From</a:t>
            </a:r>
            <a:r>
              <a:rPr lang="en-US" smtClean="0"/>
              <a:t>: Great Britain</a:t>
            </a:r>
          </a:p>
          <a:p>
            <a:r>
              <a:rPr lang="en-US" b="1" smtClean="0"/>
              <a:t>Company</a:t>
            </a:r>
            <a:r>
              <a:rPr lang="en-US" smtClean="0"/>
              <a:t>: The Body Shop</a:t>
            </a:r>
          </a:p>
          <a:p>
            <a:r>
              <a:rPr lang="en-US" b="1" smtClean="0"/>
              <a:t>Achievement: </a:t>
            </a:r>
            <a:r>
              <a:rPr lang="en-US" smtClean="0"/>
              <a:t>Opened the Body Shop in 1976. By 1991, she had 700 branches. Prohibited testing on animals. By 2004, there were 1980 stores worldwide. L’Oreal purchesed The Body Shop in 2006 for 652 Million pounds.</a:t>
            </a:r>
          </a:p>
        </p:txBody>
      </p:sp>
    </p:spTree>
    <p:controls>
      <mc:AlternateContent xmlns:mc="http://schemas.openxmlformats.org/markup-compatibility/2006">
        <mc:Choice xmlns:v="urn:schemas-microsoft-com:vml" Requires="v">
          <p:control spid="5124" name="TextBox1" r:id="rId2" imgW="3886200" imgH="685800"/>
        </mc:Choice>
        <mc:Fallback>
          <p:control name="TextBox1" r:id="rId2" imgW="3886200" imgH="685800">
            <p:pic>
              <p:nvPicPr>
                <p:cNvPr id="4" name="TextBox1"/>
                <p:cNvPicPr preferRelativeResize="0">
                  <a:picLocks noChangeArrowheads="1" noChangeShapeType="1"/>
                </p:cNvPicPr>
                <p:nvPr/>
              </p:nvPicPr>
              <p:blipFill>
                <a:blip r:embed="rId5"/>
                <a:srcRect/>
                <a:stretch>
                  <a:fillRect/>
                </a:stretch>
              </p:blipFill>
              <p:spPr bwMode="auto">
                <a:xfrm>
                  <a:off x="4648200" y="46482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40546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30" y="2209800"/>
            <a:ext cx="8229600" cy="1143000"/>
          </a:xfrm>
        </p:spPr>
        <p:txBody>
          <a:bodyPr>
            <a:noAutofit/>
          </a:bodyPr>
          <a:lstStyle/>
          <a:p>
            <a:r>
              <a:rPr lang="en-US" sz="8000" smtClean="0"/>
              <a:t>Qualitites of an Entrepreneur</a:t>
            </a:r>
            <a:endParaRPr lang="en-US" sz="8000"/>
          </a:p>
        </p:txBody>
      </p:sp>
      <p:sp>
        <p:nvSpPr>
          <p:cNvPr id="4" name="TextBox 3"/>
          <p:cNvSpPr txBox="1"/>
          <p:nvPr/>
        </p:nvSpPr>
        <p:spPr>
          <a:xfrm>
            <a:off x="457200" y="6477001"/>
            <a:ext cx="9982200" cy="276999"/>
          </a:xfrm>
          <a:prstGeom prst="rect">
            <a:avLst/>
          </a:prstGeom>
          <a:noFill/>
        </p:spPr>
        <p:txBody>
          <a:bodyPr wrap="square" rtlCol="0">
            <a:spAutoFit/>
          </a:bodyPr>
          <a:lstStyle/>
          <a:p>
            <a:r>
              <a:rPr lang="en-US" sz="1200" smtClean="0"/>
              <a:t>http://www.forbes.com/sites/aileron/2013/11/26/the-top-skills-every-entrepreneur-needs/#6d5aa6245669</a:t>
            </a:r>
            <a:endParaRPr lang="en-US" sz="1200"/>
          </a:p>
        </p:txBody>
      </p:sp>
    </p:spTree>
    <p:extLst>
      <p:ext uri="{BB962C8B-B14F-4D97-AF65-F5344CB8AC3E}">
        <p14:creationId xmlns:p14="http://schemas.microsoft.com/office/powerpoint/2010/main" val="20968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Resiliency</a:t>
            </a:r>
            <a:endParaRPr lang="en-US"/>
          </a:p>
        </p:txBody>
      </p:sp>
      <p:sp>
        <p:nvSpPr>
          <p:cNvPr id="3" name="Content Placeholder 2"/>
          <p:cNvSpPr>
            <a:spLocks noGrp="1"/>
          </p:cNvSpPr>
          <p:nvPr>
            <p:ph idx="1"/>
          </p:nvPr>
        </p:nvSpPr>
        <p:spPr/>
        <p:txBody>
          <a:bodyPr/>
          <a:lstStyle/>
          <a:p>
            <a:pPr marL="0" indent="0">
              <a:buNone/>
            </a:pPr>
            <a:r>
              <a:rPr lang="en-US"/>
              <a:t>The ability to weather the ups and downs of any business since it never goes exactly the way the business plan described it. This skill enables the entrepreneur to keep going when the outlook is bleak.</a:t>
            </a:r>
          </a:p>
        </p:txBody>
      </p:sp>
    </p:spTree>
    <p:extLst>
      <p:ext uri="{BB962C8B-B14F-4D97-AF65-F5344CB8AC3E}">
        <p14:creationId xmlns:p14="http://schemas.microsoft.com/office/powerpoint/2010/main" val="1422732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Focus</a:t>
            </a:r>
            <a:endParaRPr lang="en-US"/>
          </a:p>
        </p:txBody>
      </p:sp>
      <p:sp>
        <p:nvSpPr>
          <p:cNvPr id="3" name="Content Placeholder 2"/>
          <p:cNvSpPr>
            <a:spLocks noGrp="1"/>
          </p:cNvSpPr>
          <p:nvPr>
            <p:ph idx="1"/>
          </p:nvPr>
        </p:nvSpPr>
        <p:spPr/>
        <p:txBody>
          <a:bodyPr/>
          <a:lstStyle/>
          <a:p>
            <a:pPr marL="0" indent="0">
              <a:buNone/>
            </a:pPr>
            <a:r>
              <a:rPr lang="en-US"/>
              <a:t>After setting a long term vision, knowing how to “laser focus” on the very next step to get closer to the ultimate goal. There are so many distracting forces when trying to build a business that this skill is not easy to master.</a:t>
            </a:r>
          </a:p>
        </p:txBody>
      </p:sp>
    </p:spTree>
    <p:extLst>
      <p:ext uri="{BB962C8B-B14F-4D97-AF65-F5344CB8AC3E}">
        <p14:creationId xmlns:p14="http://schemas.microsoft.com/office/powerpoint/2010/main" val="141407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Invest for the Long-Term</a:t>
            </a:r>
            <a:endParaRPr lang="en-US"/>
          </a:p>
        </p:txBody>
      </p:sp>
      <p:sp>
        <p:nvSpPr>
          <p:cNvPr id="3" name="Content Placeholder 2"/>
          <p:cNvSpPr>
            <a:spLocks noGrp="1"/>
          </p:cNvSpPr>
          <p:nvPr>
            <p:ph idx="1"/>
          </p:nvPr>
        </p:nvSpPr>
        <p:spPr/>
        <p:txBody>
          <a:bodyPr/>
          <a:lstStyle/>
          <a:p>
            <a:pPr marL="0" indent="0">
              <a:buNone/>
            </a:pPr>
            <a:r>
              <a:rPr lang="en-US" smtClean="0"/>
              <a:t>Most</a:t>
            </a:r>
            <a:r>
              <a:rPr lang="en-US"/>
              <a:t> entrepreneurs are not patient and focus only on what comes next, rather than where the company needs to go. Overnight success may take 7 to 10 years. Entrepreneurs need to stop, pause and plan on a quarterly basis.</a:t>
            </a:r>
          </a:p>
        </p:txBody>
      </p:sp>
    </p:spTree>
    <p:extLst>
      <p:ext uri="{BB962C8B-B14F-4D97-AF65-F5344CB8AC3E}">
        <p14:creationId xmlns:p14="http://schemas.microsoft.com/office/powerpoint/2010/main" val="1746158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Find and Manage People</a:t>
            </a:r>
            <a:endParaRPr lang="en-US"/>
          </a:p>
        </p:txBody>
      </p:sp>
      <p:sp>
        <p:nvSpPr>
          <p:cNvPr id="3" name="Content Placeholder 2"/>
          <p:cNvSpPr>
            <a:spLocks noGrp="1"/>
          </p:cNvSpPr>
          <p:nvPr>
            <p:ph idx="1"/>
          </p:nvPr>
        </p:nvSpPr>
        <p:spPr/>
        <p:txBody>
          <a:bodyPr/>
          <a:lstStyle/>
          <a:p>
            <a:pPr marL="0" indent="0">
              <a:buNone/>
            </a:pPr>
            <a:r>
              <a:rPr lang="en-US" smtClean="0"/>
              <a:t>Only </a:t>
            </a:r>
            <a:r>
              <a:rPr lang="en-US"/>
              <a:t>by learning to leverage employees, vendors and other resources will an entrepreneur build a scalable company. They need to learn to network to meet the right people. Entrepreneurs strive to guarantee they will get honest and timely feedback from all these sources.</a:t>
            </a:r>
          </a:p>
        </p:txBody>
      </p:sp>
    </p:spTree>
    <p:extLst>
      <p:ext uri="{BB962C8B-B14F-4D97-AF65-F5344CB8AC3E}">
        <p14:creationId xmlns:p14="http://schemas.microsoft.com/office/powerpoint/2010/main" val="127992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Sell</a:t>
            </a:r>
            <a:endParaRPr lang="en-US"/>
          </a:p>
        </p:txBody>
      </p:sp>
      <p:sp>
        <p:nvSpPr>
          <p:cNvPr id="3" name="Content Placeholder 2"/>
          <p:cNvSpPr>
            <a:spLocks noGrp="1"/>
          </p:cNvSpPr>
          <p:nvPr>
            <p:ph idx="1"/>
          </p:nvPr>
        </p:nvSpPr>
        <p:spPr/>
        <p:txBody>
          <a:bodyPr/>
          <a:lstStyle/>
          <a:p>
            <a:pPr marL="0" indent="0">
              <a:buNone/>
            </a:pPr>
            <a:r>
              <a:rPr lang="en-US"/>
              <a:t>Every entrepreneur is a sales person whether they want to be or not. They are either selling their ideas, products or services to customers, investors or employees. They work to be there when customers are ready to buy. Alternately, they know how to let go and move on when they are not.</a:t>
            </a:r>
          </a:p>
        </p:txBody>
      </p:sp>
    </p:spTree>
    <p:extLst>
      <p:ext uri="{BB962C8B-B14F-4D97-AF65-F5344CB8AC3E}">
        <p14:creationId xmlns:p14="http://schemas.microsoft.com/office/powerpoint/2010/main" val="189056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an Entrepreneur?</a:t>
            </a:r>
            <a:endParaRPr lang="en-US"/>
          </a:p>
        </p:txBody>
      </p:sp>
      <p:sp>
        <p:nvSpPr>
          <p:cNvPr id="3" name="Content Placeholder 2"/>
          <p:cNvSpPr>
            <a:spLocks noGrp="1"/>
          </p:cNvSpPr>
          <p:nvPr>
            <p:ph idx="1"/>
          </p:nvPr>
        </p:nvSpPr>
        <p:spPr/>
        <p:txBody>
          <a:bodyPr/>
          <a:lstStyle/>
          <a:p>
            <a:pPr marL="0" indent="0">
              <a:buNone/>
            </a:pPr>
            <a:r>
              <a:rPr lang="en-US" smtClean="0"/>
              <a:t>A person who organizes and operates a business or businesses, taking on greater than normal financial risks in order to do so.</a:t>
            </a:r>
            <a:endParaRPr lang="en-US"/>
          </a:p>
        </p:txBody>
      </p:sp>
      <p:pic>
        <p:nvPicPr>
          <p:cNvPr id="7170" name="Picture 2" descr="http://www.startuppanel.co/wp-content/uploads/2015/01/entrepren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200400"/>
            <a:ext cx="5343434"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49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 Learn</a:t>
            </a:r>
            <a:endParaRPr lang="en-US"/>
          </a:p>
        </p:txBody>
      </p:sp>
      <p:sp>
        <p:nvSpPr>
          <p:cNvPr id="3" name="Content Placeholder 2"/>
          <p:cNvSpPr>
            <a:spLocks noGrp="1"/>
          </p:cNvSpPr>
          <p:nvPr>
            <p:ph idx="1"/>
          </p:nvPr>
        </p:nvSpPr>
        <p:spPr/>
        <p:txBody>
          <a:bodyPr/>
          <a:lstStyle/>
          <a:p>
            <a:pPr marL="0" indent="0">
              <a:buNone/>
            </a:pPr>
            <a:r>
              <a:rPr lang="en-US" smtClean="0"/>
              <a:t>Successful </a:t>
            </a:r>
            <a:r>
              <a:rPr lang="en-US"/>
              <a:t>entrepreneurs realize they don’t know everything and the market is constantly changing. They stay up to date on new systems, technology, and industry trends.</a:t>
            </a:r>
          </a:p>
        </p:txBody>
      </p:sp>
    </p:spTree>
    <p:extLst>
      <p:ext uri="{BB962C8B-B14F-4D97-AF65-F5344CB8AC3E}">
        <p14:creationId xmlns:p14="http://schemas.microsoft.com/office/powerpoint/2010/main" val="3360201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 Self-Reflection</a:t>
            </a:r>
            <a:endParaRPr lang="en-US"/>
          </a:p>
        </p:txBody>
      </p:sp>
      <p:sp>
        <p:nvSpPr>
          <p:cNvPr id="3" name="Content Placeholder 2"/>
          <p:cNvSpPr>
            <a:spLocks noGrp="1"/>
          </p:cNvSpPr>
          <p:nvPr>
            <p:ph idx="1"/>
          </p:nvPr>
        </p:nvSpPr>
        <p:spPr/>
        <p:txBody>
          <a:bodyPr/>
          <a:lstStyle/>
          <a:p>
            <a:pPr marL="0" indent="0">
              <a:buNone/>
            </a:pPr>
            <a:r>
              <a:rPr lang="en-US"/>
              <a:t>Allow downtime to reflect on the past and plan for the future. Always working only leads to burnout physically and emotionally.</a:t>
            </a:r>
          </a:p>
        </p:txBody>
      </p:sp>
    </p:spTree>
    <p:extLst>
      <p:ext uri="{BB962C8B-B14F-4D97-AF65-F5344CB8AC3E}">
        <p14:creationId xmlns:p14="http://schemas.microsoft.com/office/powerpoint/2010/main" val="3647036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#8 Self-Reliance</a:t>
            </a:r>
            <a:endParaRPr lang="en-US"/>
          </a:p>
        </p:txBody>
      </p:sp>
      <p:sp>
        <p:nvSpPr>
          <p:cNvPr id="3" name="Content Placeholder 2"/>
          <p:cNvSpPr>
            <a:spLocks noGrp="1"/>
          </p:cNvSpPr>
          <p:nvPr>
            <p:ph idx="1"/>
          </p:nvPr>
        </p:nvSpPr>
        <p:spPr/>
        <p:txBody>
          <a:bodyPr/>
          <a:lstStyle/>
          <a:p>
            <a:pPr marL="0" indent="0">
              <a:buNone/>
            </a:pPr>
            <a:r>
              <a:rPr lang="en-US"/>
              <a:t>While there is a lot of help for the entrepreneur, in the end, they need to be resourceful enough to depend on themselves.</a:t>
            </a:r>
          </a:p>
        </p:txBody>
      </p:sp>
    </p:spTree>
    <p:extLst>
      <p:ext uri="{BB962C8B-B14F-4D97-AF65-F5344CB8AC3E}">
        <p14:creationId xmlns:p14="http://schemas.microsoft.com/office/powerpoint/2010/main" val="2811211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Are YOU an entrepreneur?</a:t>
            </a:r>
            <a:endParaRPr lang="en-US"/>
          </a:p>
        </p:txBody>
      </p:sp>
      <p:sp>
        <p:nvSpPr>
          <p:cNvPr id="4" name="Rounded Rectangle 3">
            <a:hlinkClick r:id="rId2"/>
          </p:cNvPr>
          <p:cNvSpPr/>
          <p:nvPr/>
        </p:nvSpPr>
        <p:spPr>
          <a:xfrm>
            <a:off x="2057400" y="2819400"/>
            <a:ext cx="4953000" cy="1524000"/>
          </a:xfrm>
          <a:prstGeom prst="roundRect">
            <a:avLst/>
          </a:prstGeom>
          <a:solidFill>
            <a:srgbClr val="FFFF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ysClr val="windowText" lastClr="000000"/>
                </a:solidFill>
              </a:rPr>
              <a:t>Take the Quiz!</a:t>
            </a:r>
            <a:endParaRPr lang="en-US" sz="4400">
              <a:solidFill>
                <a:sysClr val="windowText" lastClr="000000"/>
              </a:solidFill>
            </a:endParaRPr>
          </a:p>
        </p:txBody>
      </p:sp>
    </p:spTree>
    <p:extLst>
      <p:ext uri="{BB962C8B-B14F-4D97-AF65-F5344CB8AC3E}">
        <p14:creationId xmlns:p14="http://schemas.microsoft.com/office/powerpoint/2010/main" val="374541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Entrepreneurs</a:t>
            </a:r>
            <a:endParaRPr lang="en-US"/>
          </a:p>
        </p:txBody>
      </p:sp>
      <p:sp>
        <p:nvSpPr>
          <p:cNvPr id="3" name="Content Placeholder 2"/>
          <p:cNvSpPr>
            <a:spLocks noGrp="1"/>
          </p:cNvSpPr>
          <p:nvPr>
            <p:ph idx="1"/>
          </p:nvPr>
        </p:nvSpPr>
        <p:spPr/>
        <p:txBody>
          <a:bodyPr/>
          <a:lstStyle/>
          <a:p>
            <a:r>
              <a:rPr lang="en-US" smtClean="0"/>
              <a:t>The Builder</a:t>
            </a:r>
          </a:p>
          <a:p>
            <a:r>
              <a:rPr lang="en-US" smtClean="0"/>
              <a:t>The Opportunist</a:t>
            </a:r>
          </a:p>
          <a:p>
            <a:r>
              <a:rPr lang="en-US" smtClean="0"/>
              <a:t>The Specialist</a:t>
            </a:r>
          </a:p>
          <a:p>
            <a:r>
              <a:rPr lang="en-US" smtClean="0"/>
              <a:t>The Innovator</a:t>
            </a:r>
          </a:p>
          <a:p>
            <a:endParaRPr lang="en-US"/>
          </a:p>
        </p:txBody>
      </p:sp>
      <p:sp>
        <p:nvSpPr>
          <p:cNvPr id="4" name="TextBox 3"/>
          <p:cNvSpPr txBox="1"/>
          <p:nvPr/>
        </p:nvSpPr>
        <p:spPr>
          <a:xfrm>
            <a:off x="152400" y="6525399"/>
            <a:ext cx="8839200" cy="276999"/>
          </a:xfrm>
          <a:prstGeom prst="rect">
            <a:avLst/>
          </a:prstGeom>
          <a:noFill/>
        </p:spPr>
        <p:txBody>
          <a:bodyPr wrap="square" rtlCol="0">
            <a:spAutoFit/>
          </a:bodyPr>
          <a:lstStyle/>
          <a:p>
            <a:r>
              <a:rPr lang="en-US" sz="1200" smtClean="0"/>
              <a:t>http://www.forbes.com/sites/georgedeeb/2014/11/07/the-4-types-of-entrepreneurs-which-type-are-you/#4af15b574c56</a:t>
            </a:r>
            <a:endParaRPr lang="en-US" sz="1200"/>
          </a:p>
        </p:txBody>
      </p:sp>
      <p:sp>
        <p:nvSpPr>
          <p:cNvPr id="5" name="AutoShape 2" descr="Image result for f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for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111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Builder</a:t>
            </a:r>
            <a:endParaRPr lang="en-US"/>
          </a:p>
        </p:txBody>
      </p:sp>
      <p:sp>
        <p:nvSpPr>
          <p:cNvPr id="3" name="Content Placeholder 2"/>
          <p:cNvSpPr>
            <a:spLocks noGrp="1"/>
          </p:cNvSpPr>
          <p:nvPr>
            <p:ph idx="1"/>
          </p:nvPr>
        </p:nvSpPr>
        <p:spPr/>
        <p:txBody>
          <a:bodyPr/>
          <a:lstStyle/>
          <a:p>
            <a:pPr marL="0" indent="0">
              <a:buNone/>
            </a:pPr>
            <a:r>
              <a:rPr lang="en-US" smtClean="0"/>
              <a:t>Loves to build the business. Type of business is less important than the fact that it can be built to conquer.</a:t>
            </a:r>
          </a:p>
          <a:p>
            <a:pPr lvl="1"/>
            <a:r>
              <a:rPr lang="en-US" smtClean="0"/>
              <a:t>Motivated by: Infastructure</a:t>
            </a:r>
          </a:p>
          <a:p>
            <a:pPr lvl="1"/>
            <a:r>
              <a:rPr lang="en-US" smtClean="0"/>
              <a:t>Strengths: Raising money, putting systems in place, launching the business. </a:t>
            </a:r>
          </a:p>
          <a:p>
            <a:pPr lvl="1"/>
            <a:r>
              <a:rPr lang="en-US" smtClean="0"/>
              <a:t>Tempermental, controlling, unreasonable. Get bored if business plateaus.</a:t>
            </a:r>
          </a:p>
        </p:txBody>
      </p:sp>
    </p:spTree>
    <p:extLst>
      <p:ext uri="{BB962C8B-B14F-4D97-AF65-F5344CB8AC3E}">
        <p14:creationId xmlns:p14="http://schemas.microsoft.com/office/powerpoint/2010/main" val="83974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Opportunist</a:t>
            </a:r>
            <a:endParaRPr lang="en-US"/>
          </a:p>
        </p:txBody>
      </p:sp>
      <p:sp>
        <p:nvSpPr>
          <p:cNvPr id="3" name="Content Placeholder 2"/>
          <p:cNvSpPr>
            <a:spLocks noGrp="1"/>
          </p:cNvSpPr>
          <p:nvPr>
            <p:ph idx="1"/>
          </p:nvPr>
        </p:nvSpPr>
        <p:spPr/>
        <p:txBody>
          <a:bodyPr>
            <a:normAutofit fontScale="92500" lnSpcReduction="10000"/>
          </a:bodyPr>
          <a:lstStyle/>
          <a:p>
            <a:r>
              <a:rPr lang="en-US" smtClean="0"/>
              <a:t>Speculator and a risk-taker. Want to be at the right place at the right time and make money as fast as possible. Will work incredibly hard if the reward is big enough.</a:t>
            </a:r>
          </a:p>
          <a:p>
            <a:pPr lvl="1"/>
            <a:r>
              <a:rPr lang="en-US" smtClean="0"/>
              <a:t>Motivated by: Amount of money they make while not working</a:t>
            </a:r>
          </a:p>
          <a:p>
            <a:pPr lvl="1"/>
            <a:r>
              <a:rPr lang="en-US" smtClean="0"/>
              <a:t>Strengths: Motivated, extremely positive, hard worker, natural born sales person. Failure is a minor irritation</a:t>
            </a:r>
          </a:p>
          <a:p>
            <a:pPr lvl="1"/>
            <a:r>
              <a:rPr lang="en-US" smtClean="0"/>
              <a:t>Impulsive, quickly lose focus, prone to making snap decisions</a:t>
            </a:r>
            <a:endParaRPr lang="en-US"/>
          </a:p>
        </p:txBody>
      </p:sp>
    </p:spTree>
    <p:extLst>
      <p:ext uri="{BB962C8B-B14F-4D97-AF65-F5344CB8AC3E}">
        <p14:creationId xmlns:p14="http://schemas.microsoft.com/office/powerpoint/2010/main" val="342881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Specialist</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mtClean="0"/>
              <a:t>Develop a skill, and build a business around that skill. Their business is based on expertise and the ability to deliver a product or service. Accountants, plumbers, doctors—are all specialists. Not in it to get rich quick, but to be their own boss.</a:t>
            </a:r>
          </a:p>
          <a:p>
            <a:pPr lvl="1"/>
            <a:r>
              <a:rPr lang="en-US" smtClean="0"/>
              <a:t>Motivated by: Personal Incom</a:t>
            </a:r>
          </a:p>
          <a:p>
            <a:pPr lvl="1"/>
            <a:r>
              <a:rPr lang="en-US" smtClean="0"/>
              <a:t>Strengths: Focused, analytical, methodical, highly skilled. </a:t>
            </a:r>
          </a:p>
          <a:p>
            <a:pPr lvl="1"/>
            <a:r>
              <a:rPr lang="en-US" smtClean="0"/>
              <a:t>Weaknesses: Standing out and marketing. Slow to see opportunities to expand, diversify, and grow.</a:t>
            </a:r>
            <a:endParaRPr lang="en-US"/>
          </a:p>
        </p:txBody>
      </p:sp>
    </p:spTree>
    <p:extLst>
      <p:ext uri="{BB962C8B-B14F-4D97-AF65-F5344CB8AC3E}">
        <p14:creationId xmlns:p14="http://schemas.microsoft.com/office/powerpoint/2010/main" val="286542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Innovators</a:t>
            </a:r>
            <a:endParaRPr lang="en-US"/>
          </a:p>
        </p:txBody>
      </p:sp>
      <p:sp>
        <p:nvSpPr>
          <p:cNvPr id="3" name="Content Placeholder 2"/>
          <p:cNvSpPr>
            <a:spLocks noGrp="1"/>
          </p:cNvSpPr>
          <p:nvPr>
            <p:ph idx="1"/>
          </p:nvPr>
        </p:nvSpPr>
        <p:spPr/>
        <p:txBody>
          <a:bodyPr>
            <a:normAutofit fontScale="92500" lnSpcReduction="20000"/>
          </a:bodyPr>
          <a:lstStyle/>
          <a:p>
            <a:r>
              <a:rPr lang="en-US" smtClean="0"/>
              <a:t>Don’t plan to be an entrepreneur; instead they tinker with a recipe, program, or concept and a business popped up around it. Innovators want to do research and development, create the next cool thing—not build the next cool company.</a:t>
            </a:r>
          </a:p>
          <a:p>
            <a:pPr lvl="1"/>
            <a:r>
              <a:rPr lang="en-US" smtClean="0"/>
              <a:t>Motivated by: Impact of their product or service on mankind</a:t>
            </a:r>
          </a:p>
          <a:p>
            <a:pPr lvl="1"/>
            <a:r>
              <a:rPr lang="en-US" smtClean="0"/>
              <a:t>Strengths: Inovative, creative, able to develop breakthrough intellectual properties</a:t>
            </a:r>
          </a:p>
          <a:p>
            <a:pPr lvl="1"/>
            <a:r>
              <a:rPr lang="en-US" smtClean="0"/>
              <a:t>Weaknesses: Don’t’ know anything about business, management, finance…and don’t really care to learn.</a:t>
            </a:r>
          </a:p>
          <a:p>
            <a:pPr lvl="1"/>
            <a:endParaRPr lang="en-US"/>
          </a:p>
        </p:txBody>
      </p:sp>
    </p:spTree>
    <p:extLst>
      <p:ext uri="{BB962C8B-B14F-4D97-AF65-F5344CB8AC3E}">
        <p14:creationId xmlns:p14="http://schemas.microsoft.com/office/powerpoint/2010/main" val="837868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Who’s Who In Entreprenoo?</a:t>
            </a: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39" y="1600200"/>
            <a:ext cx="2540000" cy="3810000"/>
          </a:xfrm>
          <a:prstGeom prst="rect">
            <a:avLst/>
          </a:prstGeom>
        </p:spPr>
      </p:pic>
      <p:sp>
        <p:nvSpPr>
          <p:cNvPr id="7" name="Rectangle 6"/>
          <p:cNvSpPr/>
          <p:nvPr/>
        </p:nvSpPr>
        <p:spPr>
          <a:xfrm>
            <a:off x="270522" y="1600200"/>
            <a:ext cx="2553317" cy="3810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1600200"/>
            <a:ext cx="4119397" cy="923330"/>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Mary Kay Ash</a:t>
            </a:r>
            <a:endParaRPr lang="en-US"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124200" y="2743201"/>
            <a:ext cx="5715000" cy="1754326"/>
          </a:xfrm>
          <a:prstGeom prst="rect">
            <a:avLst/>
          </a:prstGeom>
          <a:noFill/>
        </p:spPr>
        <p:txBody>
          <a:bodyPr wrap="square" rtlCol="0">
            <a:spAutoFit/>
          </a:bodyPr>
          <a:lstStyle/>
          <a:p>
            <a:r>
              <a:rPr lang="en-US" b="1" smtClean="0"/>
              <a:t>Lifespan</a:t>
            </a:r>
            <a:r>
              <a:rPr lang="en-US" smtClean="0"/>
              <a:t>: 1918-2001</a:t>
            </a:r>
          </a:p>
          <a:p>
            <a:r>
              <a:rPr lang="en-US" b="1" smtClean="0"/>
              <a:t>From</a:t>
            </a:r>
            <a:r>
              <a:rPr lang="en-US" smtClean="0"/>
              <a:t>: Texas, USA</a:t>
            </a:r>
          </a:p>
          <a:p>
            <a:r>
              <a:rPr lang="en-US" b="1" smtClean="0"/>
              <a:t>Company</a:t>
            </a:r>
            <a:r>
              <a:rPr lang="en-US" smtClean="0"/>
              <a:t>: Mary Kay Cosmetics</a:t>
            </a:r>
          </a:p>
          <a:p>
            <a:r>
              <a:rPr lang="en-US" b="1" smtClean="0"/>
              <a:t>Achievement: </a:t>
            </a:r>
            <a:r>
              <a:rPr lang="en-US" smtClean="0"/>
              <a:t>Built a global independent sales force that numbers more than 3 million women. Author of several books. Used an incentive program to reward employees. </a:t>
            </a:r>
          </a:p>
        </p:txBody>
      </p:sp>
    </p:spTree>
    <p:controls>
      <mc:AlternateContent xmlns:mc="http://schemas.openxmlformats.org/markup-compatibility/2006">
        <mc:Choice xmlns:v="urn:schemas-microsoft-com:vml" Requires="v">
          <p:control spid="1028" name="TextBox1" r:id="rId2" imgW="3886200" imgH="685800"/>
        </mc:Choice>
        <mc:Fallback>
          <p:control name="TextBox1" r:id="rId2" imgW="3886200" imgH="685800">
            <p:pic>
              <p:nvPicPr>
                <p:cNvPr id="5" name="TextBox1"/>
                <p:cNvPicPr preferRelativeResize="0">
                  <a:picLocks noChangeArrowheads="1" noChangeShapeType="1"/>
                </p:cNvPicPr>
                <p:nvPr/>
              </p:nvPicPr>
              <p:blipFill>
                <a:blip r:embed="rId5"/>
                <a:srcRect/>
                <a:stretch>
                  <a:fillRect/>
                </a:stretch>
              </p:blipFill>
              <p:spPr bwMode="auto">
                <a:xfrm>
                  <a:off x="4648200" y="46482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2802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126" y="2342966"/>
            <a:ext cx="2603445" cy="2970320"/>
          </a:xfrm>
          <a:prstGeom prst="rect">
            <a:avLst/>
          </a:prstGeom>
        </p:spPr>
      </p:pic>
      <p:sp>
        <p:nvSpPr>
          <p:cNvPr id="2" name="Title 1"/>
          <p:cNvSpPr>
            <a:spLocks noGrp="1"/>
          </p:cNvSpPr>
          <p:nvPr>
            <p:ph type="title"/>
          </p:nvPr>
        </p:nvSpPr>
        <p:spPr/>
        <p:txBody>
          <a:bodyPr/>
          <a:lstStyle/>
          <a:p>
            <a:r>
              <a:rPr lang="en-US" smtClean="0"/>
              <a:t>Who’s Who In Entreprenoo?</a:t>
            </a:r>
            <a:endParaRPr lang="en-US"/>
          </a:p>
        </p:txBody>
      </p:sp>
      <p:sp>
        <p:nvSpPr>
          <p:cNvPr id="8" name="Rectangle 7"/>
          <p:cNvSpPr/>
          <p:nvPr/>
        </p:nvSpPr>
        <p:spPr>
          <a:xfrm>
            <a:off x="4175715" y="1600200"/>
            <a:ext cx="3540393" cy="923330"/>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Levi Strauss</a:t>
            </a:r>
            <a:endParaRPr lang="en-US"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a:off x="242035" y="2285999"/>
            <a:ext cx="2553317" cy="3038383"/>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200" y="2698319"/>
            <a:ext cx="5715000" cy="2031325"/>
          </a:xfrm>
          <a:prstGeom prst="rect">
            <a:avLst/>
          </a:prstGeom>
          <a:noFill/>
        </p:spPr>
        <p:txBody>
          <a:bodyPr wrap="square" rtlCol="0">
            <a:spAutoFit/>
          </a:bodyPr>
          <a:lstStyle/>
          <a:p>
            <a:r>
              <a:rPr lang="en-US" b="1" smtClean="0"/>
              <a:t>Lifespan</a:t>
            </a:r>
            <a:r>
              <a:rPr lang="en-US" smtClean="0"/>
              <a:t>: 1829-1902</a:t>
            </a:r>
          </a:p>
          <a:p>
            <a:r>
              <a:rPr lang="en-US" b="1" smtClean="0"/>
              <a:t>From</a:t>
            </a:r>
            <a:r>
              <a:rPr lang="en-US" smtClean="0"/>
              <a:t>: American/German, Jewish</a:t>
            </a:r>
          </a:p>
          <a:p>
            <a:r>
              <a:rPr lang="en-US" b="1" smtClean="0"/>
              <a:t>Company</a:t>
            </a:r>
            <a:r>
              <a:rPr lang="en-US" smtClean="0"/>
              <a:t>: Levi Strauss</a:t>
            </a:r>
          </a:p>
          <a:p>
            <a:r>
              <a:rPr lang="en-US" b="1" smtClean="0"/>
              <a:t>Achievement: </a:t>
            </a:r>
            <a:r>
              <a:rPr lang="en-US" smtClean="0"/>
              <a:t>Emigrated from Germany to America at the age of 18. Worked at his family’s dry goods store. Wsent out west during the Gold Rush, and began making heavy duty pants, now called jeans, for the workers. </a:t>
            </a:r>
          </a:p>
        </p:txBody>
      </p:sp>
    </p:spTree>
    <p:controls>
      <mc:AlternateContent xmlns:mc="http://schemas.openxmlformats.org/markup-compatibility/2006">
        <mc:Choice xmlns:v="urn:schemas-microsoft-com:vml" Requires="v">
          <p:control spid="2052" name="TextBox1" r:id="rId2" imgW="3886200" imgH="685800"/>
        </mc:Choice>
        <mc:Fallback>
          <p:control name="TextBox1" r:id="rId2" imgW="3886200" imgH="685800">
            <p:pic>
              <p:nvPicPr>
                <p:cNvPr id="3" name="TextBox1"/>
                <p:cNvPicPr preferRelativeResize="0">
                  <a:picLocks noChangeArrowheads="1" noChangeShapeType="1"/>
                </p:cNvPicPr>
                <p:nvPr/>
              </p:nvPicPr>
              <p:blipFill>
                <a:blip r:embed="rId5"/>
                <a:srcRect/>
                <a:stretch>
                  <a:fillRect/>
                </a:stretch>
              </p:blipFill>
              <p:spPr bwMode="auto">
                <a:xfrm>
                  <a:off x="4648200" y="4648200"/>
                  <a:ext cx="38862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148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Happy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1096</Words>
  <Application>Microsoft Office PowerPoint</Application>
  <PresentationFormat>On-screen Show (4:3)</PresentationFormat>
  <Paragraphs>87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Happy Sans</vt:lpstr>
      <vt:lpstr>Office Theme</vt:lpstr>
      <vt:lpstr>Do You Have What it Takes?</vt:lpstr>
      <vt:lpstr>What is an Entrepreneur?</vt:lpstr>
      <vt:lpstr>Types of Entrepreneurs</vt:lpstr>
      <vt:lpstr>Builder</vt:lpstr>
      <vt:lpstr>Opportunist</vt:lpstr>
      <vt:lpstr>Specialist</vt:lpstr>
      <vt:lpstr>Innovators</vt:lpstr>
      <vt:lpstr>Who’s Who In Entreprenoo?</vt:lpstr>
      <vt:lpstr>Who’s Who In Entreprenoo?</vt:lpstr>
      <vt:lpstr>Who’s Who In Entreprenoo?</vt:lpstr>
      <vt:lpstr>Who’s Who In Entreprenoo?</vt:lpstr>
      <vt:lpstr>Who’s Who In Entreprenoo?</vt:lpstr>
      <vt:lpstr>Who’s Who In Entreprenoo?</vt:lpstr>
      <vt:lpstr>Qualitites of an Entrepreneur</vt:lpstr>
      <vt:lpstr>#1 Resiliency</vt:lpstr>
      <vt:lpstr>#2 Focus</vt:lpstr>
      <vt:lpstr>#3 Invest for the Long-Term</vt:lpstr>
      <vt:lpstr>#4 Find and Manage People</vt:lpstr>
      <vt:lpstr>#5 Sell</vt:lpstr>
      <vt:lpstr>#6 Learn</vt:lpstr>
      <vt:lpstr>#7 Self-Reflection</vt:lpstr>
      <vt:lpstr>#8 Self-Reliance</vt:lpstr>
      <vt:lpstr>Are YOU an entrepreneur?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Do You Have What it Takes?</dc:title>
  <dc:creator>Owner</dc:creator>
  <cp:lastModifiedBy>Megan Rees</cp:lastModifiedBy>
  <cp:revision>20</cp:revision>
  <dcterms:created xsi:type="dcterms:W3CDTF">2016-05-07T15:57:31Z</dcterms:created>
  <dcterms:modified xsi:type="dcterms:W3CDTF">2016-05-11T18:15:58Z</dcterms:modified>
</cp:coreProperties>
</file>