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58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62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965" y="4803345"/>
            <a:ext cx="7856530" cy="859205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5566870"/>
            <a:ext cx="6248095" cy="835455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FFC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2195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3835"/>
            <a:ext cx="8229600" cy="452962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1545" y="222195"/>
            <a:ext cx="7016195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1545" y="1443835"/>
            <a:ext cx="7016195" cy="427574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2195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2479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54655"/>
            <a:ext cx="4040188" cy="3187763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2479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54655"/>
            <a:ext cx="4041775" cy="3187763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8/18/2015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6260" y="3581705"/>
            <a:ext cx="5039265" cy="2901395"/>
          </a:xfrm>
        </p:spPr>
        <p:txBody>
          <a:bodyPr>
            <a:normAutofit/>
          </a:bodyPr>
          <a:lstStyle/>
          <a:p>
            <a:r>
              <a:rPr lang="en-US" sz="6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Massey Condensed" panose="020B0500000000000000" pitchFamily="34" charset="0"/>
                <a:ea typeface="Aargau-Poster" panose="00000700000000000000" pitchFamily="2" charset="0"/>
              </a:rPr>
              <a:t>Managing Your Money with a Checking Account</a:t>
            </a:r>
            <a:endParaRPr lang="en-US" sz="60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Massey Condensed" panose="020B0500000000000000" pitchFamily="34" charset="0"/>
              <a:ea typeface="Aargau-Poster" panose="00000700000000000000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0360" y="6330395"/>
            <a:ext cx="6248095" cy="835455"/>
          </a:xfrm>
        </p:spPr>
        <p:txBody>
          <a:bodyPr>
            <a:normAutofit/>
          </a:bodyPr>
          <a:lstStyle/>
          <a:p>
            <a:r>
              <a:rPr lang="en-US" sz="2000" dirty="0"/>
              <a:t>Information taken from financeintheclassroom.org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Massey Condensed" panose="020B0500000000000000" pitchFamily="34" charset="0"/>
              </a:rPr>
              <a:t>Why Do You Want a Checking Account?</a:t>
            </a:r>
            <a:endParaRPr lang="en-US" sz="54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Massey Condensed" panose="020B0500000000000000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604" y="1443835"/>
            <a:ext cx="7016195" cy="4428445"/>
          </a:xfrm>
        </p:spPr>
        <p:txBody>
          <a:bodyPr/>
          <a:lstStyle/>
          <a:p>
            <a:r>
              <a:rPr lang="en-US" dirty="0" smtClean="0"/>
              <a:t>Money is kept safe</a:t>
            </a:r>
            <a:endParaRPr lang="en-US" dirty="0" smtClean="0"/>
          </a:p>
          <a:p>
            <a:r>
              <a:rPr lang="en-US" dirty="0" smtClean="0"/>
              <a:t>A record is kept of what you spend and what you earn</a:t>
            </a:r>
            <a:endParaRPr lang="en-US" dirty="0" smtClean="0"/>
          </a:p>
          <a:p>
            <a:r>
              <a:rPr lang="en-US" dirty="0" smtClean="0"/>
              <a:t>You gain interest on the money you put in the bank</a:t>
            </a:r>
            <a:endParaRPr lang="en-US" dirty="0" smtClean="0"/>
          </a:p>
          <a:p>
            <a:r>
              <a:rPr lang="en-US" dirty="0" smtClean="0"/>
              <a:t>There are protections against fraud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Massey Condensed" panose="020B0500000000000000" pitchFamily="34" charset="0"/>
              </a:rPr>
              <a:t>Rules to Using a Checking Account</a:t>
            </a:r>
            <a:endParaRPr lang="en-US" sz="54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Massey Condensed" panose="020B0500000000000000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Only write check when you have enough money in your account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1800" dirty="0" smtClean="0">
                <a:solidFill>
                  <a:schemeClr val="bg1"/>
                </a:solidFill>
              </a:rPr>
              <a:t>When you disregard this rule, it is called a “bounced check”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Write checks legibly.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Write the amount as far to the </a:t>
            </a:r>
            <a:r>
              <a:rPr lang="en-US" dirty="0" smtClean="0"/>
              <a:t>left as possible.</a:t>
            </a:r>
            <a:endParaRPr lang="en-US" dirty="0" smtClean="0">
              <a:solidFill>
                <a:schemeClr val="bg1"/>
              </a:solidFill>
            </a:endParaRPr>
          </a:p>
        </p:txBody>
      </p:sp>
      <p:pic>
        <p:nvPicPr>
          <p:cNvPr id="1026" name="Picture 2" descr="http://celtickane.com/wp-content/uploads/2009/03/t_c509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2575" y="2743329"/>
            <a:ext cx="2193626" cy="98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mathcoachscorner.com/wp-content/uploads/2013/08/Blank-Check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5769" y="4039820"/>
            <a:ext cx="4919245" cy="2137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26100" y="4493797"/>
            <a:ext cx="1221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Note this" panose="02000503020000020003" pitchFamily="2" charset="0"/>
              </a:rPr>
              <a:t>14.56</a:t>
            </a:r>
            <a:endParaRPr lang="en-US" dirty="0">
              <a:latin typeface="Note this" panose="02000503020000020003" pitchFamily="2" charset="0"/>
            </a:endParaRPr>
          </a:p>
        </p:txBody>
      </p:sp>
      <p:sp>
        <p:nvSpPr>
          <p:cNvPr id="3" name="Right Arrow 2"/>
          <p:cNvSpPr/>
          <p:nvPr/>
        </p:nvSpPr>
        <p:spPr>
          <a:xfrm rot="10800000">
            <a:off x="7167985" y="4192525"/>
            <a:ext cx="610820" cy="301272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5214E-6 L -0.06666 -0.00393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3" y="-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Massey Condensed" panose="020B0500000000000000" pitchFamily="34" charset="0"/>
              </a:rPr>
              <a:t>Rules to Using a Checking Account</a:t>
            </a:r>
            <a:endParaRPr lang="en-US" sz="54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Massey Condensed" panose="020B0500000000000000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834688" y="1426958"/>
            <a:ext cx="7016195" cy="4275740"/>
          </a:xfrm>
        </p:spPr>
        <p:txBody>
          <a:bodyPr/>
          <a:lstStyle/>
          <a:p>
            <a:pPr marL="514350" indent="-514350">
              <a:buFont typeface="+mj-lt"/>
              <a:buAutoNum type="arabicPeriod" startAt="4"/>
            </a:pPr>
            <a:r>
              <a:rPr lang="en-US" dirty="0" smtClean="0"/>
              <a:t>Always use a pen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dirty="0" smtClean="0"/>
              <a:t>Don’t sign a blank check</a:t>
            </a:r>
          </a:p>
          <a:p>
            <a:pPr marL="914400" lvl="1" indent="-514350">
              <a:buFont typeface="+mj-lt"/>
              <a:buAutoNum type="arabicPeriod" startAt="4"/>
            </a:pPr>
            <a:r>
              <a:rPr lang="en-US" sz="1800" dirty="0" smtClean="0">
                <a:solidFill>
                  <a:schemeClr val="bg1"/>
                </a:solidFill>
              </a:rPr>
              <a:t>Can this check be cashed?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dirty="0" smtClean="0"/>
              <a:t>Print the right date on checks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dirty="0" smtClean="0">
                <a:solidFill>
                  <a:schemeClr val="bg1"/>
                </a:solidFill>
              </a:rPr>
              <a:t>Keep checks in a safe place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dirty="0" smtClean="0"/>
              <a:t>Destroy voided or unused checks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1823310" y="2849279"/>
            <a:ext cx="6553200" cy="2859024"/>
            <a:chOff x="1457254" y="435864"/>
            <a:chExt cx="6553200" cy="285902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57254" y="435864"/>
              <a:ext cx="6553200" cy="2859024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4572000" y="2207359"/>
              <a:ext cx="290139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>
                  <a:latin typeface="Jellyka Saint-Andrew's Queen" panose="02000500000000000000" pitchFamily="2" charset="0"/>
                </a:rPr>
                <a:t>Michael Sansweet</a:t>
              </a:r>
              <a:endParaRPr lang="en-US" sz="3200" b="1" dirty="0">
                <a:latin typeface="Jellyka Saint-Andrew's Queen" panose="02000500000000000000" pitchFamily="2" charset="0"/>
              </a:endParaRPr>
            </a:p>
          </p:txBody>
        </p:sp>
      </p:grpSp>
      <p:pic>
        <p:nvPicPr>
          <p:cNvPr id="2050" name="Picture 2" descr="http://f.tqn.com/y/banking/1/S/R/1/Voided-Check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6835" y="4604711"/>
            <a:ext cx="3123864" cy="1400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 16"/>
          <p:cNvGrpSpPr/>
          <p:nvPr/>
        </p:nvGrpSpPr>
        <p:grpSpPr>
          <a:xfrm>
            <a:off x="1823310" y="2849279"/>
            <a:ext cx="7024429" cy="2859024"/>
            <a:chOff x="1823310" y="2849279"/>
            <a:chExt cx="7024429" cy="2859024"/>
          </a:xfrm>
        </p:grpSpPr>
        <p:grpSp>
          <p:nvGrpSpPr>
            <p:cNvPr id="8" name="Group 7"/>
            <p:cNvGrpSpPr/>
            <p:nvPr/>
          </p:nvGrpSpPr>
          <p:grpSpPr>
            <a:xfrm>
              <a:off x="1823310" y="2849279"/>
              <a:ext cx="7024429" cy="2859024"/>
              <a:chOff x="1670605" y="3581705"/>
              <a:chExt cx="7024429" cy="2859024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70605" y="3581705"/>
                <a:ext cx="6553200" cy="2859024"/>
              </a:xfrm>
              <a:prstGeom prst="rect">
                <a:avLst/>
              </a:prstGeom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2667853" y="4172700"/>
                <a:ext cx="229057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smtClean="0">
                    <a:solidFill>
                      <a:schemeClr val="accent1">
                        <a:lumMod val="75000"/>
                      </a:schemeClr>
                    </a:solidFill>
                    <a:latin typeface="Note this" panose="02000503020000020003" pitchFamily="2" charset="0"/>
                  </a:rPr>
                  <a:t>Lisa Willis</a:t>
                </a:r>
                <a:endParaRPr lang="en-US" sz="2000" b="1" dirty="0">
                  <a:solidFill>
                    <a:schemeClr val="accent1">
                      <a:lumMod val="75000"/>
                    </a:schemeClr>
                  </a:solidFill>
                  <a:latin typeface="Note this" panose="02000503020000020003" pitchFamily="2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6404459" y="4345230"/>
                <a:ext cx="229057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smtClean="0">
                    <a:solidFill>
                      <a:schemeClr val="accent1">
                        <a:lumMod val="75000"/>
                      </a:schemeClr>
                    </a:solidFill>
                    <a:latin typeface="Note this" panose="02000503020000020003" pitchFamily="2" charset="0"/>
                  </a:rPr>
                  <a:t>200.00</a:t>
                </a:r>
                <a:endParaRPr lang="en-US" sz="2000" b="1" dirty="0">
                  <a:solidFill>
                    <a:schemeClr val="accent1">
                      <a:lumMod val="75000"/>
                    </a:schemeClr>
                  </a:solidFill>
                  <a:latin typeface="Note this" panose="02000503020000020003" pitchFamily="2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823310" y="4626752"/>
                <a:ext cx="534467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smtClean="0">
                    <a:solidFill>
                      <a:schemeClr val="accent1">
                        <a:lumMod val="75000"/>
                      </a:schemeClr>
                    </a:solidFill>
                    <a:latin typeface="Note this" panose="02000503020000020003" pitchFamily="2" charset="0"/>
                  </a:rPr>
                  <a:t>Two hundred and 0/100</a:t>
                </a:r>
                <a:endParaRPr lang="en-US" sz="2000" b="1" dirty="0">
                  <a:solidFill>
                    <a:schemeClr val="accent1">
                      <a:lumMod val="75000"/>
                    </a:schemeClr>
                  </a:solidFill>
                  <a:latin typeface="Note this" panose="02000503020000020003" pitchFamily="2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2466104" y="5472170"/>
                <a:ext cx="198516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smtClean="0">
                    <a:solidFill>
                      <a:schemeClr val="accent1">
                        <a:lumMod val="75000"/>
                      </a:schemeClr>
                    </a:solidFill>
                    <a:latin typeface="Note this" panose="02000503020000020003" pitchFamily="2" charset="0"/>
                  </a:rPr>
                  <a:t>Tickets</a:t>
                </a:r>
                <a:endParaRPr lang="en-US" sz="2000" b="1" dirty="0">
                  <a:solidFill>
                    <a:schemeClr val="accent1">
                      <a:lumMod val="75000"/>
                    </a:schemeClr>
                  </a:solidFill>
                  <a:latin typeface="Note this" panose="02000503020000020003" pitchFamily="2" charset="0"/>
                </a:endParaRP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5946345" y="3243151"/>
              <a:ext cx="7635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accent1">
                      <a:lumMod val="75000"/>
                    </a:schemeClr>
                  </a:solidFill>
                  <a:latin typeface="Note this" panose="02000503020000020003" pitchFamily="2" charset="0"/>
                </a:rPr>
                <a:t>12/15</a:t>
              </a:r>
              <a:endParaRPr lang="en-US" sz="1600" b="1" dirty="0">
                <a:solidFill>
                  <a:schemeClr val="accent1">
                    <a:lumMod val="75000"/>
                  </a:schemeClr>
                </a:solidFill>
                <a:latin typeface="Note this" panose="02000503020000020003" pitchFamily="2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997143" y="3226274"/>
              <a:ext cx="7635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accent1">
                      <a:lumMod val="75000"/>
                    </a:schemeClr>
                  </a:solidFill>
                  <a:latin typeface="Note this" panose="02000503020000020003" pitchFamily="2" charset="0"/>
                </a:rPr>
                <a:t>16</a:t>
              </a:r>
              <a:endParaRPr lang="en-US" sz="1600" b="1" dirty="0">
                <a:solidFill>
                  <a:schemeClr val="accent1">
                    <a:lumMod val="75000"/>
                  </a:schemeClr>
                </a:solidFill>
                <a:latin typeface="Note this" panose="0200050302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96563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Massey Condensed" panose="020B0500000000000000" pitchFamily="34" charset="0"/>
              </a:rPr>
              <a:t>Rules to Using a Checking Account</a:t>
            </a:r>
            <a:endParaRPr lang="en-US" sz="54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Massey Condensed" panose="020B0500000000000000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834688" y="1426958"/>
            <a:ext cx="7016195" cy="4275740"/>
          </a:xfrm>
        </p:spPr>
        <p:txBody>
          <a:bodyPr/>
          <a:lstStyle/>
          <a:p>
            <a:pPr marL="514350" indent="-514350">
              <a:buFont typeface="+mj-lt"/>
              <a:buAutoNum type="arabicPeriod" startAt="9"/>
            </a:pPr>
            <a:r>
              <a:rPr lang="en-US" dirty="0" smtClean="0"/>
              <a:t>Record every transaction in your register</a:t>
            </a:r>
          </a:p>
          <a:p>
            <a:pPr marL="514350" indent="-514350">
              <a:buFont typeface="+mj-lt"/>
              <a:buAutoNum type="arabicPeriod" startAt="9"/>
            </a:pPr>
            <a:r>
              <a:rPr lang="en-US" dirty="0" smtClean="0"/>
              <a:t>Keep a running balance in the register</a:t>
            </a:r>
          </a:p>
        </p:txBody>
      </p:sp>
      <p:pic>
        <p:nvPicPr>
          <p:cNvPr id="3074" name="Picture 2" descr="http://www.yourprintablepdf.com/wp-content/uploads/2012/04/printable-check-register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81" t="9661" r="10529"/>
          <a:stretch/>
        </p:blipFill>
        <p:spPr bwMode="auto">
          <a:xfrm>
            <a:off x="4419295" y="2512770"/>
            <a:ext cx="4418251" cy="382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da.co.shasta.ca.us/includes/badcheckclass/Images/Check%20Registe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4130" y="2512770"/>
            <a:ext cx="5039265" cy="3477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04732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964" y="2665475"/>
            <a:ext cx="8400403" cy="3664920"/>
          </a:xfrm>
          <a:prstGeom prst="rect">
            <a:avLst/>
          </a:prstGeom>
        </p:spPr>
      </p:pic>
      <p:sp>
        <p:nvSpPr>
          <p:cNvPr id="14" name="Title 3"/>
          <p:cNvSpPr>
            <a:spLocks noGrp="1"/>
          </p:cNvSpPr>
          <p:nvPr>
            <p:ph type="title"/>
          </p:nvPr>
        </p:nvSpPr>
        <p:spPr>
          <a:xfrm>
            <a:off x="143555" y="-235920"/>
            <a:ext cx="7016195" cy="1143000"/>
          </a:xfrm>
        </p:spPr>
        <p:txBody>
          <a:bodyPr>
            <a:normAutofit/>
          </a:bodyPr>
          <a:lstStyle/>
          <a:p>
            <a:pPr algn="l"/>
            <a:r>
              <a:rPr lang="en-US" sz="5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Massey Condensed" panose="020B0500000000000000" pitchFamily="34" charset="0"/>
              </a:rPr>
              <a:t>Writing a Check</a:t>
            </a:r>
            <a:endParaRPr lang="en-US" sz="5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Massey Condensed" panose="020B0500000000000000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219906" y="928095"/>
            <a:ext cx="458115" cy="458115"/>
          </a:xfrm>
          <a:prstGeom prst="ellipse">
            <a:avLst/>
          </a:prstGeom>
          <a:solidFill>
            <a:srgbClr val="FFC00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Massey Condensed" panose="020B0500000000000000" pitchFamily="34" charset="0"/>
              </a:rPr>
              <a:t>1</a:t>
            </a:r>
            <a:endParaRPr lang="en-US" sz="2400" dirty="0">
              <a:solidFill>
                <a:schemeClr val="tx1"/>
              </a:solidFill>
              <a:latin typeface="Massey Condensed" panose="020B0500000000000000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03183" y="928095"/>
            <a:ext cx="79422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Date the check. Generally, you do not want post-date it in case you do not have the funds to cover it.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251755" y="3147092"/>
            <a:ext cx="1679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Alex Brush" panose="02000400000000000000" pitchFamily="2" charset="0"/>
              </a:rPr>
              <a:t>5/1              16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Alex Brush" panose="02000400000000000000" pitchFamily="2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219905" y="1484375"/>
            <a:ext cx="458115" cy="458115"/>
          </a:xfrm>
          <a:prstGeom prst="ellipse">
            <a:avLst/>
          </a:prstGeom>
          <a:solidFill>
            <a:srgbClr val="FFC00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Massey Condensed" panose="020B0500000000000000" pitchFamily="34" charset="0"/>
              </a:rPr>
              <a:t>2</a:t>
            </a:r>
            <a:endParaRPr lang="en-US" sz="2400" dirty="0">
              <a:solidFill>
                <a:schemeClr val="tx1"/>
              </a:solidFill>
              <a:latin typeface="Massey Condensed" panose="020B0500000000000000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03182" y="1487845"/>
            <a:ext cx="79422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Write the name of the person or place that you are giving the money to. If it is a person, use a first and a last name.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823310" y="3471106"/>
            <a:ext cx="32068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Alex Brush" panose="02000400000000000000" pitchFamily="2" charset="0"/>
              </a:rPr>
              <a:t>Alyssa Johnson</a:t>
            </a:r>
            <a:endParaRPr lang="en-US" sz="2400" b="1" dirty="0">
              <a:solidFill>
                <a:schemeClr val="tx2">
                  <a:lumMod val="75000"/>
                </a:schemeClr>
              </a:solidFill>
              <a:latin typeface="Alex Brush" panose="02000400000000000000" pitchFamily="2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5793640" y="3058309"/>
            <a:ext cx="458115" cy="458115"/>
          </a:xfrm>
          <a:prstGeom prst="ellipse">
            <a:avLst/>
          </a:prstGeom>
          <a:solidFill>
            <a:srgbClr val="FFC00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Massey Condensed" panose="020B0500000000000000" pitchFamily="34" charset="0"/>
              </a:rPr>
              <a:t>1</a:t>
            </a:r>
            <a:endParaRPr lang="en-US" sz="2400" dirty="0">
              <a:solidFill>
                <a:schemeClr val="tx1"/>
              </a:solidFill>
              <a:latin typeface="Massey Condensed" panose="020B0500000000000000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3961180" y="3516424"/>
            <a:ext cx="458115" cy="458115"/>
          </a:xfrm>
          <a:prstGeom prst="ellipse">
            <a:avLst/>
          </a:prstGeom>
          <a:solidFill>
            <a:srgbClr val="FFC00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Massey Condensed" panose="020B0500000000000000" pitchFamily="34" charset="0"/>
              </a:rPr>
              <a:t>2</a:t>
            </a:r>
            <a:endParaRPr lang="en-US" sz="2400" dirty="0">
              <a:solidFill>
                <a:schemeClr val="tx1"/>
              </a:solidFill>
              <a:latin typeface="Massey Condensed" panose="020B0500000000000000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238949" y="2050498"/>
            <a:ext cx="458115" cy="458115"/>
          </a:xfrm>
          <a:prstGeom prst="ellipse">
            <a:avLst/>
          </a:prstGeom>
          <a:solidFill>
            <a:srgbClr val="FFC00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Massey Condensed" panose="020B0500000000000000" pitchFamily="34" charset="0"/>
              </a:rPr>
              <a:t>3</a:t>
            </a:r>
            <a:endParaRPr lang="en-US" sz="2400" dirty="0">
              <a:solidFill>
                <a:schemeClr val="tx1"/>
              </a:solidFill>
              <a:latin typeface="Massey Condensed" panose="020B0500000000000000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03183" y="2139281"/>
            <a:ext cx="7942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dollars and cents, write the amount of the check, staying close to the dollar sign.</a:t>
            </a:r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8516411" y="3584356"/>
            <a:ext cx="458115" cy="458115"/>
          </a:xfrm>
          <a:prstGeom prst="ellipse">
            <a:avLst/>
          </a:prstGeom>
          <a:solidFill>
            <a:srgbClr val="FFC00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Massey Condensed" panose="020B0500000000000000" pitchFamily="34" charset="0"/>
              </a:rPr>
              <a:t>3</a:t>
            </a:r>
            <a:endParaRPr lang="en-US" sz="2400" dirty="0">
              <a:solidFill>
                <a:schemeClr val="tx1"/>
              </a:solidFill>
              <a:latin typeface="Massey Condensed" panose="020B0500000000000000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557164" y="3628747"/>
            <a:ext cx="1679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Alex Brush" panose="02000400000000000000" pitchFamily="2" charset="0"/>
              </a:rPr>
              <a:t>21.67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Alex Brush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7" grpId="0"/>
      <p:bldP spid="18" grpId="0" animBg="1"/>
      <p:bldP spid="19" grpId="0"/>
      <p:bldP spid="20" grpId="0"/>
      <p:bldP spid="21" grpId="0" animBg="1"/>
      <p:bldP spid="22" grpId="0" animBg="1"/>
      <p:bldP spid="23" grpId="0" animBg="1"/>
      <p:bldP spid="24" grpId="0"/>
      <p:bldP spid="25" grpId="0" animBg="1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964" y="2665475"/>
            <a:ext cx="8400403" cy="3664920"/>
          </a:xfrm>
          <a:prstGeom prst="rect">
            <a:avLst/>
          </a:prstGeom>
        </p:spPr>
      </p:pic>
      <p:sp>
        <p:nvSpPr>
          <p:cNvPr id="14" name="Title 3"/>
          <p:cNvSpPr>
            <a:spLocks noGrp="1"/>
          </p:cNvSpPr>
          <p:nvPr>
            <p:ph type="title"/>
          </p:nvPr>
        </p:nvSpPr>
        <p:spPr>
          <a:xfrm>
            <a:off x="143555" y="-235920"/>
            <a:ext cx="7016195" cy="1143000"/>
          </a:xfrm>
        </p:spPr>
        <p:txBody>
          <a:bodyPr>
            <a:normAutofit/>
          </a:bodyPr>
          <a:lstStyle/>
          <a:p>
            <a:pPr algn="l"/>
            <a:r>
              <a:rPr lang="en-US" sz="5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Massey Condensed" panose="020B0500000000000000" pitchFamily="34" charset="0"/>
              </a:rPr>
              <a:t>Writing a Check</a:t>
            </a:r>
            <a:endParaRPr lang="en-US" sz="5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Massey Condensed" panose="020B0500000000000000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219906" y="928095"/>
            <a:ext cx="458115" cy="458115"/>
          </a:xfrm>
          <a:prstGeom prst="ellipse">
            <a:avLst/>
          </a:prstGeom>
          <a:solidFill>
            <a:srgbClr val="FFC00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Massey Condensed" panose="020B0500000000000000" pitchFamily="34" charset="0"/>
              </a:rPr>
              <a:t>4</a:t>
            </a:r>
            <a:endParaRPr lang="en-US" sz="2400" dirty="0">
              <a:solidFill>
                <a:schemeClr val="tx1"/>
              </a:solidFill>
              <a:latin typeface="Massey Condensed" panose="020B0500000000000000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03183" y="928095"/>
            <a:ext cx="79422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Spell out the amount in words, using 0/100 format for cents. This makes it much harder to fraud your check. Draw a line to the end.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251755" y="3147092"/>
            <a:ext cx="1679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Alex Brush" panose="02000400000000000000" pitchFamily="2" charset="0"/>
              </a:rPr>
              <a:t>5/1              16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Alex Brush" panose="02000400000000000000" pitchFamily="2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219905" y="1484375"/>
            <a:ext cx="458115" cy="458115"/>
          </a:xfrm>
          <a:prstGeom prst="ellipse">
            <a:avLst/>
          </a:prstGeom>
          <a:solidFill>
            <a:srgbClr val="FFC00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Massey Condensed" panose="020B0500000000000000" pitchFamily="34" charset="0"/>
              </a:rPr>
              <a:t>5</a:t>
            </a:r>
            <a:endParaRPr lang="en-US" sz="2400" dirty="0">
              <a:solidFill>
                <a:schemeClr val="tx1"/>
              </a:solidFill>
              <a:latin typeface="Massey Condensed" panose="020B0500000000000000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03182" y="1487845"/>
            <a:ext cx="79422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Sign your name in cursive. You must have a signature that is relatively the same every time you sign.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823310" y="3471106"/>
            <a:ext cx="32068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Alex Brush" panose="02000400000000000000" pitchFamily="2" charset="0"/>
              </a:rPr>
              <a:t>Alyssa Johnson</a:t>
            </a:r>
            <a:endParaRPr lang="en-US" sz="2400" b="1" dirty="0">
              <a:solidFill>
                <a:schemeClr val="tx2">
                  <a:lumMod val="75000"/>
                </a:schemeClr>
              </a:solidFill>
              <a:latin typeface="Alex Brush" panose="02000400000000000000" pitchFamily="2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238949" y="2050498"/>
            <a:ext cx="458115" cy="458115"/>
          </a:xfrm>
          <a:prstGeom prst="ellipse">
            <a:avLst/>
          </a:prstGeom>
          <a:solidFill>
            <a:srgbClr val="FFC00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Massey Condensed" panose="020B0500000000000000" pitchFamily="34" charset="0"/>
              </a:rPr>
              <a:t>6</a:t>
            </a:r>
            <a:endParaRPr lang="en-US" sz="2400" dirty="0">
              <a:solidFill>
                <a:schemeClr val="tx1"/>
              </a:solidFill>
              <a:latin typeface="Massey Condensed" panose="020B0500000000000000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03183" y="2139281"/>
            <a:ext cx="7942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After the word “for” you can list what the check is for, but it’s not required.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6557164" y="3628747"/>
            <a:ext cx="1679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Alex Brush" panose="02000400000000000000" pitchFamily="2" charset="0"/>
              </a:rPr>
              <a:t>21.67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Alex Brush" panose="02000400000000000000" pitchFamily="2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78021" y="4119776"/>
            <a:ext cx="6719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Alex Brush" panose="02000400000000000000" pitchFamily="2" charset="0"/>
              </a:rPr>
              <a:t>Twenty-One and 67/100  ---------------------------------------</a:t>
            </a:r>
            <a:endParaRPr lang="en-US" sz="2400" b="1" dirty="0">
              <a:solidFill>
                <a:schemeClr val="tx2">
                  <a:lumMod val="75000"/>
                </a:schemeClr>
              </a:solidFill>
              <a:latin typeface="Alex Brush" panose="02000400000000000000" pitchFamily="2" charset="0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193871" y="4119776"/>
            <a:ext cx="458115" cy="458115"/>
          </a:xfrm>
          <a:prstGeom prst="ellipse">
            <a:avLst/>
          </a:prstGeom>
          <a:solidFill>
            <a:srgbClr val="FFC00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Massey Condensed" panose="020B0500000000000000" pitchFamily="34" charset="0"/>
              </a:rPr>
              <a:t>4</a:t>
            </a:r>
            <a:endParaRPr lang="en-US" sz="2400" dirty="0">
              <a:solidFill>
                <a:schemeClr val="tx1"/>
              </a:solidFill>
              <a:latin typeface="Massey Condensed" panose="020B0500000000000000" pitchFamily="34" charset="0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8007861" y="5108755"/>
            <a:ext cx="458115" cy="458115"/>
          </a:xfrm>
          <a:prstGeom prst="ellipse">
            <a:avLst/>
          </a:prstGeom>
          <a:solidFill>
            <a:srgbClr val="FFC00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Massey Condensed" panose="020B0500000000000000" pitchFamily="34" charset="0"/>
              </a:rPr>
              <a:t>5</a:t>
            </a:r>
            <a:endParaRPr lang="en-US" sz="2400" dirty="0">
              <a:solidFill>
                <a:schemeClr val="tx1"/>
              </a:solidFill>
              <a:latin typeface="Massey Condensed" panose="020B0500000000000000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182820" y="4959143"/>
            <a:ext cx="32068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  <a:latin typeface="Alex Brush" panose="02000400000000000000" pitchFamily="2" charset="0"/>
              </a:rPr>
              <a:t>Jane Doe</a:t>
            </a:r>
            <a:endParaRPr lang="en-US" sz="4000" b="1" dirty="0">
              <a:solidFill>
                <a:schemeClr val="tx2">
                  <a:lumMod val="75000"/>
                </a:schemeClr>
              </a:solidFill>
              <a:latin typeface="Alex Brush" panose="02000400000000000000" pitchFamily="2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273566" y="5125813"/>
            <a:ext cx="21531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Alex Brush" panose="02000400000000000000" pitchFamily="2" charset="0"/>
              </a:rPr>
              <a:t>Theater Tickets</a:t>
            </a:r>
            <a:endParaRPr lang="en-US" sz="2400" b="1" dirty="0">
              <a:solidFill>
                <a:schemeClr val="tx2">
                  <a:lumMod val="75000"/>
                </a:schemeClr>
              </a:solidFill>
              <a:latin typeface="Alex Brush" panose="02000400000000000000" pitchFamily="2" charset="0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3655770" y="5150171"/>
            <a:ext cx="458115" cy="458115"/>
          </a:xfrm>
          <a:prstGeom prst="ellipse">
            <a:avLst/>
          </a:prstGeom>
          <a:solidFill>
            <a:srgbClr val="FFC00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Massey Condensed" panose="020B0500000000000000" pitchFamily="34" charset="0"/>
              </a:rPr>
              <a:t>6</a:t>
            </a:r>
            <a:endParaRPr lang="en-US" sz="2400" dirty="0">
              <a:solidFill>
                <a:schemeClr val="tx1"/>
              </a:solidFill>
              <a:latin typeface="Massey Condensed" panose="020B0500000000000000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059785" y="5719575"/>
            <a:ext cx="1374345" cy="305410"/>
          </a:xfrm>
          <a:prstGeom prst="rect">
            <a:avLst/>
          </a:prstGeom>
          <a:solidFill>
            <a:srgbClr val="FFC000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824706" y="5414165"/>
            <a:ext cx="2137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Account Number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2696205" y="5719575"/>
            <a:ext cx="1374345" cy="305410"/>
          </a:xfrm>
          <a:prstGeom prst="rect">
            <a:avLst/>
          </a:prstGeom>
          <a:solidFill>
            <a:srgbClr val="FFC000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2461126" y="5414165"/>
            <a:ext cx="2137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Routing Number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490654" y="5747140"/>
            <a:ext cx="844872" cy="305410"/>
          </a:xfrm>
          <a:prstGeom prst="rect">
            <a:avLst/>
          </a:prstGeom>
          <a:solidFill>
            <a:srgbClr val="FFC000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4255574" y="5441730"/>
            <a:ext cx="2137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Check Number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7850837" y="2832764"/>
            <a:ext cx="844198" cy="443531"/>
          </a:xfrm>
          <a:prstGeom prst="rect">
            <a:avLst/>
          </a:prstGeom>
          <a:solidFill>
            <a:srgbClr val="FFC000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739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8" grpId="0" animBg="1"/>
      <p:bldP spid="19" grpId="0"/>
      <p:bldP spid="23" grpId="0" animBg="1"/>
      <p:bldP spid="24" grpId="0"/>
      <p:bldP spid="27" grpId="0"/>
      <p:bldP spid="28" grpId="0" animBg="1"/>
      <p:bldP spid="29" grpId="0" animBg="1"/>
      <p:bldP spid="30" grpId="0"/>
      <p:bldP spid="31" grpId="0"/>
      <p:bldP spid="32" grpId="0" animBg="1"/>
      <p:bldP spid="33" grpId="0" animBg="1"/>
      <p:bldP spid="33" grpId="1" animBg="1"/>
      <p:bldP spid="34" grpId="0"/>
      <p:bldP spid="34" grpId="1"/>
      <p:bldP spid="35" grpId="0" animBg="1"/>
      <p:bldP spid="35" grpId="1" animBg="1"/>
      <p:bldP spid="36" grpId="0"/>
      <p:bldP spid="36" grpId="1"/>
      <p:bldP spid="37" grpId="0" animBg="1"/>
      <p:bldP spid="37" grpId="1" animBg="1"/>
      <p:bldP spid="38" grpId="0"/>
      <p:bldP spid="38" grpId="1"/>
      <p:bldP spid="39" grpId="0" animBg="1"/>
      <p:bldP spid="39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143555" y="-235920"/>
            <a:ext cx="7787955" cy="1143000"/>
          </a:xfrm>
        </p:spPr>
        <p:txBody>
          <a:bodyPr>
            <a:normAutofit/>
          </a:bodyPr>
          <a:lstStyle/>
          <a:p>
            <a:pPr algn="l"/>
            <a:r>
              <a:rPr lang="en-US" sz="5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Massey Condensed" panose="020B0500000000000000" pitchFamily="34" charset="0"/>
              </a:rPr>
              <a:t>Recording Deposits, Checks, or Withdrawals</a:t>
            </a:r>
            <a:endParaRPr lang="en-US" sz="5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Massey Condensed" panose="020B0500000000000000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149" y="2636838"/>
            <a:ext cx="6200775" cy="361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/>
          <p:nvPr/>
        </p:nvSpPr>
        <p:spPr>
          <a:xfrm>
            <a:off x="219905" y="900223"/>
            <a:ext cx="458115" cy="458115"/>
          </a:xfrm>
          <a:prstGeom prst="ellipse">
            <a:avLst/>
          </a:prstGeom>
          <a:solidFill>
            <a:srgbClr val="FFC00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Massey Condensed" panose="020B0500000000000000" pitchFamily="34" charset="0"/>
              </a:rPr>
              <a:t>1</a:t>
            </a:r>
            <a:endParaRPr lang="en-US" sz="2400" dirty="0">
              <a:solidFill>
                <a:schemeClr val="tx1"/>
              </a:solidFill>
              <a:latin typeface="Massey Condensed" panose="020B0500000000000000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5502" y="900221"/>
            <a:ext cx="79422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Write the check number in this space. You can also write “DEB” for a debit, or “DEP” for deposit if you want.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57473" y="3334004"/>
            <a:ext cx="610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Alex Brush" panose="02000400000000000000" pitchFamily="2" charset="0"/>
              </a:rPr>
              <a:t>101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Alex Brush" panose="02000400000000000000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299358" y="3289612"/>
            <a:ext cx="458115" cy="458115"/>
          </a:xfrm>
          <a:prstGeom prst="ellipse">
            <a:avLst/>
          </a:prstGeom>
          <a:solidFill>
            <a:srgbClr val="FFC00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Massey Condensed" panose="020B0500000000000000" pitchFamily="34" charset="0"/>
              </a:rPr>
              <a:t>1</a:t>
            </a:r>
            <a:endParaRPr lang="en-US" sz="2400" dirty="0">
              <a:solidFill>
                <a:schemeClr val="tx1"/>
              </a:solidFill>
              <a:latin typeface="Massey Condensed" panose="020B0500000000000000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219903" y="1432015"/>
            <a:ext cx="458115" cy="458115"/>
          </a:xfrm>
          <a:prstGeom prst="ellipse">
            <a:avLst/>
          </a:prstGeom>
          <a:solidFill>
            <a:srgbClr val="FFC00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Massey Condensed" panose="020B0500000000000000" pitchFamily="34" charset="0"/>
              </a:rPr>
              <a:t>2</a:t>
            </a:r>
            <a:endParaRPr lang="en-US" sz="2400" dirty="0">
              <a:solidFill>
                <a:schemeClr val="tx1"/>
              </a:solidFill>
              <a:latin typeface="Massey Condensed" panose="020B0500000000000000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75501" y="1476406"/>
            <a:ext cx="7942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Enter the date.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390191" y="3334004"/>
            <a:ext cx="610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Alex Brush" panose="02000400000000000000" pitchFamily="2" charset="0"/>
              </a:rPr>
              <a:t>5/1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Alex Brush" panose="02000400000000000000" pitchFamily="2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1463941" y="3821443"/>
            <a:ext cx="458115" cy="458115"/>
          </a:xfrm>
          <a:prstGeom prst="ellipse">
            <a:avLst/>
          </a:prstGeom>
          <a:solidFill>
            <a:srgbClr val="FFC00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Massey Condensed" panose="020B0500000000000000" pitchFamily="34" charset="0"/>
              </a:rPr>
              <a:t>2</a:t>
            </a:r>
            <a:endParaRPr lang="en-US" sz="2400" dirty="0">
              <a:solidFill>
                <a:schemeClr val="tx1"/>
              </a:solidFill>
              <a:latin typeface="Massey Condensed" panose="020B0500000000000000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219902" y="2054655"/>
            <a:ext cx="458115" cy="458115"/>
          </a:xfrm>
          <a:prstGeom prst="ellipse">
            <a:avLst/>
          </a:prstGeom>
          <a:solidFill>
            <a:srgbClr val="FFC00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Massey Condensed" panose="020B0500000000000000" pitchFamily="34" charset="0"/>
              </a:rPr>
              <a:t>3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053379" y="3378396"/>
            <a:ext cx="1755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Alex Brush" panose="02000400000000000000" pitchFamily="2" charset="0"/>
              </a:rPr>
              <a:t>Alyssa Johnson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Alex Brush" panose="02000400000000000000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18564" y="2021692"/>
            <a:ext cx="7942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Write who the check is for. If it’s a deposit, write “deposit.” </a:t>
            </a:r>
          </a:p>
        </p:txBody>
      </p:sp>
      <p:sp>
        <p:nvSpPr>
          <p:cNvPr id="18" name="Oval 17"/>
          <p:cNvSpPr/>
          <p:nvPr/>
        </p:nvSpPr>
        <p:spPr>
          <a:xfrm>
            <a:off x="3655770" y="3289613"/>
            <a:ext cx="458115" cy="458115"/>
          </a:xfrm>
          <a:prstGeom prst="ellipse">
            <a:avLst/>
          </a:prstGeom>
          <a:solidFill>
            <a:srgbClr val="FFC00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Massey Condensed" panose="020B0500000000000000" pitchFamily="34" charset="0"/>
              </a:rPr>
              <a:t>3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640935" y="3059667"/>
            <a:ext cx="1374345" cy="369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Alex Brush" panose="02000400000000000000" pitchFamily="2" charset="0"/>
              </a:rPr>
              <a:t>675  35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Alex Brush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70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  <p:bldP spid="10" grpId="0" animBg="1"/>
      <p:bldP spid="11" grpId="0" animBg="1"/>
      <p:bldP spid="12" grpId="0"/>
      <p:bldP spid="13" grpId="0"/>
      <p:bldP spid="14" grpId="0" animBg="1"/>
      <p:bldP spid="15" grpId="0" animBg="1"/>
      <p:bldP spid="16" grpId="0"/>
      <p:bldP spid="17" grpId="0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143555" y="-235920"/>
            <a:ext cx="7787955" cy="1143000"/>
          </a:xfrm>
        </p:spPr>
        <p:txBody>
          <a:bodyPr>
            <a:normAutofit/>
          </a:bodyPr>
          <a:lstStyle/>
          <a:p>
            <a:pPr algn="l"/>
            <a:r>
              <a:rPr lang="en-US" sz="5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Massey Condensed" panose="020B0500000000000000" pitchFamily="34" charset="0"/>
              </a:rPr>
              <a:t>Recording Deposits, Checks, or Withdrawals</a:t>
            </a:r>
            <a:endParaRPr lang="en-US" sz="5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Massey Condensed" panose="020B0500000000000000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149" y="2636838"/>
            <a:ext cx="6200775" cy="361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/>
          <p:nvPr/>
        </p:nvSpPr>
        <p:spPr>
          <a:xfrm>
            <a:off x="219905" y="900223"/>
            <a:ext cx="458115" cy="458115"/>
          </a:xfrm>
          <a:prstGeom prst="ellipse">
            <a:avLst/>
          </a:prstGeom>
          <a:solidFill>
            <a:srgbClr val="FFC00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Massey Condensed" panose="020B0500000000000000" pitchFamily="34" charset="0"/>
              </a:rPr>
              <a:t>4</a:t>
            </a:r>
            <a:endParaRPr lang="en-US" sz="2400" dirty="0">
              <a:solidFill>
                <a:schemeClr val="tx1"/>
              </a:solidFill>
              <a:latin typeface="Massey Condensed" panose="020B0500000000000000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5502" y="900221"/>
            <a:ext cx="79422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you are SPENDING money—either by check, ATM withdrawal, or debit, enter the amount you are withdrawing.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56157" y="3334065"/>
            <a:ext cx="610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Alex Brush" panose="02000400000000000000" pitchFamily="2" charset="0"/>
              </a:rPr>
              <a:t>101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Alex Brush" panose="02000400000000000000" pitchFamily="2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4079354" y="2391024"/>
            <a:ext cx="458115" cy="458115"/>
          </a:xfrm>
          <a:prstGeom prst="ellipse">
            <a:avLst/>
          </a:prstGeom>
          <a:solidFill>
            <a:srgbClr val="FFC00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Massey Condensed" panose="020B0500000000000000" pitchFamily="34" charset="0"/>
              </a:rPr>
              <a:t>4</a:t>
            </a:r>
            <a:endParaRPr lang="en-US" sz="2400" dirty="0">
              <a:solidFill>
                <a:schemeClr val="tx1"/>
              </a:solidFill>
              <a:latin typeface="Massey Condensed" panose="020B0500000000000000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219903" y="1432015"/>
            <a:ext cx="458115" cy="458115"/>
          </a:xfrm>
          <a:prstGeom prst="ellipse">
            <a:avLst/>
          </a:prstGeom>
          <a:solidFill>
            <a:srgbClr val="FFC00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Massey Condensed" panose="020B0500000000000000" pitchFamily="34" charset="0"/>
              </a:rPr>
              <a:t>5</a:t>
            </a:r>
            <a:endParaRPr lang="en-US" sz="2400" dirty="0">
              <a:solidFill>
                <a:schemeClr val="tx1"/>
              </a:solidFill>
              <a:latin typeface="Massey Condensed" panose="020B0500000000000000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75501" y="1476406"/>
            <a:ext cx="7942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making a deposit, the amount goes in the deposit column.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809580" y="3334065"/>
            <a:ext cx="927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Alex Brush" panose="02000400000000000000" pitchFamily="2" charset="0"/>
              </a:rPr>
              <a:t>21     67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Alex Brush" panose="02000400000000000000" pitchFamily="2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4273287" y="3719104"/>
            <a:ext cx="458115" cy="458115"/>
          </a:xfrm>
          <a:prstGeom prst="ellipse">
            <a:avLst/>
          </a:prstGeom>
          <a:solidFill>
            <a:srgbClr val="FFC00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Massey Condensed" panose="020B0500000000000000" pitchFamily="34" charset="0"/>
              </a:rPr>
              <a:t>5</a:t>
            </a:r>
            <a:endParaRPr lang="en-US" sz="2400" dirty="0">
              <a:solidFill>
                <a:schemeClr val="tx1"/>
              </a:solidFill>
              <a:latin typeface="Massey Condensed" panose="020B0500000000000000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219902" y="2054655"/>
            <a:ext cx="458115" cy="458115"/>
          </a:xfrm>
          <a:prstGeom prst="ellipse">
            <a:avLst/>
          </a:prstGeom>
          <a:solidFill>
            <a:srgbClr val="FFC00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Massey Condensed" panose="020B0500000000000000" pitchFamily="34" charset="0"/>
              </a:rPr>
              <a:t>6</a:t>
            </a:r>
            <a:endParaRPr lang="en-US" sz="2400" dirty="0">
              <a:solidFill>
                <a:schemeClr val="tx1"/>
              </a:solidFill>
              <a:latin typeface="Massey Condensed" panose="020B0500000000000000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017163" y="3343419"/>
            <a:ext cx="1755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Alex Brush" panose="02000400000000000000" pitchFamily="2" charset="0"/>
              </a:rPr>
              <a:t>Alyssa Johnson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Alex Brush" panose="02000400000000000000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18564" y="2021692"/>
            <a:ext cx="7942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Write your balance here. Subtract money you spent, and add money you put in.</a:t>
            </a:r>
          </a:p>
        </p:txBody>
      </p:sp>
      <p:sp>
        <p:nvSpPr>
          <p:cNvPr id="18" name="Oval 17"/>
          <p:cNvSpPr/>
          <p:nvPr/>
        </p:nvSpPr>
        <p:spPr>
          <a:xfrm>
            <a:off x="6825044" y="2875950"/>
            <a:ext cx="458115" cy="458115"/>
          </a:xfrm>
          <a:prstGeom prst="ellipse">
            <a:avLst/>
          </a:prstGeom>
          <a:solidFill>
            <a:srgbClr val="FFC00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Massey Condensed" panose="020B0500000000000000" pitchFamily="34" charset="0"/>
              </a:rPr>
              <a:t>6</a:t>
            </a:r>
            <a:endParaRPr lang="en-US" sz="2400" dirty="0">
              <a:solidFill>
                <a:schemeClr val="tx1"/>
              </a:solidFill>
              <a:latin typeface="Massey Condensed" panose="020B0500000000000000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48892" y="3700642"/>
            <a:ext cx="5540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Alex Brush" panose="02000400000000000000" pitchFamily="2" charset="0"/>
              </a:rPr>
              <a:t>5/6	Deposit		             150  00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Alex Brush" panose="02000400000000000000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387589" y="3343419"/>
            <a:ext cx="610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Alex Brush" panose="02000400000000000000" pitchFamily="2" charset="0"/>
              </a:rPr>
              <a:t>5/1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Alex Brush" panose="02000400000000000000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640935" y="3059667"/>
            <a:ext cx="1374345" cy="369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Alex Brush" panose="02000400000000000000" pitchFamily="2" charset="0"/>
              </a:rPr>
              <a:t>675  35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Alex Brush" panose="02000400000000000000" pitchFamily="2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686099" y="3396733"/>
            <a:ext cx="1374345" cy="369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Alex Brush" panose="02000400000000000000" pitchFamily="2" charset="0"/>
              </a:rPr>
              <a:t>653 68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Alex Brush" panose="02000400000000000000" pitchFamily="2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710510" y="3700641"/>
            <a:ext cx="1374345" cy="369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Alex Brush" panose="02000400000000000000" pitchFamily="2" charset="0"/>
              </a:rPr>
              <a:t>803 68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Alex Brush" panose="02000400000000000000" pitchFamily="2" charset="0"/>
            </a:endParaRPr>
          </a:p>
        </p:txBody>
      </p:sp>
      <p:sp>
        <p:nvSpPr>
          <p:cNvPr id="3" name="Plus 2"/>
          <p:cNvSpPr/>
          <p:nvPr/>
        </p:nvSpPr>
        <p:spPr>
          <a:xfrm>
            <a:off x="6870208" y="3700641"/>
            <a:ext cx="412951" cy="369332"/>
          </a:xfrm>
          <a:prstGeom prst="mathPlus">
            <a:avLst/>
          </a:prstGeom>
          <a:solidFill>
            <a:srgbClr val="00B050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Minus 24"/>
          <p:cNvSpPr/>
          <p:nvPr/>
        </p:nvSpPr>
        <p:spPr>
          <a:xfrm>
            <a:off x="6889523" y="3352641"/>
            <a:ext cx="412951" cy="369332"/>
          </a:xfrm>
          <a:prstGeom prst="mathMinus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702017" y="4497935"/>
            <a:ext cx="5230791" cy="1200329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Keeping a running balance keeps you aware of how much money is in your account so you do not bounce a check. Bouncing checks will rack up fees very quickly!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102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10" grpId="0" animBg="1"/>
      <p:bldP spid="11" grpId="0" animBg="1"/>
      <p:bldP spid="12" grpId="0"/>
      <p:bldP spid="13" grpId="0"/>
      <p:bldP spid="14" grpId="0" animBg="1"/>
      <p:bldP spid="15" grpId="0" animBg="1"/>
      <p:bldP spid="17" grpId="0"/>
      <p:bldP spid="18" grpId="0" animBg="1"/>
      <p:bldP spid="19" grpId="0"/>
      <p:bldP spid="23" grpId="0"/>
      <p:bldP spid="24" grpId="0"/>
      <p:bldP spid="3" grpId="0" animBg="1"/>
      <p:bldP spid="25" grpId="0" animBg="1"/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189</TotalTime>
  <Words>530</Words>
  <Application>Microsoft Office PowerPoint</Application>
  <PresentationFormat>On-screen Show (4:3)</PresentationFormat>
  <Paragraphs>95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Managing Your Money with a Checking Account</vt:lpstr>
      <vt:lpstr>Why Do You Want a Checking Account?</vt:lpstr>
      <vt:lpstr>Rules to Using a Checking Account</vt:lpstr>
      <vt:lpstr>Rules to Using a Checking Account</vt:lpstr>
      <vt:lpstr>Rules to Using a Checking Account</vt:lpstr>
      <vt:lpstr>Writing a Check</vt:lpstr>
      <vt:lpstr>Writing a Check</vt:lpstr>
      <vt:lpstr>Recording Deposits, Checks, or Withdrawals</vt:lpstr>
      <vt:lpstr>Recording Deposits, Checks, or Withdrawals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Owner</cp:lastModifiedBy>
  <cp:revision>20</cp:revision>
  <dcterms:created xsi:type="dcterms:W3CDTF">2013-08-21T19:17:07Z</dcterms:created>
  <dcterms:modified xsi:type="dcterms:W3CDTF">2015-08-19T05:20:52Z</dcterms:modified>
</cp:coreProperties>
</file>