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5" r:id="rId3"/>
    <p:sldId id="266" r:id="rId4"/>
    <p:sldId id="263" r:id="rId5"/>
    <p:sldId id="270" r:id="rId6"/>
    <p:sldId id="267" r:id="rId7"/>
    <p:sldId id="268" r:id="rId8"/>
    <p:sldId id="264" r:id="rId9"/>
    <p:sldId id="269" r:id="rId10"/>
    <p:sldId id="257" r:id="rId11"/>
    <p:sldId id="258" r:id="rId12"/>
    <p:sldId id="259" r:id="rId13"/>
    <p:sldId id="260" r:id="rId14"/>
    <p:sldId id="262" r:id="rId15"/>
    <p:sldId id="26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0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6167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14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880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0793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532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930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312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2969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6361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48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2608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8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622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560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61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8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734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6A16208-1D2E-4A08-B4AC-2CDDF00A9865}" type="datetimeFigureOut">
              <a:rPr lang="en-US" smtClean="0"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E21886-2149-4066-8D24-301A89CF44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2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Agriculture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Megan Rees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75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40025"/>
            <a:ext cx="4174861" cy="4313918"/>
          </a:xfrm>
        </p:spPr>
        <p:txBody>
          <a:bodyPr/>
          <a:lstStyle/>
          <a:p>
            <a:r>
              <a:rPr lang="en-US" dirty="0" smtClean="0"/>
              <a:t>Compare improvement and decline</a:t>
            </a:r>
          </a:p>
          <a:p>
            <a:r>
              <a:rPr lang="en-US" dirty="0" smtClean="0"/>
              <a:t>Change over time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370" y="2100648"/>
            <a:ext cx="4476858" cy="37317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6065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Column and Bar Charts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8619" y="2720957"/>
            <a:ext cx="4660969" cy="4023360"/>
          </a:xfrm>
        </p:spPr>
        <p:txBody>
          <a:bodyPr/>
          <a:lstStyle/>
          <a:p>
            <a:r>
              <a:rPr lang="en-US" dirty="0" smtClean="0"/>
              <a:t>Column Charts and Bar Charts are interchangeable, but sometimes one is better than the other depending on the information you are graphing</a:t>
            </a:r>
          </a:p>
          <a:p>
            <a:r>
              <a:rPr lang="en-US" dirty="0" smtClean="0"/>
              <a:t>Compare multiple sets of data</a:t>
            </a:r>
            <a:endParaRPr lang="en-US" dirty="0"/>
          </a:p>
        </p:txBody>
      </p:sp>
      <p:pic>
        <p:nvPicPr>
          <p:cNvPr id="2050" name="Picture 2" descr="http://www.typesofgraphs.com/images/bar-grap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347" y="2394425"/>
            <a:ext cx="4769333" cy="233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86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Pictographs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8619" y="2648166"/>
            <a:ext cx="4352050" cy="4023725"/>
          </a:xfrm>
        </p:spPr>
        <p:txBody>
          <a:bodyPr/>
          <a:lstStyle/>
          <a:p>
            <a:r>
              <a:rPr lang="en-US" dirty="0" smtClean="0"/>
              <a:t>Using pictures  or small symbols to compare information. </a:t>
            </a:r>
          </a:p>
          <a:p>
            <a:r>
              <a:rPr lang="en-US" dirty="0" smtClean="0"/>
              <a:t>Generally used in column and bar charts.</a:t>
            </a:r>
            <a:endParaRPr lang="en-US" dirty="0"/>
          </a:p>
        </p:txBody>
      </p:sp>
      <p:pic>
        <p:nvPicPr>
          <p:cNvPr id="3074" name="Picture 2" descr="http://www.typesofgraphs.com/images/pictograp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702" y="2302932"/>
            <a:ext cx="5081978" cy="249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7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Pie Charts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4602" y="2694820"/>
            <a:ext cx="4487974" cy="4023360"/>
          </a:xfrm>
        </p:spPr>
        <p:txBody>
          <a:bodyPr/>
          <a:lstStyle/>
          <a:p>
            <a:r>
              <a:rPr lang="en-US" dirty="0" smtClean="0"/>
              <a:t>Parts of the whole</a:t>
            </a:r>
          </a:p>
          <a:p>
            <a:r>
              <a:rPr lang="en-US" dirty="0" smtClean="0"/>
              <a:t>Uses percentages</a:t>
            </a:r>
          </a:p>
          <a:p>
            <a:r>
              <a:rPr lang="en-US" dirty="0" smtClean="0"/>
              <a:t>Can only graph ONE set of data</a:t>
            </a:r>
            <a:endParaRPr lang="en-US" dirty="0"/>
          </a:p>
        </p:txBody>
      </p:sp>
      <p:pic>
        <p:nvPicPr>
          <p:cNvPr id="4098" name="Picture 2" descr="http://www.typesofgraphs.com/images/pie-ch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591" y="2419139"/>
            <a:ext cx="4492084" cy="220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30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 Charts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941" y="2713481"/>
            <a:ext cx="4475617" cy="4023360"/>
          </a:xfrm>
        </p:spPr>
        <p:txBody>
          <a:bodyPr/>
          <a:lstStyle/>
          <a:p>
            <a:r>
              <a:rPr lang="en-US" dirty="0"/>
              <a:t>An area chart or area graph displays graphically </a:t>
            </a:r>
            <a:r>
              <a:rPr lang="en-US" dirty="0" err="1"/>
              <a:t>quantitive</a:t>
            </a:r>
            <a:r>
              <a:rPr lang="en-US" dirty="0"/>
              <a:t> data. It is based on the line chart. The area between axis and line are commonly emphasized with colors, textures and hatchings. Commonly one compares with an area chart two or more quantities.</a:t>
            </a:r>
          </a:p>
        </p:txBody>
      </p:sp>
      <p:pic>
        <p:nvPicPr>
          <p:cNvPr id="6146" name="Picture 2" descr="http://canvasjs.com/wp-content/uploads/2013/01/html5_stacked_area_ch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970" y="2298357"/>
            <a:ext cx="59436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90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Charts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1925" y="2685489"/>
            <a:ext cx="4512688" cy="4023360"/>
          </a:xfrm>
        </p:spPr>
        <p:txBody>
          <a:bodyPr/>
          <a:lstStyle/>
          <a:p>
            <a:r>
              <a:rPr lang="en-US" dirty="0" smtClean="0"/>
              <a:t>Diagrams that represent relationships between the different positions and ranks of a company through a series of boxes</a:t>
            </a:r>
            <a:endParaRPr lang="en-US" dirty="0"/>
          </a:p>
        </p:txBody>
      </p:sp>
      <p:pic>
        <p:nvPicPr>
          <p:cNvPr id="5122" name="Picture 2" descr="http://www.typesofgraphs.com/images/organizational-char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888" y="2267464"/>
            <a:ext cx="4725846" cy="231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76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145" y="329514"/>
            <a:ext cx="10058400" cy="1450757"/>
          </a:xfrm>
        </p:spPr>
        <p:txBody>
          <a:bodyPr/>
          <a:lstStyle/>
          <a:p>
            <a:r>
              <a:rPr lang="en-US" dirty="0" smtClean="0"/>
              <a:t>Food Worship</a:t>
            </a:r>
            <a:endParaRPr lang="en-US" dirty="0"/>
          </a:p>
        </p:txBody>
      </p:sp>
      <p:pic>
        <p:nvPicPr>
          <p:cNvPr id="4" name="Over the Hedge - Food Worshi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1370" y="1450758"/>
            <a:ext cx="7944836" cy="4468874"/>
          </a:xfrm>
        </p:spPr>
      </p:pic>
      <p:sp>
        <p:nvSpPr>
          <p:cNvPr id="5" name="TextBox 4"/>
          <p:cNvSpPr txBox="1"/>
          <p:nvPr/>
        </p:nvSpPr>
        <p:spPr>
          <a:xfrm>
            <a:off x="8756822" y="2611394"/>
            <a:ext cx="28502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How many careers are mentioned or referred to in this clip alone?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44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998" y="844633"/>
            <a:ext cx="10058400" cy="1450757"/>
          </a:xfrm>
        </p:spPr>
        <p:txBody>
          <a:bodyPr>
            <a:noAutofit/>
          </a:bodyPr>
          <a:lstStyle/>
          <a:p>
            <a:r>
              <a:rPr lang="en-US" sz="11500" dirty="0" smtClean="0">
                <a:latin typeface="You Are Loved" panose="02000000000000000000" pitchFamily="2" charset="0"/>
              </a:rPr>
              <a:t>Food</a:t>
            </a:r>
            <a:endParaRPr lang="en-US" sz="11500" dirty="0">
              <a:latin typeface="You Are Loved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2782329" cy="3318936"/>
          </a:xfrm>
        </p:spPr>
        <p:txBody>
          <a:bodyPr/>
          <a:lstStyle/>
          <a:p>
            <a:r>
              <a:rPr lang="en-US" dirty="0" smtClean="0"/>
              <a:t>Grow it</a:t>
            </a:r>
          </a:p>
          <a:p>
            <a:r>
              <a:rPr lang="en-US" dirty="0" smtClean="0"/>
              <a:t>Distribute it</a:t>
            </a:r>
          </a:p>
          <a:p>
            <a:r>
              <a:rPr lang="en-US" dirty="0" smtClean="0"/>
              <a:t>Eat it</a:t>
            </a:r>
          </a:p>
          <a:p>
            <a:r>
              <a:rPr lang="en-US" dirty="0" smtClean="0"/>
              <a:t>Prepare it</a:t>
            </a:r>
          </a:p>
          <a:p>
            <a:r>
              <a:rPr lang="en-US" dirty="0" smtClean="0"/>
              <a:t>Deliver it</a:t>
            </a:r>
          </a:p>
          <a:p>
            <a:r>
              <a:rPr lang="en-US" dirty="0" smtClean="0"/>
              <a:t>Transport it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787347" y="2556932"/>
            <a:ext cx="2782329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Make it</a:t>
            </a:r>
          </a:p>
          <a:p>
            <a:r>
              <a:rPr lang="en-US" dirty="0" smtClean="0"/>
              <a:t>Excrete it</a:t>
            </a:r>
          </a:p>
          <a:p>
            <a:r>
              <a:rPr lang="en-US" dirty="0" smtClean="0"/>
              <a:t>Throw it away</a:t>
            </a:r>
          </a:p>
          <a:p>
            <a:r>
              <a:rPr lang="en-US" dirty="0" smtClean="0"/>
              <a:t>Have enough of it</a:t>
            </a:r>
          </a:p>
          <a:p>
            <a:r>
              <a:rPr lang="en-US" dirty="0" smtClean="0"/>
              <a:t>Give to those who need it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569676" y="2618716"/>
            <a:ext cx="2782329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Raise it</a:t>
            </a:r>
          </a:p>
          <a:p>
            <a:r>
              <a:rPr lang="en-US" dirty="0" smtClean="0"/>
              <a:t>Slaughter it</a:t>
            </a:r>
          </a:p>
          <a:p>
            <a:r>
              <a:rPr lang="en-US" dirty="0" smtClean="0"/>
              <a:t>Package it</a:t>
            </a:r>
          </a:p>
          <a:p>
            <a:r>
              <a:rPr lang="en-US" dirty="0" smtClean="0"/>
              <a:t>Catch it</a:t>
            </a:r>
          </a:p>
          <a:p>
            <a:r>
              <a:rPr lang="en-US" dirty="0" smtClean="0"/>
              <a:t>Hunt it</a:t>
            </a:r>
          </a:p>
          <a:p>
            <a:r>
              <a:rPr lang="en-US" dirty="0" smtClean="0"/>
              <a:t>Gather it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682681" y="2618716"/>
            <a:ext cx="2782329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Preserve it</a:t>
            </a:r>
          </a:p>
          <a:p>
            <a:r>
              <a:rPr lang="en-US" dirty="0" smtClean="0"/>
              <a:t>Produce it</a:t>
            </a:r>
          </a:p>
          <a:p>
            <a:r>
              <a:rPr lang="en-US" dirty="0" smtClean="0"/>
              <a:t>Conserve it</a:t>
            </a:r>
          </a:p>
          <a:p>
            <a:r>
              <a:rPr lang="en-US" dirty="0" smtClean="0"/>
              <a:t>Store it</a:t>
            </a:r>
          </a:p>
          <a:p>
            <a:r>
              <a:rPr lang="en-US" dirty="0" smtClean="0"/>
              <a:t>Research it</a:t>
            </a:r>
          </a:p>
          <a:p>
            <a:r>
              <a:rPr lang="en-US" dirty="0" smtClean="0"/>
              <a:t>Process it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269" y="862522"/>
            <a:ext cx="1563129" cy="143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3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“Agriculture” also refers to: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2652583"/>
            <a:ext cx="3549365" cy="3583095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Animal Health</a:t>
            </a:r>
          </a:p>
          <a:p>
            <a:pPr lvl="1"/>
            <a:r>
              <a:rPr lang="en-US" dirty="0" smtClean="0"/>
              <a:t>Animal Diseases, well-being, research</a:t>
            </a:r>
          </a:p>
          <a:p>
            <a:r>
              <a:rPr lang="en-US" dirty="0" smtClean="0"/>
              <a:t>Biotechnology</a:t>
            </a:r>
          </a:p>
          <a:p>
            <a:pPr lvl="1"/>
            <a:r>
              <a:rPr lang="en-US" dirty="0" smtClean="0"/>
              <a:t>Genetic engineering, technology in farming</a:t>
            </a:r>
          </a:p>
          <a:p>
            <a:r>
              <a:rPr lang="en-US" dirty="0" smtClean="0"/>
              <a:t>Conservation</a:t>
            </a:r>
          </a:p>
          <a:p>
            <a:pPr lvl="1"/>
            <a:r>
              <a:rPr lang="en-US" dirty="0" smtClean="0"/>
              <a:t>Healthy soil, water air, plants, animals and ecosystems</a:t>
            </a:r>
          </a:p>
          <a:p>
            <a:r>
              <a:rPr lang="en-US" dirty="0" smtClean="0"/>
              <a:t>Emergency Preparedness &amp; Response</a:t>
            </a:r>
          </a:p>
          <a:p>
            <a:pPr lvl="1"/>
            <a:r>
              <a:rPr lang="en-US" dirty="0" smtClean="0"/>
              <a:t>Tools and resources to provide food in the event of a disaster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46645" y="2652584"/>
            <a:ext cx="3368351" cy="3583094"/>
          </a:xfrm>
          <a:prstGeom prst="rect">
            <a:avLst/>
          </a:prstGeom>
        </p:spPr>
        <p:txBody>
          <a:bodyPr vert="horz" lIns="0" tIns="45720" rIns="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Energy</a:t>
            </a:r>
          </a:p>
          <a:p>
            <a:pPr lvl="1"/>
            <a:r>
              <a:rPr lang="en-US" dirty="0"/>
              <a:t>Compare and analyze biofuels and bioenergy data</a:t>
            </a:r>
          </a:p>
          <a:p>
            <a:r>
              <a:rPr lang="en-US" dirty="0" smtClean="0"/>
              <a:t>Food </a:t>
            </a:r>
            <a:r>
              <a:rPr lang="en-US" dirty="0"/>
              <a:t>&amp; Nutrition</a:t>
            </a:r>
          </a:p>
          <a:p>
            <a:pPr lvl="1"/>
            <a:r>
              <a:rPr lang="en-US" dirty="0"/>
              <a:t>Nutrition assistance to families in need</a:t>
            </a:r>
          </a:p>
          <a:p>
            <a:r>
              <a:rPr lang="en-US" dirty="0"/>
              <a:t>Food Safety</a:t>
            </a:r>
          </a:p>
          <a:p>
            <a:pPr lvl="1"/>
            <a:r>
              <a:rPr lang="en-US" dirty="0"/>
              <a:t>Managing safety in food processing and distribution</a:t>
            </a:r>
          </a:p>
          <a:p>
            <a:r>
              <a:rPr lang="en-US" dirty="0" smtClean="0"/>
              <a:t>Forestry</a:t>
            </a:r>
          </a:p>
          <a:p>
            <a:pPr lvl="1"/>
            <a:r>
              <a:rPr lang="en-US" dirty="0" smtClean="0"/>
              <a:t>Create diverse, integrated, productive, profitable healthy and sustainable land-use systems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196010" y="2605828"/>
            <a:ext cx="3252651" cy="3629850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Marketing and Trade</a:t>
            </a:r>
          </a:p>
          <a:p>
            <a:pPr lvl="1"/>
            <a:r>
              <a:rPr lang="en-US" dirty="0"/>
              <a:t>Trade agreements &amp; research to expand and maintain foreign and domestic markets</a:t>
            </a:r>
          </a:p>
          <a:p>
            <a:r>
              <a:rPr lang="en-US" dirty="0"/>
              <a:t>Organic Agriculture</a:t>
            </a:r>
          </a:p>
          <a:p>
            <a:pPr lvl="1"/>
            <a:r>
              <a:rPr lang="en-US" dirty="0"/>
              <a:t>Increasing the number of organic operations which preserve the environment and avoid synthetic materials.</a:t>
            </a:r>
          </a:p>
          <a:p>
            <a:r>
              <a:rPr lang="en-US" dirty="0" smtClean="0"/>
              <a:t>Plant Health</a:t>
            </a:r>
            <a:endParaRPr lang="en-US" dirty="0"/>
          </a:p>
          <a:p>
            <a:pPr lvl="1"/>
            <a:r>
              <a:rPr lang="en-US" dirty="0" smtClean="0"/>
              <a:t>Reduce losses by plant diseases that are effective and affordable</a:t>
            </a:r>
            <a:endParaRPr lang="en-US" dirty="0"/>
          </a:p>
          <a:p>
            <a:r>
              <a:rPr lang="en-US" dirty="0" smtClean="0"/>
              <a:t>Research &amp; Science</a:t>
            </a:r>
            <a:endParaRPr lang="en-US" dirty="0"/>
          </a:p>
          <a:p>
            <a:pPr lvl="1"/>
            <a:r>
              <a:rPr lang="en-US" dirty="0" smtClean="0"/>
              <a:t>Using science and research to solve problems in conservation, climate change, food security, etc.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78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Agriculture is more than food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556932"/>
            <a:ext cx="9702113" cy="354730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Manufacturing</a:t>
            </a:r>
          </a:p>
          <a:p>
            <a:r>
              <a:rPr lang="en-US" dirty="0" smtClean="0"/>
              <a:t>Construction</a:t>
            </a:r>
          </a:p>
          <a:p>
            <a:r>
              <a:rPr lang="en-US" dirty="0" smtClean="0"/>
              <a:t>Healthcare</a:t>
            </a:r>
          </a:p>
          <a:p>
            <a:r>
              <a:rPr lang="en-US" dirty="0" smtClean="0"/>
              <a:t>Personal Care Products</a:t>
            </a:r>
          </a:p>
          <a:p>
            <a:r>
              <a:rPr lang="en-US" dirty="0" smtClean="0"/>
              <a:t>Transportation</a:t>
            </a:r>
          </a:p>
          <a:p>
            <a:r>
              <a:rPr lang="en-US" dirty="0" smtClean="0"/>
              <a:t>Sports</a:t>
            </a:r>
          </a:p>
          <a:p>
            <a:r>
              <a:rPr lang="en-US" dirty="0" smtClean="0"/>
              <a:t>Printing</a:t>
            </a:r>
          </a:p>
          <a:p>
            <a:r>
              <a:rPr lang="en-US" dirty="0" smtClean="0"/>
              <a:t>Education</a:t>
            </a:r>
          </a:p>
          <a:p>
            <a:r>
              <a:rPr lang="en-US" dirty="0" smtClean="0"/>
              <a:t>Entertainment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84605" y="1916667"/>
            <a:ext cx="5222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Many products we use every day are animal byproducts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14219" y="2598456"/>
            <a:ext cx="448138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Adhesives, lubricants, solvents, detergents, polymers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14219" y="2794225"/>
            <a:ext cx="448138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Lumber, paints, brushes, tar paper, drywall, tool handles, particleboard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14219" y="3117390"/>
            <a:ext cx="448138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Pharmaceuticals, surgical sutures, ointments, latex gloves, X-ray film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14219" y="3440555"/>
            <a:ext cx="448138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Shampoo, soap, cosmetics, lotions, fingernail polish, toothpaste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14219" y="3763720"/>
            <a:ext cx="448138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Biofuels, lubricants, antifreeze, tires, upholstery, packing materials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14219" y="4086885"/>
            <a:ext cx="448138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Uniforms, baseball bats, leather equipment and balls, shoes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14219" y="4449231"/>
            <a:ext cx="4481384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Paper, ink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614219" y="4772396"/>
            <a:ext cx="4481384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Crayons, textbooks, chalk, desks, pencil, paper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614219" y="5089496"/>
            <a:ext cx="4481384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Strings for musical instruments</a:t>
            </a:r>
            <a:endParaRPr lang="en-US" dirty="0"/>
          </a:p>
        </p:txBody>
      </p:sp>
      <p:pic>
        <p:nvPicPr>
          <p:cNvPr id="8196" name="Picture 4" descr="http://images.halloweencostumes.com/products/22235/1-1/plus-size-vintage-baseball-play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603" y="2166720"/>
            <a:ext cx="2688231" cy="384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answers-uploads.s3.amazonaws.com/460-crayon_blu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6806" y="646224"/>
            <a:ext cx="1856404" cy="185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healthyblackwoman.com/wp-content/uploads/2015/01/download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10" y="752545"/>
            <a:ext cx="2191683" cy="164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ecx.images-amazon.com/images/I/810C9YEsUVL._SL1500_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568" y="5141728"/>
            <a:ext cx="1612245" cy="171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02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Agriculture Supports Our Basic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5599921" cy="3318936"/>
          </a:xfrm>
        </p:spPr>
        <p:txBody>
          <a:bodyPr/>
          <a:lstStyle/>
          <a:p>
            <a:r>
              <a:rPr lang="en-US" dirty="0" smtClean="0"/>
              <a:t>Physiological needs are the #1 concern for every person on the planet. </a:t>
            </a:r>
          </a:p>
          <a:p>
            <a:r>
              <a:rPr lang="en-US" dirty="0" smtClean="0"/>
              <a:t>You can’t focus on your need for love and acceptance, for example, if you are worried about breathing, or you are starving!</a:t>
            </a:r>
          </a:p>
          <a:p>
            <a:r>
              <a:rPr lang="en-US" dirty="0" smtClean="0"/>
              <a:t>Therefore, Agriculture careers are at the heart of the basic needs for every living thing.</a:t>
            </a:r>
            <a:endParaRPr lang="en-US" dirty="0"/>
          </a:p>
        </p:txBody>
      </p:sp>
      <p:pic>
        <p:nvPicPr>
          <p:cNvPr id="7172" name="Picture 4" descr="Maslow's hierarchy of need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695" y="2285445"/>
            <a:ext cx="4501502" cy="389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43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You Are Loved" panose="02000000000000000000" pitchFamily="2" charset="0"/>
              </a:rPr>
              <a:t>Change in Statistics</a:t>
            </a:r>
            <a:endParaRPr lang="en-US" dirty="0">
              <a:latin typeface="You Are Loved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5599921" cy="3318936"/>
          </a:xfrm>
        </p:spPr>
        <p:txBody>
          <a:bodyPr/>
          <a:lstStyle/>
          <a:p>
            <a:r>
              <a:rPr lang="en-US" dirty="0" smtClean="0"/>
              <a:t>1776 – 98% Farmers</a:t>
            </a:r>
          </a:p>
          <a:p>
            <a:r>
              <a:rPr lang="en-US" dirty="0" smtClean="0"/>
              <a:t>1950 – 12% Farmers</a:t>
            </a:r>
          </a:p>
          <a:p>
            <a:r>
              <a:rPr lang="en-US" dirty="0" smtClean="0"/>
              <a:t>2010 – 2% Farmers</a:t>
            </a:r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980992" y="2556932"/>
            <a:ext cx="5599921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1776 Population – 76 Million</a:t>
            </a:r>
          </a:p>
          <a:p>
            <a:r>
              <a:rPr lang="en-US" dirty="0" smtClean="0"/>
              <a:t>2013 Population – 316 million</a:t>
            </a:r>
          </a:p>
          <a:p>
            <a:endParaRPr lang="en-US" dirty="0"/>
          </a:p>
        </p:txBody>
      </p:sp>
      <p:sp>
        <p:nvSpPr>
          <p:cNvPr id="4" name="Notched Right Arrow 3"/>
          <p:cNvSpPr/>
          <p:nvPr/>
        </p:nvSpPr>
        <p:spPr>
          <a:xfrm>
            <a:off x="4292082" y="2799183"/>
            <a:ext cx="688910" cy="503853"/>
          </a:xfrm>
          <a:prstGeom prst="notched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Notched Right Arrow 6"/>
          <p:cNvSpPr/>
          <p:nvPr/>
        </p:nvSpPr>
        <p:spPr>
          <a:xfrm rot="5400000">
            <a:off x="6431902" y="3642048"/>
            <a:ext cx="688910" cy="503853"/>
          </a:xfrm>
          <a:prstGeom prst="notched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940558" y="3988749"/>
            <a:ext cx="3909527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Less people growing food, more people needing food</a:t>
            </a:r>
            <a:endParaRPr lang="en-US" dirty="0"/>
          </a:p>
        </p:txBody>
      </p:sp>
      <p:sp>
        <p:nvSpPr>
          <p:cNvPr id="9" name="Notched Right Arrow 8"/>
          <p:cNvSpPr/>
          <p:nvPr/>
        </p:nvSpPr>
        <p:spPr>
          <a:xfrm rot="9909765">
            <a:off x="3959290" y="4105685"/>
            <a:ext cx="688910" cy="503853"/>
          </a:xfrm>
          <a:prstGeom prst="notched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168658" y="4089180"/>
            <a:ext cx="2457840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And yet—we feed more people both domestically and foreign than ever before. HOW?</a:t>
            </a:r>
            <a:endParaRPr lang="en-US" dirty="0"/>
          </a:p>
        </p:txBody>
      </p:sp>
      <p:sp>
        <p:nvSpPr>
          <p:cNvPr id="12" name="Notched Right Arrow 11"/>
          <p:cNvSpPr/>
          <p:nvPr/>
        </p:nvSpPr>
        <p:spPr>
          <a:xfrm>
            <a:off x="3877201" y="4769803"/>
            <a:ext cx="3434888" cy="503853"/>
          </a:xfrm>
          <a:prstGeom prst="notched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209871" y="4612645"/>
            <a:ext cx="38399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You Are Loved" panose="02000000000000000000" pitchFamily="2" charset="0"/>
              </a:rPr>
              <a:t>Technology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You Are Loved" panose="0200000000000000000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47745" y="5602631"/>
            <a:ext cx="89103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You Are Loved" panose="02000000000000000000" pitchFamily="2" charset="0"/>
              </a:rPr>
              <a:t>Growing food with less land and fewer producers.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You Are Lov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32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4" grpId="0" animBg="1"/>
      <p:bldP spid="7" grpId="0" animBg="1"/>
      <p:bldP spid="6" grpId="0" animBg="1"/>
      <p:bldP spid="9" grpId="0" animBg="1"/>
      <p:bldP spid="11" grpId="0" animBg="1"/>
      <p:bldP spid="12" grpId="0" animBg="1"/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Collection - USDA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556932"/>
            <a:ext cx="6233983" cy="3324884"/>
          </a:xfrm>
        </p:spPr>
        <p:txBody>
          <a:bodyPr/>
          <a:lstStyle/>
          <a:p>
            <a:r>
              <a:rPr lang="en-US" dirty="0" smtClean="0"/>
              <a:t>The USDA (founded by Abraham Lincoln) gathers massive amounts of data.</a:t>
            </a:r>
          </a:p>
          <a:p>
            <a:r>
              <a:rPr lang="en-US" dirty="0" smtClean="0"/>
              <a:t>This data is about consumer information, producer data, production data, and economic data, and data about America’s workforce.</a:t>
            </a:r>
          </a:p>
          <a:p>
            <a:r>
              <a:rPr lang="en-US" dirty="0" smtClean="0"/>
              <a:t>They measure labor market activity, working conditions, and price changes in the economy.</a:t>
            </a:r>
          </a:p>
        </p:txBody>
      </p:sp>
      <p:pic>
        <p:nvPicPr>
          <p:cNvPr id="4" name="Picture 2" descr="http://www.digitalistmag.com/files/2014/08/Precision-Farming-300x1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2622">
            <a:off x="8925754" y="1267566"/>
            <a:ext cx="2857500" cy="1790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05758">
            <a:off x="8356885" y="3187758"/>
            <a:ext cx="2962767" cy="318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225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 smtClean="0">
                <a:latin typeface="You Are Loved" panose="02000000000000000000" pitchFamily="2" charset="0"/>
              </a:rPr>
              <a:t>Types of Graphs</a:t>
            </a:r>
            <a:endParaRPr lang="en-US" sz="8000" dirty="0">
              <a:latin typeface="You Are Lov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73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268</TotalTime>
  <Words>669</Words>
  <Application>Microsoft Office PowerPoint</Application>
  <PresentationFormat>Widescreen</PresentationFormat>
  <Paragraphs>111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Garamond</vt:lpstr>
      <vt:lpstr>You Are Loved</vt:lpstr>
      <vt:lpstr>Organic</vt:lpstr>
      <vt:lpstr>Agriculture</vt:lpstr>
      <vt:lpstr>Food Worship</vt:lpstr>
      <vt:lpstr>Food</vt:lpstr>
      <vt:lpstr>“Agriculture” also refers to:</vt:lpstr>
      <vt:lpstr>Agriculture is more than food</vt:lpstr>
      <vt:lpstr>Agriculture Supports Our Basic Needs</vt:lpstr>
      <vt:lpstr>Change in Statistics</vt:lpstr>
      <vt:lpstr>Data Collection - USDA</vt:lpstr>
      <vt:lpstr>Types of Graphs</vt:lpstr>
      <vt:lpstr>Line Chart</vt:lpstr>
      <vt:lpstr>Column and Bar Charts</vt:lpstr>
      <vt:lpstr>Pictographs</vt:lpstr>
      <vt:lpstr>Pie Charts</vt:lpstr>
      <vt:lpstr>Area Charts</vt:lpstr>
      <vt:lpstr>Organizational Charts</vt:lpstr>
    </vt:vector>
  </TitlesOfParts>
  <Company>Jordan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 Types</dc:title>
  <dc:creator>Megan Rees</dc:creator>
  <cp:lastModifiedBy>Megan Rees</cp:lastModifiedBy>
  <cp:revision>10</cp:revision>
  <dcterms:created xsi:type="dcterms:W3CDTF">2015-10-05T14:09:40Z</dcterms:created>
  <dcterms:modified xsi:type="dcterms:W3CDTF">2015-10-05T18:38:06Z</dcterms:modified>
</cp:coreProperties>
</file>