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83" r:id="rId4"/>
    <p:sldId id="257" r:id="rId5"/>
    <p:sldId id="259" r:id="rId6"/>
    <p:sldId id="271" r:id="rId7"/>
    <p:sldId id="261" r:id="rId8"/>
    <p:sldId id="272" r:id="rId9"/>
    <p:sldId id="262" r:id="rId10"/>
    <p:sldId id="274" r:id="rId11"/>
    <p:sldId id="263" r:id="rId12"/>
    <p:sldId id="273" r:id="rId13"/>
    <p:sldId id="264" r:id="rId14"/>
    <p:sldId id="275" r:id="rId15"/>
    <p:sldId id="265" r:id="rId16"/>
    <p:sldId id="276" r:id="rId17"/>
    <p:sldId id="266" r:id="rId18"/>
    <p:sldId id="277" r:id="rId19"/>
    <p:sldId id="267" r:id="rId20"/>
    <p:sldId id="278" r:id="rId21"/>
    <p:sldId id="268" r:id="rId22"/>
    <p:sldId id="279" r:id="rId23"/>
    <p:sldId id="280" r:id="rId24"/>
    <p:sldId id="281" r:id="rId25"/>
    <p:sldId id="269" r:id="rId26"/>
    <p:sldId id="282" r:id="rId27"/>
    <p:sldId id="270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10D02"/>
    <a:srgbClr val="CEC9C2"/>
    <a:srgbClr val="751104"/>
    <a:srgbClr val="5748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7" autoAdjust="0"/>
    <p:restoredTop sz="94660"/>
  </p:normalViewPr>
  <p:slideViewPr>
    <p:cSldViewPr snapToGrid="0">
      <p:cViewPr varScale="1">
        <p:scale>
          <a:sx n="74" d="100"/>
          <a:sy n="74" d="100"/>
        </p:scale>
        <p:origin x="45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3B42C6C-B1BD-4CD7-A1BD-60B4ED6BA6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EC4E6293-3331-4FE0-A6D6-58D3C108E5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8B984C54-F9E7-4C01-AC2D-6DD6987C62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2B86C-F4B7-4C7B-90C1-D477B1CDDF98}" type="datetimeFigureOut">
              <a:rPr lang="en-US" smtClean="0"/>
              <a:t>2/3/2018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106DDD12-138C-4678-9CD6-0DEC36B3EE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63E8B0C7-984C-435D-8605-ED1585AD73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EA25F-A174-45F5-9C84-C10381CAD7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58876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3970B1C-D9EA-4BA8-90DD-8E2D3BEAD5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39C16A90-1454-4A5D-924F-D7067E55C2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6D68198-3D1D-4820-9B01-BC9FA71D32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2B86C-F4B7-4C7B-90C1-D477B1CDDF98}" type="datetimeFigureOut">
              <a:rPr lang="en-US" smtClean="0"/>
              <a:t>2/3/2018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C184458-E3BA-48A8-BFFA-99C9220059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6F75AC51-05B5-4BCF-A9B9-3776513659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EA25F-A174-45F5-9C84-C10381CAD7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59292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7D9893C0-AADC-419D-995A-93D86103637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BB555287-F7B2-453D-96A3-62F749ABAB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8D445D8-1615-4141-8FC4-2184289E75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2B86C-F4B7-4C7B-90C1-D477B1CDDF98}" type="datetimeFigureOut">
              <a:rPr lang="en-US" smtClean="0"/>
              <a:t>2/3/2018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CA48222E-D362-4C3E-8AA3-8892A2EF61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706DB8A-4EDF-4FC9-94C8-90C426A7EB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EA25F-A174-45F5-9C84-C10381CAD7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95810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60AD370-8679-4EF8-BE67-9699029B51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F040EB51-D2E0-4A4E-A880-539AF7C7E4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A542FE8-5AD7-49A7-9274-08CD0C402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2B86C-F4B7-4C7B-90C1-D477B1CDDF98}" type="datetimeFigureOut">
              <a:rPr lang="en-US" smtClean="0"/>
              <a:t>2/3/2018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22ADA52D-DBEE-4267-8196-E87A9D5164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65370EE-F542-438D-9797-5BE7A5932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EA25F-A174-45F5-9C84-C10381CAD7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89930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C494F12-893B-4CC4-9508-F9FEF265F3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C6327030-8575-4FA3-81C6-71055110BF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6B1AEF6-0C30-4DEA-8659-BEB95FC475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2B86C-F4B7-4C7B-90C1-D477B1CDDF98}" type="datetimeFigureOut">
              <a:rPr lang="en-US" smtClean="0"/>
              <a:t>2/3/2018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B207BD8E-F266-4F17-AFE3-77443CC07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7D613DE-DC6F-4E38-8AD1-E58257F10D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EA25F-A174-45F5-9C84-C10381CAD7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715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B7975EE-2B0D-418E-86FE-E68B052A1C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188F052A-C485-449F-AC84-601B76B2B3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916A4B97-832F-4121-84E7-93D229028D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FA217F37-8F95-4FA9-8FF5-18B5AEBF50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2B86C-F4B7-4C7B-90C1-D477B1CDDF98}" type="datetimeFigureOut">
              <a:rPr lang="en-US" smtClean="0"/>
              <a:t>2/3/2018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1789CD14-D6DF-4A73-B39B-D87BCD0C8B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A23AD2F6-93BA-49CC-A050-998A96638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EA25F-A174-45F5-9C84-C10381CAD7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99344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38A38B2-5BFC-47AC-BC01-B301AA387F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C04EAD89-81DC-4C1D-8459-9BF80EFB5B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E408C655-4A25-4355-A817-591B06739B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8637AE68-E006-4D5B-B2EB-8F6ECCCD06D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5928F4FD-2C2C-442C-BB5C-57C82DDE97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0518F27D-7CFD-4033-BBB8-2B987CCB1A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2B86C-F4B7-4C7B-90C1-D477B1CDDF98}" type="datetimeFigureOut">
              <a:rPr lang="en-US" smtClean="0"/>
              <a:t>2/3/2018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BB942B27-B5B2-4359-951F-E17233B51D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7472E6E5-6775-4452-A34F-9E95A3082F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EA25F-A174-45F5-9C84-C10381CAD7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09960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79C886E-323B-4A3F-9E5B-7F77D185BE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892AD9DA-354B-4529-ABCF-A4B65367EA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2B86C-F4B7-4C7B-90C1-D477B1CDDF98}" type="datetimeFigureOut">
              <a:rPr lang="en-US" smtClean="0"/>
              <a:t>2/3/2018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C4CC0586-3C56-4221-AA56-023EE8A68C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C6CED618-95DA-4C68-8389-A942FE742E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EA25F-A174-45F5-9C84-C10381CAD7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8594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BA5C66D6-A32E-4726-A715-D6366DCDC7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2B86C-F4B7-4C7B-90C1-D477B1CDDF98}" type="datetimeFigureOut">
              <a:rPr lang="en-US" smtClean="0"/>
              <a:t>2/3/2018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6E15A7E7-F16C-403E-813F-AF08B0175C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CBB5192A-36F2-4AE0-AE85-B0467F5B9E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EA25F-A174-45F5-9C84-C10381CAD7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6717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9AD3CEF-770F-4ECE-9935-297D7A67DF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5D0D48A5-E7C3-42D0-B30F-82B9AB8AF4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8CDCA619-FCA5-4795-A5F2-8021A36393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E8D2510A-BF19-4884-ACAF-4B7E37798B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2B86C-F4B7-4C7B-90C1-D477B1CDDF98}" type="datetimeFigureOut">
              <a:rPr lang="en-US" smtClean="0"/>
              <a:t>2/3/2018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D95F2FDD-04FC-437C-88CD-1D47436CC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A1EE2B02-6815-49C1-B1E4-4C1AF810E6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EA25F-A174-45F5-9C84-C10381CAD7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74110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1FD5EDD-16DD-4552-9FA7-D7832D2437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6CF6BB7F-D86B-4CA6-83F4-4689824844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61763323-04DF-4B96-A71C-479F72179D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E2E837F1-227D-4286-B902-735FB97054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2B86C-F4B7-4C7B-90C1-D477B1CDDF98}" type="datetimeFigureOut">
              <a:rPr lang="en-US" smtClean="0"/>
              <a:t>2/3/2018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C6287D5C-5274-44DC-8244-718FD3D207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685287A0-BADB-4029-8457-1E1F8B26C2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EA25F-A174-45F5-9C84-C10381CAD7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32571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C0EAD3EA-CA96-498F-9BB2-083F31B5C2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2E604929-BB0D-47B1-AAD9-283BA6B892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C92731F0-E022-4EF3-BAC9-FF2CDC705E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42B86C-F4B7-4C7B-90C1-D477B1CDDF98}" type="datetimeFigureOut">
              <a:rPr lang="en-US" smtClean="0"/>
              <a:t>2/3/2018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EF951B45-F9C9-41B5-AA45-1F00E82B2BE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13EA910-F57D-4205-B2E2-59C5C15E99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9EA25F-A174-45F5-9C84-C10381CAD7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598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Megan\Documents\CDA%20Presentation\CDA%20Lessons\6CDALesson.pdf" TargetMode="Externa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Megan\Documents\CDA%20Presentation\CDA%20Lessons\7CDALesson.pdf" TargetMode="Externa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CDA%20Lessons/8/value_powerpoint.pptx" TargetMode="Externa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hyperlink" Target="file:///C:\Users\Megan\Documents\CDA%20Presentation\CDA%20Lessons\8CDALesson.pdf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Megan\Documents\CDA%20Presentation\CDA%20Lessons\8CDALesson.pdf" TargetMode="Externa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Megan\Documents\CDA%20Presentation\CDA%20Lessons\10CDALesson.pdf" TargetMode="Externa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13" Type="http://schemas.openxmlformats.org/officeDocument/2006/relationships/slide" Target="slide23.xml"/><Relationship Id="rId3" Type="http://schemas.openxmlformats.org/officeDocument/2006/relationships/slide" Target="slide3.xml"/><Relationship Id="rId7" Type="http://schemas.openxmlformats.org/officeDocument/2006/relationships/slide" Target="slide11.xml"/><Relationship Id="rId12" Type="http://schemas.openxmlformats.org/officeDocument/2006/relationships/slide" Target="slide21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Relationship Id="rId6" Type="http://schemas.openxmlformats.org/officeDocument/2006/relationships/slide" Target="slide7.xml"/><Relationship Id="rId11" Type="http://schemas.openxmlformats.org/officeDocument/2006/relationships/slide" Target="slide19.xml"/><Relationship Id="rId5" Type="http://schemas.openxmlformats.org/officeDocument/2006/relationships/slide" Target="slide9.xml"/><Relationship Id="rId10" Type="http://schemas.openxmlformats.org/officeDocument/2006/relationships/slide" Target="slide17.xml"/><Relationship Id="rId4" Type="http://schemas.openxmlformats.org/officeDocument/2006/relationships/slide" Target="slide5.xml"/><Relationship Id="rId9" Type="http://schemas.openxmlformats.org/officeDocument/2006/relationships/slide" Target="slide15.xml"/><Relationship Id="rId14" Type="http://schemas.openxmlformats.org/officeDocument/2006/relationships/slide" Target="slide2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Megan\Documents\CDA%20Presentation\CDA%20Lessons\10CDALesson.pdf" TargetMode="Externa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sasupenn.qualtrics.com/jfe/form/SV_06f6QSOS2pZW9qR" TargetMode="Externa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hyperlink" Target="file:///C:\Users\Megan\Documents\CDA%20Presentation\CDA%20Lessons\10CDALesson.pdf" TargetMode="Externa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Megan\Documents\CDA%20Presentation\CDA%20Lessons\15CDALesson.pdf" TargetMode="Externa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Megan\Documents\CDA%20Presentation\CDA%20Lessons\16_cda_updated_by_mrees.ppsx" TargetMode="Externa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hyperlink" Target="file:///C:\Users\Megan\Documents\CDA%20Presentation\CDA%20Lessons\16CDALesson.pdf" TargetMode="Externa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watch?v=VcLYukVPbvs" TargetMode="External"/><Relationship Id="rId3" Type="http://schemas.openxmlformats.org/officeDocument/2006/relationships/hyperlink" Target="https://www.youtube.com/watch?v=Uo0KjdDJr1c" TargetMode="External"/><Relationship Id="rId7" Type="http://schemas.openxmlformats.org/officeDocument/2006/relationships/hyperlink" Target="file:///C:\Users\Megan\Documents\CDA%20Presentation\CDA%20Lessons\Peace%20Child%20International.pdf" TargetMode="Externa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myfloridacfo.com/mymoney/games/needs-vs-wants-game.html" TargetMode="External"/><Relationship Id="rId5" Type="http://schemas.openxmlformats.org/officeDocument/2006/relationships/hyperlink" Target="https://www.youtube.com/watch?v=6MBaFL7sCb8" TargetMode="External"/><Relationship Id="rId4" Type="http://schemas.openxmlformats.org/officeDocument/2006/relationships/hyperlink" Target="https://www.youtube.com/watch?v=MGuSqcnE-iQ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Uo0KjdDJr1c" TargetMode="Externa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hyperlink" Target="CDA%20Lessons/1CDALesson.pdf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CDA%20Lessons/2CDALesson.pdf" TargetMode="Externa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Megan\Documents\CDA%20Presentation\CDA%20Lessons\4CDALesson.pdf" TargetMode="Externa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82FB002-1A6A-499D-9A1C-6D3E2AE389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10628" y="2235200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rgbClr val="CEC9C2"/>
                </a:solidFill>
                <a:latin typeface="Engebrechtre Ex" panose="02010605000000000000" pitchFamily="2" charset="0"/>
              </a:rPr>
              <a:t>College &amp; Career </a:t>
            </a:r>
            <a:br>
              <a:rPr lang="en-US" dirty="0">
                <a:solidFill>
                  <a:srgbClr val="CEC9C2"/>
                </a:solidFill>
                <a:latin typeface="Engebrechtre Ex" panose="02010605000000000000" pitchFamily="2" charset="0"/>
              </a:rPr>
            </a:br>
            <a:r>
              <a:rPr lang="en-US" dirty="0">
                <a:solidFill>
                  <a:srgbClr val="CEC9C2"/>
                </a:solidFill>
                <a:latin typeface="Engebrechtre Ex" panose="02010605000000000000" pitchFamily="2" charset="0"/>
              </a:rPr>
              <a:t>Awareness: </a:t>
            </a:r>
            <a:br>
              <a:rPr lang="en-US" dirty="0">
                <a:solidFill>
                  <a:srgbClr val="CEC9C2"/>
                </a:solidFill>
                <a:latin typeface="Engebrechtre Ex" panose="02010605000000000000" pitchFamily="2" charset="0"/>
              </a:rPr>
            </a:br>
            <a:r>
              <a:rPr lang="en-US" dirty="0">
                <a:solidFill>
                  <a:srgbClr val="CEC9C2"/>
                </a:solidFill>
                <a:latin typeface="Engebrechtre Ex" panose="02010605000000000000" pitchFamily="2" charset="0"/>
              </a:rPr>
              <a:t>The Problem with CDA’s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8B7D34CB-F416-4D36-9824-B094ADC128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10628" y="5202238"/>
            <a:ext cx="9144000" cy="1655762"/>
          </a:xfrm>
        </p:spPr>
        <p:txBody>
          <a:bodyPr/>
          <a:lstStyle/>
          <a:p>
            <a:r>
              <a:rPr lang="en-US" dirty="0">
                <a:solidFill>
                  <a:srgbClr val="CEC9C2"/>
                </a:solidFill>
              </a:rPr>
              <a:t>By Megan Rees</a:t>
            </a:r>
          </a:p>
        </p:txBody>
      </p:sp>
    </p:spTree>
    <p:extLst>
      <p:ext uri="{BB962C8B-B14F-4D97-AF65-F5344CB8AC3E}">
        <p14:creationId xmlns:p14="http://schemas.microsoft.com/office/powerpoint/2010/main" val="421828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0360210-6F89-47BB-A87A-84CD2DB704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0180" y="252395"/>
            <a:ext cx="9428747" cy="857283"/>
          </a:xfrm>
        </p:spPr>
        <p:txBody>
          <a:bodyPr>
            <a:normAutofit fontScale="90000"/>
          </a:bodyPr>
          <a:lstStyle/>
          <a:p>
            <a:r>
              <a:rPr lang="en-US" sz="6000" dirty="0">
                <a:solidFill>
                  <a:srgbClr val="574833"/>
                </a:solidFill>
                <a:latin typeface="Engebrechtre Ex" panose="02010605000000000000" pitchFamily="2" charset="0"/>
              </a:rPr>
              <a:t>CDA 6: Learning Pyramid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1626A4C-F3D8-4695-BF96-62811F2E92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50181" y="2075881"/>
            <a:ext cx="9872314" cy="4529724"/>
          </a:xfrm>
        </p:spPr>
        <p:txBody>
          <a:bodyPr/>
          <a:lstStyle/>
          <a:p>
            <a:r>
              <a:rPr lang="en-US" dirty="0">
                <a:solidFill>
                  <a:srgbClr val="CEC9C2"/>
                </a:solidFill>
              </a:rPr>
              <a:t>My Rating:</a:t>
            </a:r>
          </a:p>
          <a:p>
            <a:r>
              <a:rPr lang="en-US" dirty="0">
                <a:solidFill>
                  <a:srgbClr val="CEC9C2"/>
                </a:solidFill>
              </a:rPr>
              <a:t>Overview:</a:t>
            </a:r>
          </a:p>
          <a:p>
            <a:pPr lvl="1"/>
            <a:r>
              <a:rPr lang="en-US" dirty="0">
                <a:solidFill>
                  <a:srgbClr val="CEC9C2"/>
                </a:solidFill>
              </a:rPr>
              <a:t>I like the first part of this lesson with the rapid fire questions and the skill demonstration. For me, I demonstrate drawing Ariel on the board for them. </a:t>
            </a:r>
          </a:p>
          <a:p>
            <a:pPr lvl="1"/>
            <a:r>
              <a:rPr lang="en-US" dirty="0">
                <a:solidFill>
                  <a:srgbClr val="CEC9C2"/>
                </a:solidFill>
              </a:rPr>
              <a:t>I like the Candy video but I find the whole section about it kind of weird. </a:t>
            </a:r>
          </a:p>
          <a:p>
            <a:pPr lvl="1"/>
            <a:r>
              <a:rPr lang="en-US" dirty="0">
                <a:solidFill>
                  <a:srgbClr val="CEC9C2"/>
                </a:solidFill>
              </a:rPr>
              <a:t>I understand what this lesson wants to teach, but the worksheet is really confusing. I have tried to improve it but have been rather unsuccessful. </a:t>
            </a:r>
          </a:p>
          <a:p>
            <a:pPr lvl="1"/>
            <a:r>
              <a:rPr lang="en-US" dirty="0">
                <a:solidFill>
                  <a:srgbClr val="CEC9C2"/>
                </a:solidFill>
              </a:rPr>
              <a:t>What exactly is this lesson trying to teach, and how can we make it more SIMPLE? It seems kind of all over the place</a:t>
            </a:r>
            <a:r>
              <a:rPr lang="en-US" dirty="0" smtClean="0">
                <a:solidFill>
                  <a:srgbClr val="CEC9C2"/>
                </a:solidFill>
              </a:rPr>
              <a:t>…</a:t>
            </a:r>
          </a:p>
          <a:p>
            <a:pPr lvl="1"/>
            <a:endParaRPr lang="en-US" dirty="0">
              <a:solidFill>
                <a:srgbClr val="CEC9C2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CEADE005-25F5-4CF3-9BF3-AC1D25FE8346}"/>
              </a:ext>
            </a:extLst>
          </p:cNvPr>
          <p:cNvSpPr txBox="1"/>
          <p:nvPr/>
        </p:nvSpPr>
        <p:spPr>
          <a:xfrm rot="16200000">
            <a:off x="-435358" y="4768603"/>
            <a:ext cx="28972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>
                <a:solidFill>
                  <a:srgbClr val="751104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Engebrechtre Ex" panose="02010605000000000000" pitchFamily="2" charset="0"/>
              </a:rPr>
              <a:t>CDA 6</a:t>
            </a:r>
          </a:p>
        </p:txBody>
      </p:sp>
      <p:sp>
        <p:nvSpPr>
          <p:cNvPr id="5" name="Star: 5 Points 4">
            <a:extLst>
              <a:ext uri="{FF2B5EF4-FFF2-40B4-BE49-F238E27FC236}">
                <a16:creationId xmlns="" xmlns:a16="http://schemas.microsoft.com/office/drawing/2014/main" id="{B44DAB65-4FF4-454B-8113-9275A855500B}"/>
              </a:ext>
            </a:extLst>
          </p:cNvPr>
          <p:cNvSpPr/>
          <p:nvPr/>
        </p:nvSpPr>
        <p:spPr>
          <a:xfrm>
            <a:off x="4004109" y="2075881"/>
            <a:ext cx="481263" cy="452388"/>
          </a:xfrm>
          <a:prstGeom prst="star5">
            <a:avLst/>
          </a:prstGeom>
          <a:solidFill>
            <a:srgbClr val="CEC9C2"/>
          </a:solidFill>
          <a:ln>
            <a:solidFill>
              <a:srgbClr val="CEC9C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6" name="Star: 5 Points 5">
            <a:extLst>
              <a:ext uri="{FF2B5EF4-FFF2-40B4-BE49-F238E27FC236}">
                <a16:creationId xmlns="" xmlns:a16="http://schemas.microsoft.com/office/drawing/2014/main" id="{F942F37F-9B77-4AD4-A129-BBC6426057F5}"/>
              </a:ext>
            </a:extLst>
          </p:cNvPr>
          <p:cNvSpPr/>
          <p:nvPr/>
        </p:nvSpPr>
        <p:spPr>
          <a:xfrm>
            <a:off x="4485372" y="2075881"/>
            <a:ext cx="481263" cy="452388"/>
          </a:xfrm>
          <a:prstGeom prst="star5">
            <a:avLst/>
          </a:prstGeom>
          <a:noFill/>
          <a:ln>
            <a:solidFill>
              <a:srgbClr val="CEC9C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7" name="Star: 5 Points 6">
            <a:extLst>
              <a:ext uri="{FF2B5EF4-FFF2-40B4-BE49-F238E27FC236}">
                <a16:creationId xmlns="" xmlns:a16="http://schemas.microsoft.com/office/drawing/2014/main" id="{7E99A9A9-29C4-47C7-9BEB-CD70FC1C4BFB}"/>
              </a:ext>
            </a:extLst>
          </p:cNvPr>
          <p:cNvSpPr/>
          <p:nvPr/>
        </p:nvSpPr>
        <p:spPr>
          <a:xfrm>
            <a:off x="4966635" y="2075881"/>
            <a:ext cx="481263" cy="452388"/>
          </a:xfrm>
          <a:prstGeom prst="star5">
            <a:avLst/>
          </a:prstGeom>
          <a:noFill/>
          <a:ln>
            <a:solidFill>
              <a:srgbClr val="CEC9C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8" name="Star: 5 Points 7">
            <a:extLst>
              <a:ext uri="{FF2B5EF4-FFF2-40B4-BE49-F238E27FC236}">
                <a16:creationId xmlns="" xmlns:a16="http://schemas.microsoft.com/office/drawing/2014/main" id="{179528D6-2C8F-42F7-B17B-FD6EBA28A199}"/>
              </a:ext>
            </a:extLst>
          </p:cNvPr>
          <p:cNvSpPr/>
          <p:nvPr/>
        </p:nvSpPr>
        <p:spPr>
          <a:xfrm>
            <a:off x="5443227" y="2075881"/>
            <a:ext cx="481263" cy="452388"/>
          </a:xfrm>
          <a:prstGeom prst="star5">
            <a:avLst/>
          </a:prstGeom>
          <a:noFill/>
          <a:ln>
            <a:solidFill>
              <a:srgbClr val="CEC9C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9" name="Star: 5 Points 8">
            <a:extLst>
              <a:ext uri="{FF2B5EF4-FFF2-40B4-BE49-F238E27FC236}">
                <a16:creationId xmlns="" xmlns:a16="http://schemas.microsoft.com/office/drawing/2014/main" id="{CA4F0692-5F07-4D3A-8015-581FCB3F5CD3}"/>
              </a:ext>
            </a:extLst>
          </p:cNvPr>
          <p:cNvSpPr/>
          <p:nvPr/>
        </p:nvSpPr>
        <p:spPr>
          <a:xfrm>
            <a:off x="5919819" y="2082331"/>
            <a:ext cx="481263" cy="452388"/>
          </a:xfrm>
          <a:prstGeom prst="star5">
            <a:avLst/>
          </a:prstGeom>
          <a:noFill/>
          <a:ln>
            <a:solidFill>
              <a:srgbClr val="CEC9C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hlinkClick r:id="rId3" action="ppaction://hlinkfile"/>
            <a:extLst>
              <a:ext uri="{FF2B5EF4-FFF2-40B4-BE49-F238E27FC236}">
                <a16:creationId xmlns="" xmlns:a16="http://schemas.microsoft.com/office/drawing/2014/main" id="{55C434A4-5E39-442C-A43F-299C10BD8205}"/>
              </a:ext>
            </a:extLst>
          </p:cNvPr>
          <p:cNvSpPr/>
          <p:nvPr/>
        </p:nvSpPr>
        <p:spPr>
          <a:xfrm>
            <a:off x="10411328" y="252395"/>
            <a:ext cx="1511167" cy="857283"/>
          </a:xfrm>
          <a:prstGeom prst="ellipse">
            <a:avLst/>
          </a:prstGeom>
          <a:solidFill>
            <a:srgbClr val="751104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Lesson Plan</a:t>
            </a:r>
          </a:p>
        </p:txBody>
      </p:sp>
      <p:pic>
        <p:nvPicPr>
          <p:cNvPr id="4098" name="Picture 2" descr="Picture">
            <a:extLst>
              <a:ext uri="{FF2B5EF4-FFF2-40B4-BE49-F238E27FC236}">
                <a16:creationId xmlns="" xmlns:a16="http://schemas.microsoft.com/office/drawing/2014/main" id="{A695CA2C-746D-414E-977A-0CA68ADCCE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332" y="1373413"/>
            <a:ext cx="10477500" cy="3409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1283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="" xmlns:a16="http://schemas.microsoft.com/office/drawing/2014/main" id="{4FD033E3-B344-4770-91BA-FB2278F895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842" y="2229504"/>
            <a:ext cx="10515600" cy="2708258"/>
          </a:xfrm>
        </p:spPr>
        <p:txBody>
          <a:bodyPr>
            <a:normAutofit fontScale="90000"/>
          </a:bodyPr>
          <a:lstStyle/>
          <a:p>
            <a:pPr algn="ctr"/>
            <a:r>
              <a:rPr lang="en-US" sz="8800" dirty="0">
                <a:solidFill>
                  <a:srgbClr val="CEC9C2"/>
                </a:solidFill>
                <a:latin typeface="Engebrechtre Ex" panose="02010605000000000000" pitchFamily="2" charset="0"/>
              </a:rPr>
              <a:t>CDA 7: </a:t>
            </a:r>
            <a:br>
              <a:rPr lang="en-US" sz="8800" dirty="0">
                <a:solidFill>
                  <a:srgbClr val="CEC9C2"/>
                </a:solidFill>
                <a:latin typeface="Engebrechtre Ex" panose="02010605000000000000" pitchFamily="2" charset="0"/>
              </a:rPr>
            </a:br>
            <a:r>
              <a:rPr lang="en-US" sz="6700" dirty="0">
                <a:solidFill>
                  <a:srgbClr val="CEC9C2"/>
                </a:solidFill>
                <a:latin typeface="Engebrechtre Ex" panose="02010605000000000000" pitchFamily="2" charset="0"/>
              </a:rPr>
              <a:t>Knowledge, Skills, &amp; Abilities</a:t>
            </a:r>
            <a:endParaRPr lang="en-US" sz="8800" dirty="0">
              <a:solidFill>
                <a:srgbClr val="CEC9C2"/>
              </a:solidFill>
              <a:latin typeface="Engebrechtre Ex" panose="02010605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7766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0360210-6F89-47BB-A87A-84CD2DB704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0180" y="252395"/>
            <a:ext cx="9428747" cy="857283"/>
          </a:xfrm>
        </p:spPr>
        <p:txBody>
          <a:bodyPr>
            <a:normAutofit fontScale="90000"/>
          </a:bodyPr>
          <a:lstStyle/>
          <a:p>
            <a:r>
              <a:rPr lang="en-US" sz="6000" dirty="0">
                <a:solidFill>
                  <a:srgbClr val="574833"/>
                </a:solidFill>
                <a:latin typeface="Engebrechtre Ex" panose="02010605000000000000" pitchFamily="2" charset="0"/>
              </a:rPr>
              <a:t>CDA 7: Skills &amp; Abilities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1626A4C-F3D8-4695-BF96-62811F2E92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50181" y="2075881"/>
            <a:ext cx="9872314" cy="4529724"/>
          </a:xfrm>
        </p:spPr>
        <p:txBody>
          <a:bodyPr/>
          <a:lstStyle/>
          <a:p>
            <a:r>
              <a:rPr lang="en-US" dirty="0">
                <a:solidFill>
                  <a:srgbClr val="CEC9C2"/>
                </a:solidFill>
              </a:rPr>
              <a:t>My Rating:</a:t>
            </a:r>
          </a:p>
          <a:p>
            <a:r>
              <a:rPr lang="en-US" dirty="0">
                <a:solidFill>
                  <a:srgbClr val="CEC9C2"/>
                </a:solidFill>
              </a:rPr>
              <a:t>Overview:</a:t>
            </a:r>
          </a:p>
          <a:p>
            <a:pPr lvl="1"/>
            <a:r>
              <a:rPr lang="en-US" dirty="0">
                <a:solidFill>
                  <a:srgbClr val="CEC9C2"/>
                </a:solidFill>
              </a:rPr>
              <a:t>I like this lesson and teach it pretty much as it’s laid out. It’s simple with not too many activities. </a:t>
            </a:r>
          </a:p>
          <a:p>
            <a:pPr lvl="1"/>
            <a:r>
              <a:rPr lang="en-US" dirty="0">
                <a:solidFill>
                  <a:srgbClr val="CEC9C2"/>
                </a:solidFill>
              </a:rPr>
              <a:t>This is my go to substitute lesson because it’s easy to give a sub!</a:t>
            </a:r>
          </a:p>
          <a:p>
            <a:pPr lvl="1"/>
            <a:endParaRPr lang="en-US" dirty="0">
              <a:solidFill>
                <a:srgbClr val="CEC9C2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CEADE005-25F5-4CF3-9BF3-AC1D25FE8346}"/>
              </a:ext>
            </a:extLst>
          </p:cNvPr>
          <p:cNvSpPr txBox="1"/>
          <p:nvPr/>
        </p:nvSpPr>
        <p:spPr>
          <a:xfrm rot="16200000">
            <a:off x="-435358" y="4768603"/>
            <a:ext cx="28972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>
                <a:solidFill>
                  <a:srgbClr val="751104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Engebrechtre Ex" panose="02010605000000000000" pitchFamily="2" charset="0"/>
              </a:rPr>
              <a:t>CDA 7</a:t>
            </a:r>
          </a:p>
        </p:txBody>
      </p:sp>
      <p:sp>
        <p:nvSpPr>
          <p:cNvPr id="5" name="Star: 5 Points 4">
            <a:extLst>
              <a:ext uri="{FF2B5EF4-FFF2-40B4-BE49-F238E27FC236}">
                <a16:creationId xmlns="" xmlns:a16="http://schemas.microsoft.com/office/drawing/2014/main" id="{B44DAB65-4FF4-454B-8113-9275A855500B}"/>
              </a:ext>
            </a:extLst>
          </p:cNvPr>
          <p:cNvSpPr/>
          <p:nvPr/>
        </p:nvSpPr>
        <p:spPr>
          <a:xfrm>
            <a:off x="4004109" y="2075881"/>
            <a:ext cx="481263" cy="452388"/>
          </a:xfrm>
          <a:prstGeom prst="star5">
            <a:avLst/>
          </a:prstGeom>
          <a:solidFill>
            <a:srgbClr val="CEC9C2"/>
          </a:solidFill>
          <a:ln>
            <a:solidFill>
              <a:srgbClr val="CEC9C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6" name="Star: 5 Points 5">
            <a:extLst>
              <a:ext uri="{FF2B5EF4-FFF2-40B4-BE49-F238E27FC236}">
                <a16:creationId xmlns="" xmlns:a16="http://schemas.microsoft.com/office/drawing/2014/main" id="{F942F37F-9B77-4AD4-A129-BBC6426057F5}"/>
              </a:ext>
            </a:extLst>
          </p:cNvPr>
          <p:cNvSpPr/>
          <p:nvPr/>
        </p:nvSpPr>
        <p:spPr>
          <a:xfrm>
            <a:off x="4485372" y="2075881"/>
            <a:ext cx="481263" cy="452388"/>
          </a:xfrm>
          <a:prstGeom prst="star5">
            <a:avLst/>
          </a:prstGeom>
          <a:solidFill>
            <a:srgbClr val="CEC9C2"/>
          </a:solidFill>
          <a:ln>
            <a:solidFill>
              <a:srgbClr val="CEC9C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7" name="Star: 5 Points 6">
            <a:extLst>
              <a:ext uri="{FF2B5EF4-FFF2-40B4-BE49-F238E27FC236}">
                <a16:creationId xmlns="" xmlns:a16="http://schemas.microsoft.com/office/drawing/2014/main" id="{7E99A9A9-29C4-47C7-9BEB-CD70FC1C4BFB}"/>
              </a:ext>
            </a:extLst>
          </p:cNvPr>
          <p:cNvSpPr/>
          <p:nvPr/>
        </p:nvSpPr>
        <p:spPr>
          <a:xfrm>
            <a:off x="4966635" y="2075881"/>
            <a:ext cx="481263" cy="452388"/>
          </a:xfrm>
          <a:prstGeom prst="star5">
            <a:avLst/>
          </a:prstGeom>
          <a:solidFill>
            <a:srgbClr val="CEC9C2"/>
          </a:solidFill>
          <a:ln>
            <a:solidFill>
              <a:srgbClr val="CEC9C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8" name="Star: 5 Points 7">
            <a:extLst>
              <a:ext uri="{FF2B5EF4-FFF2-40B4-BE49-F238E27FC236}">
                <a16:creationId xmlns="" xmlns:a16="http://schemas.microsoft.com/office/drawing/2014/main" id="{179528D6-2C8F-42F7-B17B-FD6EBA28A199}"/>
              </a:ext>
            </a:extLst>
          </p:cNvPr>
          <p:cNvSpPr/>
          <p:nvPr/>
        </p:nvSpPr>
        <p:spPr>
          <a:xfrm>
            <a:off x="5443227" y="2075881"/>
            <a:ext cx="481263" cy="452388"/>
          </a:xfrm>
          <a:prstGeom prst="star5">
            <a:avLst/>
          </a:prstGeom>
          <a:solidFill>
            <a:srgbClr val="CEC9C2"/>
          </a:solidFill>
          <a:ln>
            <a:solidFill>
              <a:srgbClr val="CEC9C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9" name="Star: 5 Points 8">
            <a:extLst>
              <a:ext uri="{FF2B5EF4-FFF2-40B4-BE49-F238E27FC236}">
                <a16:creationId xmlns="" xmlns:a16="http://schemas.microsoft.com/office/drawing/2014/main" id="{CA4F0692-5F07-4D3A-8015-581FCB3F5CD3}"/>
              </a:ext>
            </a:extLst>
          </p:cNvPr>
          <p:cNvSpPr/>
          <p:nvPr/>
        </p:nvSpPr>
        <p:spPr>
          <a:xfrm>
            <a:off x="5919819" y="2082331"/>
            <a:ext cx="481263" cy="452388"/>
          </a:xfrm>
          <a:prstGeom prst="star5">
            <a:avLst/>
          </a:prstGeom>
          <a:solidFill>
            <a:srgbClr val="CEC9C2"/>
          </a:solidFill>
          <a:ln>
            <a:solidFill>
              <a:srgbClr val="CEC9C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hlinkClick r:id="rId3" action="ppaction://hlinkfile"/>
            <a:extLst>
              <a:ext uri="{FF2B5EF4-FFF2-40B4-BE49-F238E27FC236}">
                <a16:creationId xmlns="" xmlns:a16="http://schemas.microsoft.com/office/drawing/2014/main" id="{55C434A4-5E39-442C-A43F-299C10BD8205}"/>
              </a:ext>
            </a:extLst>
          </p:cNvPr>
          <p:cNvSpPr/>
          <p:nvPr/>
        </p:nvSpPr>
        <p:spPr>
          <a:xfrm>
            <a:off x="10411328" y="252395"/>
            <a:ext cx="1511167" cy="857283"/>
          </a:xfrm>
          <a:prstGeom prst="ellipse">
            <a:avLst/>
          </a:prstGeom>
          <a:solidFill>
            <a:srgbClr val="751104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Lesson Plan</a:t>
            </a:r>
          </a:p>
        </p:txBody>
      </p:sp>
    </p:spTree>
    <p:extLst>
      <p:ext uri="{BB962C8B-B14F-4D97-AF65-F5344CB8AC3E}">
        <p14:creationId xmlns:p14="http://schemas.microsoft.com/office/powerpoint/2010/main" val="918326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="" xmlns:a16="http://schemas.microsoft.com/office/drawing/2014/main" id="{4FD033E3-B344-4770-91BA-FB2278F895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842" y="2229504"/>
            <a:ext cx="10515600" cy="2708258"/>
          </a:xfrm>
        </p:spPr>
        <p:txBody>
          <a:bodyPr>
            <a:normAutofit/>
          </a:bodyPr>
          <a:lstStyle/>
          <a:p>
            <a:pPr algn="ctr"/>
            <a:r>
              <a:rPr lang="en-US" sz="8800" dirty="0">
                <a:solidFill>
                  <a:srgbClr val="CEC9C2"/>
                </a:solidFill>
                <a:latin typeface="Engebrechtre Ex" panose="02010605000000000000" pitchFamily="2" charset="0"/>
              </a:rPr>
              <a:t>CDA 8: </a:t>
            </a:r>
            <a:br>
              <a:rPr lang="en-US" sz="8800" dirty="0">
                <a:solidFill>
                  <a:srgbClr val="CEC9C2"/>
                </a:solidFill>
                <a:latin typeface="Engebrechtre Ex" panose="02010605000000000000" pitchFamily="2" charset="0"/>
              </a:rPr>
            </a:br>
            <a:r>
              <a:rPr lang="en-US" sz="8800" dirty="0">
                <a:solidFill>
                  <a:srgbClr val="CEC9C2"/>
                </a:solidFill>
                <a:latin typeface="Engebrechtre Ex" panose="02010605000000000000" pitchFamily="2" charset="0"/>
              </a:rPr>
              <a:t>Work Values</a:t>
            </a:r>
          </a:p>
        </p:txBody>
      </p:sp>
    </p:spTree>
    <p:extLst>
      <p:ext uri="{BB962C8B-B14F-4D97-AF65-F5344CB8AC3E}">
        <p14:creationId xmlns:p14="http://schemas.microsoft.com/office/powerpoint/2010/main" val="2288860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0360210-6F89-47BB-A87A-84CD2DB704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0180" y="252395"/>
            <a:ext cx="9428747" cy="857283"/>
          </a:xfrm>
        </p:spPr>
        <p:txBody>
          <a:bodyPr>
            <a:normAutofit fontScale="90000"/>
          </a:bodyPr>
          <a:lstStyle/>
          <a:p>
            <a:r>
              <a:rPr lang="en-US" sz="6000" dirty="0">
                <a:solidFill>
                  <a:srgbClr val="574833"/>
                </a:solidFill>
                <a:latin typeface="Engebrechtre Ex" panose="02010605000000000000" pitchFamily="2" charset="0"/>
              </a:rPr>
              <a:t>CDA 8: Work Values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1626A4C-F3D8-4695-BF96-62811F2E92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50181" y="2075881"/>
            <a:ext cx="9872314" cy="4529724"/>
          </a:xfrm>
        </p:spPr>
        <p:txBody>
          <a:bodyPr/>
          <a:lstStyle/>
          <a:p>
            <a:r>
              <a:rPr lang="en-US" dirty="0">
                <a:solidFill>
                  <a:srgbClr val="CEC9C2"/>
                </a:solidFill>
              </a:rPr>
              <a:t>My Rating:</a:t>
            </a:r>
          </a:p>
          <a:p>
            <a:r>
              <a:rPr lang="en-US" dirty="0">
                <a:solidFill>
                  <a:srgbClr val="CEC9C2"/>
                </a:solidFill>
              </a:rPr>
              <a:t>Overview:</a:t>
            </a:r>
          </a:p>
          <a:p>
            <a:pPr lvl="1"/>
            <a:r>
              <a:rPr lang="en-US" dirty="0">
                <a:solidFill>
                  <a:srgbClr val="CEC9C2"/>
                </a:solidFill>
              </a:rPr>
              <a:t>I printed bills with different currencies and put them on the board. I call kids up to pick which one they want. Then we look them up on Google to see their value and who has the most money. A VERY fun activity.</a:t>
            </a:r>
          </a:p>
          <a:p>
            <a:pPr lvl="1"/>
            <a:r>
              <a:rPr lang="en-US" dirty="0">
                <a:solidFill>
                  <a:srgbClr val="CEC9C2"/>
                </a:solidFill>
              </a:rPr>
              <a:t>I liked the values from the old lesson—there were 12 of them and they were more in depth than the six in this one, so I actually use the old ones</a:t>
            </a:r>
            <a:r>
              <a:rPr lang="en-US" dirty="0" smtClean="0">
                <a:solidFill>
                  <a:srgbClr val="CEC9C2"/>
                </a:solidFill>
              </a:rPr>
              <a:t>.</a:t>
            </a:r>
          </a:p>
          <a:p>
            <a:pPr lvl="1"/>
            <a:r>
              <a:rPr lang="en-US" dirty="0" smtClean="0">
                <a:solidFill>
                  <a:srgbClr val="CEC9C2"/>
                </a:solidFill>
                <a:hlinkClick r:id="rId3" action="ppaction://hlinkpres?slideindex=1&amp;slidetitle="/>
              </a:rPr>
              <a:t>My PowerPoint</a:t>
            </a:r>
            <a:endParaRPr lang="en-US" dirty="0">
              <a:solidFill>
                <a:srgbClr val="CEC9C2"/>
              </a:solidFill>
            </a:endParaRPr>
          </a:p>
          <a:p>
            <a:pPr lvl="1"/>
            <a:r>
              <a:rPr lang="en-US" dirty="0">
                <a:solidFill>
                  <a:srgbClr val="CEC9C2"/>
                </a:solidFill>
              </a:rPr>
              <a:t>I have never used the Intrinsic/extrinsic worksheet. Thoughts?</a:t>
            </a:r>
          </a:p>
          <a:p>
            <a:pPr lvl="1"/>
            <a:endParaRPr lang="en-US" dirty="0">
              <a:solidFill>
                <a:srgbClr val="CEC9C2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CEADE005-25F5-4CF3-9BF3-AC1D25FE8346}"/>
              </a:ext>
            </a:extLst>
          </p:cNvPr>
          <p:cNvSpPr txBox="1"/>
          <p:nvPr/>
        </p:nvSpPr>
        <p:spPr>
          <a:xfrm rot="16200000">
            <a:off x="-435358" y="4768603"/>
            <a:ext cx="28972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>
                <a:solidFill>
                  <a:srgbClr val="751104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Engebrechtre Ex" panose="02010605000000000000" pitchFamily="2" charset="0"/>
              </a:rPr>
              <a:t>CDA 8</a:t>
            </a:r>
          </a:p>
        </p:txBody>
      </p:sp>
      <p:sp>
        <p:nvSpPr>
          <p:cNvPr id="5" name="Star: 5 Points 4">
            <a:extLst>
              <a:ext uri="{FF2B5EF4-FFF2-40B4-BE49-F238E27FC236}">
                <a16:creationId xmlns="" xmlns:a16="http://schemas.microsoft.com/office/drawing/2014/main" id="{B44DAB65-4FF4-454B-8113-9275A855500B}"/>
              </a:ext>
            </a:extLst>
          </p:cNvPr>
          <p:cNvSpPr/>
          <p:nvPr/>
        </p:nvSpPr>
        <p:spPr>
          <a:xfrm>
            <a:off x="4004109" y="2075881"/>
            <a:ext cx="481263" cy="452388"/>
          </a:xfrm>
          <a:prstGeom prst="star5">
            <a:avLst/>
          </a:prstGeom>
          <a:solidFill>
            <a:srgbClr val="CEC9C2"/>
          </a:solidFill>
          <a:ln>
            <a:solidFill>
              <a:srgbClr val="CEC9C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6" name="Star: 5 Points 5">
            <a:extLst>
              <a:ext uri="{FF2B5EF4-FFF2-40B4-BE49-F238E27FC236}">
                <a16:creationId xmlns="" xmlns:a16="http://schemas.microsoft.com/office/drawing/2014/main" id="{F942F37F-9B77-4AD4-A129-BBC6426057F5}"/>
              </a:ext>
            </a:extLst>
          </p:cNvPr>
          <p:cNvSpPr/>
          <p:nvPr/>
        </p:nvSpPr>
        <p:spPr>
          <a:xfrm>
            <a:off x="4485372" y="2075881"/>
            <a:ext cx="481263" cy="452388"/>
          </a:xfrm>
          <a:prstGeom prst="star5">
            <a:avLst/>
          </a:prstGeom>
          <a:solidFill>
            <a:srgbClr val="CEC9C2"/>
          </a:solidFill>
          <a:ln>
            <a:solidFill>
              <a:srgbClr val="CEC9C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7" name="Star: 5 Points 6">
            <a:extLst>
              <a:ext uri="{FF2B5EF4-FFF2-40B4-BE49-F238E27FC236}">
                <a16:creationId xmlns="" xmlns:a16="http://schemas.microsoft.com/office/drawing/2014/main" id="{7E99A9A9-29C4-47C7-9BEB-CD70FC1C4BFB}"/>
              </a:ext>
            </a:extLst>
          </p:cNvPr>
          <p:cNvSpPr/>
          <p:nvPr/>
        </p:nvSpPr>
        <p:spPr>
          <a:xfrm>
            <a:off x="4966635" y="2075881"/>
            <a:ext cx="481263" cy="452388"/>
          </a:xfrm>
          <a:prstGeom prst="star5">
            <a:avLst/>
          </a:prstGeom>
          <a:solidFill>
            <a:srgbClr val="CEC9C2"/>
          </a:solidFill>
          <a:ln>
            <a:solidFill>
              <a:srgbClr val="CEC9C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8" name="Star: 5 Points 7">
            <a:extLst>
              <a:ext uri="{FF2B5EF4-FFF2-40B4-BE49-F238E27FC236}">
                <a16:creationId xmlns="" xmlns:a16="http://schemas.microsoft.com/office/drawing/2014/main" id="{179528D6-2C8F-42F7-B17B-FD6EBA28A199}"/>
              </a:ext>
            </a:extLst>
          </p:cNvPr>
          <p:cNvSpPr/>
          <p:nvPr/>
        </p:nvSpPr>
        <p:spPr>
          <a:xfrm>
            <a:off x="5443227" y="2075881"/>
            <a:ext cx="481263" cy="452388"/>
          </a:xfrm>
          <a:prstGeom prst="star5">
            <a:avLst/>
          </a:prstGeom>
          <a:solidFill>
            <a:srgbClr val="CEC9C2"/>
          </a:solidFill>
          <a:ln>
            <a:solidFill>
              <a:srgbClr val="CEC9C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9" name="Star: 5 Points 8">
            <a:extLst>
              <a:ext uri="{FF2B5EF4-FFF2-40B4-BE49-F238E27FC236}">
                <a16:creationId xmlns="" xmlns:a16="http://schemas.microsoft.com/office/drawing/2014/main" id="{CA4F0692-5F07-4D3A-8015-581FCB3F5CD3}"/>
              </a:ext>
            </a:extLst>
          </p:cNvPr>
          <p:cNvSpPr/>
          <p:nvPr/>
        </p:nvSpPr>
        <p:spPr>
          <a:xfrm>
            <a:off x="5919819" y="2082331"/>
            <a:ext cx="481263" cy="452388"/>
          </a:xfrm>
          <a:prstGeom prst="star5">
            <a:avLst/>
          </a:prstGeom>
          <a:noFill/>
          <a:ln>
            <a:solidFill>
              <a:srgbClr val="CEC9C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hlinkClick r:id="rId4" action="ppaction://hlinkfile"/>
            <a:extLst>
              <a:ext uri="{FF2B5EF4-FFF2-40B4-BE49-F238E27FC236}">
                <a16:creationId xmlns="" xmlns:a16="http://schemas.microsoft.com/office/drawing/2014/main" id="{55C434A4-5E39-442C-A43F-299C10BD8205}"/>
              </a:ext>
            </a:extLst>
          </p:cNvPr>
          <p:cNvSpPr/>
          <p:nvPr/>
        </p:nvSpPr>
        <p:spPr>
          <a:xfrm>
            <a:off x="10411328" y="252395"/>
            <a:ext cx="1511167" cy="857283"/>
          </a:xfrm>
          <a:prstGeom prst="ellipse">
            <a:avLst/>
          </a:prstGeom>
          <a:solidFill>
            <a:srgbClr val="751104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Lesson Plan</a:t>
            </a:r>
          </a:p>
        </p:txBody>
      </p:sp>
    </p:spTree>
    <p:extLst>
      <p:ext uri="{BB962C8B-B14F-4D97-AF65-F5344CB8AC3E}">
        <p14:creationId xmlns:p14="http://schemas.microsoft.com/office/powerpoint/2010/main" val="261247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="" xmlns:a16="http://schemas.microsoft.com/office/drawing/2014/main" id="{4FD033E3-B344-4770-91BA-FB2278F895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842" y="2229504"/>
            <a:ext cx="10515600" cy="2708258"/>
          </a:xfrm>
        </p:spPr>
        <p:txBody>
          <a:bodyPr>
            <a:normAutofit fontScale="90000"/>
          </a:bodyPr>
          <a:lstStyle/>
          <a:p>
            <a:pPr algn="ctr"/>
            <a:r>
              <a:rPr lang="en-US" sz="8800" dirty="0">
                <a:solidFill>
                  <a:srgbClr val="CEC9C2"/>
                </a:solidFill>
                <a:latin typeface="Engebrechtre Ex" panose="02010605000000000000" pitchFamily="2" charset="0"/>
              </a:rPr>
              <a:t>CDA 9: </a:t>
            </a:r>
            <a:br>
              <a:rPr lang="en-US" sz="8800" dirty="0">
                <a:solidFill>
                  <a:srgbClr val="CEC9C2"/>
                </a:solidFill>
                <a:latin typeface="Engebrechtre Ex" panose="02010605000000000000" pitchFamily="2" charset="0"/>
              </a:rPr>
            </a:br>
            <a:r>
              <a:rPr lang="en-US" sz="7300" dirty="0">
                <a:solidFill>
                  <a:srgbClr val="CEC9C2"/>
                </a:solidFill>
                <a:latin typeface="Engebrechtre Ex" panose="02010605000000000000" pitchFamily="2" charset="0"/>
              </a:rPr>
              <a:t>Identifying Career Interests</a:t>
            </a:r>
            <a:endParaRPr lang="en-US" sz="8800" dirty="0">
              <a:solidFill>
                <a:srgbClr val="CEC9C2"/>
              </a:solidFill>
              <a:latin typeface="Engebrechtre Ex" panose="02010605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1109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0360210-6F89-47BB-A87A-84CD2DB704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0180" y="252395"/>
            <a:ext cx="9428747" cy="857283"/>
          </a:xfrm>
        </p:spPr>
        <p:txBody>
          <a:bodyPr>
            <a:normAutofit fontScale="90000"/>
          </a:bodyPr>
          <a:lstStyle/>
          <a:p>
            <a:r>
              <a:rPr lang="en-US" sz="6000" dirty="0">
                <a:solidFill>
                  <a:srgbClr val="574833"/>
                </a:solidFill>
                <a:latin typeface="Engebrechtre Ex" panose="02010605000000000000" pitchFamily="2" charset="0"/>
              </a:rPr>
              <a:t>CDA 9: Career Interests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1626A4C-F3D8-4695-BF96-62811F2E92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50181" y="2075881"/>
            <a:ext cx="9872314" cy="4529724"/>
          </a:xfrm>
        </p:spPr>
        <p:txBody>
          <a:bodyPr/>
          <a:lstStyle/>
          <a:p>
            <a:r>
              <a:rPr lang="en-US" dirty="0">
                <a:solidFill>
                  <a:srgbClr val="CEC9C2"/>
                </a:solidFill>
              </a:rPr>
              <a:t>My Rating:</a:t>
            </a:r>
          </a:p>
          <a:p>
            <a:r>
              <a:rPr lang="en-US" dirty="0">
                <a:solidFill>
                  <a:srgbClr val="CEC9C2"/>
                </a:solidFill>
              </a:rPr>
              <a:t>Overview:</a:t>
            </a:r>
          </a:p>
          <a:p>
            <a:pPr lvl="1"/>
            <a:r>
              <a:rPr lang="en-US" dirty="0">
                <a:solidFill>
                  <a:srgbClr val="CEC9C2"/>
                </a:solidFill>
              </a:rPr>
              <a:t>I like the opening activity where they organize things in groups—I use candy for that. Then I give them a personality survey that I created that sorts them into Holland code groups.</a:t>
            </a:r>
          </a:p>
          <a:p>
            <a:pPr lvl="1"/>
            <a:r>
              <a:rPr lang="en-US" dirty="0">
                <a:solidFill>
                  <a:srgbClr val="CEC9C2"/>
                </a:solidFill>
              </a:rPr>
              <a:t>The group activity is fine. I used Google Slides instead of making a poster, but it works. I did run out of time though. </a:t>
            </a:r>
          </a:p>
          <a:p>
            <a:pPr lvl="1"/>
            <a:endParaRPr lang="en-US" dirty="0">
              <a:solidFill>
                <a:srgbClr val="CEC9C2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CEADE005-25F5-4CF3-9BF3-AC1D25FE8346}"/>
              </a:ext>
            </a:extLst>
          </p:cNvPr>
          <p:cNvSpPr txBox="1"/>
          <p:nvPr/>
        </p:nvSpPr>
        <p:spPr>
          <a:xfrm rot="16200000">
            <a:off x="-435358" y="4768603"/>
            <a:ext cx="28972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>
                <a:solidFill>
                  <a:srgbClr val="751104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Engebrechtre Ex" panose="02010605000000000000" pitchFamily="2" charset="0"/>
              </a:rPr>
              <a:t>CDA 9</a:t>
            </a:r>
          </a:p>
        </p:txBody>
      </p:sp>
      <p:sp>
        <p:nvSpPr>
          <p:cNvPr id="5" name="Star: 5 Points 4">
            <a:extLst>
              <a:ext uri="{FF2B5EF4-FFF2-40B4-BE49-F238E27FC236}">
                <a16:creationId xmlns="" xmlns:a16="http://schemas.microsoft.com/office/drawing/2014/main" id="{B44DAB65-4FF4-454B-8113-9275A855500B}"/>
              </a:ext>
            </a:extLst>
          </p:cNvPr>
          <p:cNvSpPr/>
          <p:nvPr/>
        </p:nvSpPr>
        <p:spPr>
          <a:xfrm>
            <a:off x="4004109" y="2075881"/>
            <a:ext cx="481263" cy="452388"/>
          </a:xfrm>
          <a:prstGeom prst="star5">
            <a:avLst/>
          </a:prstGeom>
          <a:solidFill>
            <a:srgbClr val="CEC9C2"/>
          </a:solidFill>
          <a:ln>
            <a:solidFill>
              <a:srgbClr val="CEC9C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6" name="Star: 5 Points 5">
            <a:extLst>
              <a:ext uri="{FF2B5EF4-FFF2-40B4-BE49-F238E27FC236}">
                <a16:creationId xmlns="" xmlns:a16="http://schemas.microsoft.com/office/drawing/2014/main" id="{F942F37F-9B77-4AD4-A129-BBC6426057F5}"/>
              </a:ext>
            </a:extLst>
          </p:cNvPr>
          <p:cNvSpPr/>
          <p:nvPr/>
        </p:nvSpPr>
        <p:spPr>
          <a:xfrm>
            <a:off x="4485372" y="2075881"/>
            <a:ext cx="481263" cy="452388"/>
          </a:xfrm>
          <a:prstGeom prst="star5">
            <a:avLst/>
          </a:prstGeom>
          <a:solidFill>
            <a:srgbClr val="CEC9C2"/>
          </a:solidFill>
          <a:ln>
            <a:solidFill>
              <a:srgbClr val="CEC9C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7" name="Star: 5 Points 6">
            <a:extLst>
              <a:ext uri="{FF2B5EF4-FFF2-40B4-BE49-F238E27FC236}">
                <a16:creationId xmlns="" xmlns:a16="http://schemas.microsoft.com/office/drawing/2014/main" id="{7E99A9A9-29C4-47C7-9BEB-CD70FC1C4BFB}"/>
              </a:ext>
            </a:extLst>
          </p:cNvPr>
          <p:cNvSpPr/>
          <p:nvPr/>
        </p:nvSpPr>
        <p:spPr>
          <a:xfrm>
            <a:off x="4966635" y="2075881"/>
            <a:ext cx="481263" cy="452388"/>
          </a:xfrm>
          <a:prstGeom prst="star5">
            <a:avLst/>
          </a:prstGeom>
          <a:solidFill>
            <a:srgbClr val="CEC9C2"/>
          </a:solidFill>
          <a:ln>
            <a:solidFill>
              <a:srgbClr val="CEC9C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8" name="Star: 5 Points 7">
            <a:extLst>
              <a:ext uri="{FF2B5EF4-FFF2-40B4-BE49-F238E27FC236}">
                <a16:creationId xmlns="" xmlns:a16="http://schemas.microsoft.com/office/drawing/2014/main" id="{179528D6-2C8F-42F7-B17B-FD6EBA28A199}"/>
              </a:ext>
            </a:extLst>
          </p:cNvPr>
          <p:cNvSpPr/>
          <p:nvPr/>
        </p:nvSpPr>
        <p:spPr>
          <a:xfrm>
            <a:off x="5443227" y="2075881"/>
            <a:ext cx="481263" cy="452388"/>
          </a:xfrm>
          <a:prstGeom prst="star5">
            <a:avLst/>
          </a:prstGeom>
          <a:solidFill>
            <a:srgbClr val="CEC9C2"/>
          </a:solidFill>
          <a:ln>
            <a:solidFill>
              <a:srgbClr val="CEC9C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9" name="Star: 5 Points 8">
            <a:extLst>
              <a:ext uri="{FF2B5EF4-FFF2-40B4-BE49-F238E27FC236}">
                <a16:creationId xmlns="" xmlns:a16="http://schemas.microsoft.com/office/drawing/2014/main" id="{CA4F0692-5F07-4D3A-8015-581FCB3F5CD3}"/>
              </a:ext>
            </a:extLst>
          </p:cNvPr>
          <p:cNvSpPr/>
          <p:nvPr/>
        </p:nvSpPr>
        <p:spPr>
          <a:xfrm>
            <a:off x="5919819" y="2082331"/>
            <a:ext cx="481263" cy="452388"/>
          </a:xfrm>
          <a:prstGeom prst="star5">
            <a:avLst/>
          </a:prstGeom>
          <a:noFill/>
          <a:ln>
            <a:solidFill>
              <a:srgbClr val="CEC9C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hlinkClick r:id="rId3" action="ppaction://hlinkfile"/>
            <a:extLst>
              <a:ext uri="{FF2B5EF4-FFF2-40B4-BE49-F238E27FC236}">
                <a16:creationId xmlns="" xmlns:a16="http://schemas.microsoft.com/office/drawing/2014/main" id="{55C434A4-5E39-442C-A43F-299C10BD8205}"/>
              </a:ext>
            </a:extLst>
          </p:cNvPr>
          <p:cNvSpPr/>
          <p:nvPr/>
        </p:nvSpPr>
        <p:spPr>
          <a:xfrm>
            <a:off x="10411328" y="252395"/>
            <a:ext cx="1511167" cy="857283"/>
          </a:xfrm>
          <a:prstGeom prst="ellipse">
            <a:avLst/>
          </a:prstGeom>
          <a:solidFill>
            <a:srgbClr val="751104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Lesson Plan</a:t>
            </a:r>
          </a:p>
        </p:txBody>
      </p:sp>
    </p:spTree>
    <p:extLst>
      <p:ext uri="{BB962C8B-B14F-4D97-AF65-F5344CB8AC3E}">
        <p14:creationId xmlns:p14="http://schemas.microsoft.com/office/powerpoint/2010/main" val="2836486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="" xmlns:a16="http://schemas.microsoft.com/office/drawing/2014/main" id="{4FD033E3-B344-4770-91BA-FB2278F895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842" y="2229504"/>
            <a:ext cx="10515600" cy="2708258"/>
          </a:xfrm>
        </p:spPr>
        <p:txBody>
          <a:bodyPr>
            <a:normAutofit fontScale="90000"/>
          </a:bodyPr>
          <a:lstStyle/>
          <a:p>
            <a:pPr algn="ctr"/>
            <a:r>
              <a:rPr lang="en-US" sz="8800" dirty="0">
                <a:solidFill>
                  <a:srgbClr val="CEC9C2"/>
                </a:solidFill>
                <a:latin typeface="Engebrechtre Ex" panose="02010605000000000000" pitchFamily="2" charset="0"/>
              </a:rPr>
              <a:t>CDA 10: </a:t>
            </a:r>
            <a:br>
              <a:rPr lang="en-US" sz="8800" dirty="0">
                <a:solidFill>
                  <a:srgbClr val="CEC9C2"/>
                </a:solidFill>
                <a:latin typeface="Engebrechtre Ex" panose="02010605000000000000" pitchFamily="2" charset="0"/>
              </a:rPr>
            </a:br>
            <a:r>
              <a:rPr lang="en-US" dirty="0">
                <a:solidFill>
                  <a:srgbClr val="CEC9C2"/>
                </a:solidFill>
                <a:latin typeface="Engebrechtre Ex" panose="02010605000000000000" pitchFamily="2" charset="0"/>
              </a:rPr>
              <a:t>Connecting Interests to Career Pathways</a:t>
            </a:r>
            <a:endParaRPr lang="en-US" sz="8800" dirty="0">
              <a:solidFill>
                <a:srgbClr val="CEC9C2"/>
              </a:solidFill>
              <a:latin typeface="Engebrechtre Ex" panose="02010605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70014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0360210-6F89-47BB-A87A-84CD2DB704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0180" y="252395"/>
            <a:ext cx="9428747" cy="857283"/>
          </a:xfrm>
        </p:spPr>
        <p:txBody>
          <a:bodyPr>
            <a:normAutofit fontScale="90000"/>
          </a:bodyPr>
          <a:lstStyle/>
          <a:p>
            <a:r>
              <a:rPr lang="en-US" sz="6000" dirty="0">
                <a:solidFill>
                  <a:srgbClr val="574833"/>
                </a:solidFill>
                <a:latin typeface="Engebrechtre Ex" panose="02010605000000000000" pitchFamily="2" charset="0"/>
              </a:rPr>
              <a:t>CDA 10: </a:t>
            </a:r>
            <a:r>
              <a:rPr lang="en-US" sz="4900" dirty="0">
                <a:solidFill>
                  <a:srgbClr val="574833"/>
                </a:solidFill>
                <a:latin typeface="Engebrechtre Ex" panose="02010605000000000000" pitchFamily="2" charset="0"/>
              </a:rPr>
              <a:t>Interests &amp; Pathways</a:t>
            </a:r>
            <a:endParaRPr lang="en-US" sz="6000" dirty="0">
              <a:solidFill>
                <a:srgbClr val="574833"/>
              </a:solidFill>
              <a:latin typeface="Engebrechtre Ex" panose="02010605000000000000" pitchFamily="2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1626A4C-F3D8-4695-BF96-62811F2E92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50181" y="2075881"/>
            <a:ext cx="9872314" cy="4529724"/>
          </a:xfrm>
        </p:spPr>
        <p:txBody>
          <a:bodyPr/>
          <a:lstStyle/>
          <a:p>
            <a:r>
              <a:rPr lang="en-US" dirty="0">
                <a:solidFill>
                  <a:srgbClr val="CEC9C2"/>
                </a:solidFill>
              </a:rPr>
              <a:t>My Rating:</a:t>
            </a:r>
          </a:p>
          <a:p>
            <a:r>
              <a:rPr lang="en-US" dirty="0">
                <a:solidFill>
                  <a:srgbClr val="CEC9C2"/>
                </a:solidFill>
              </a:rPr>
              <a:t>Overview:</a:t>
            </a:r>
          </a:p>
          <a:p>
            <a:pPr lvl="1"/>
            <a:r>
              <a:rPr lang="en-US" dirty="0">
                <a:solidFill>
                  <a:srgbClr val="CEC9C2"/>
                </a:solidFill>
              </a:rPr>
              <a:t>In my opinion, this is the worst lesson in the whole set and needs to be completely re-written. The “activities” are not really activities. Am I missing something? What have you done for this lesson?</a:t>
            </a:r>
          </a:p>
          <a:p>
            <a:pPr lvl="1"/>
            <a:endParaRPr lang="en-US" dirty="0">
              <a:solidFill>
                <a:srgbClr val="CEC9C2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CEADE005-25F5-4CF3-9BF3-AC1D25FE8346}"/>
              </a:ext>
            </a:extLst>
          </p:cNvPr>
          <p:cNvSpPr txBox="1"/>
          <p:nvPr/>
        </p:nvSpPr>
        <p:spPr>
          <a:xfrm rot="16200000">
            <a:off x="-435358" y="4768603"/>
            <a:ext cx="28972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>
                <a:solidFill>
                  <a:srgbClr val="751104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Engebrechtre Ex" panose="02010605000000000000" pitchFamily="2" charset="0"/>
              </a:rPr>
              <a:t>CDA 10</a:t>
            </a:r>
          </a:p>
        </p:txBody>
      </p:sp>
      <p:sp>
        <p:nvSpPr>
          <p:cNvPr id="5" name="Star: 5 Points 4">
            <a:extLst>
              <a:ext uri="{FF2B5EF4-FFF2-40B4-BE49-F238E27FC236}">
                <a16:creationId xmlns="" xmlns:a16="http://schemas.microsoft.com/office/drawing/2014/main" id="{B44DAB65-4FF4-454B-8113-9275A855500B}"/>
              </a:ext>
            </a:extLst>
          </p:cNvPr>
          <p:cNvSpPr/>
          <p:nvPr/>
        </p:nvSpPr>
        <p:spPr>
          <a:xfrm>
            <a:off x="4004109" y="2075881"/>
            <a:ext cx="481263" cy="452388"/>
          </a:xfrm>
          <a:prstGeom prst="star5">
            <a:avLst/>
          </a:prstGeom>
          <a:noFill/>
          <a:ln>
            <a:solidFill>
              <a:srgbClr val="CEC9C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6" name="Star: 5 Points 5">
            <a:extLst>
              <a:ext uri="{FF2B5EF4-FFF2-40B4-BE49-F238E27FC236}">
                <a16:creationId xmlns="" xmlns:a16="http://schemas.microsoft.com/office/drawing/2014/main" id="{F942F37F-9B77-4AD4-A129-BBC6426057F5}"/>
              </a:ext>
            </a:extLst>
          </p:cNvPr>
          <p:cNvSpPr/>
          <p:nvPr/>
        </p:nvSpPr>
        <p:spPr>
          <a:xfrm>
            <a:off x="4485372" y="2075881"/>
            <a:ext cx="481263" cy="452388"/>
          </a:xfrm>
          <a:prstGeom prst="star5">
            <a:avLst/>
          </a:prstGeom>
          <a:noFill/>
          <a:ln>
            <a:solidFill>
              <a:srgbClr val="CEC9C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7" name="Star: 5 Points 6">
            <a:extLst>
              <a:ext uri="{FF2B5EF4-FFF2-40B4-BE49-F238E27FC236}">
                <a16:creationId xmlns="" xmlns:a16="http://schemas.microsoft.com/office/drawing/2014/main" id="{7E99A9A9-29C4-47C7-9BEB-CD70FC1C4BFB}"/>
              </a:ext>
            </a:extLst>
          </p:cNvPr>
          <p:cNvSpPr/>
          <p:nvPr/>
        </p:nvSpPr>
        <p:spPr>
          <a:xfrm>
            <a:off x="4966635" y="2075881"/>
            <a:ext cx="481263" cy="452388"/>
          </a:xfrm>
          <a:prstGeom prst="star5">
            <a:avLst/>
          </a:prstGeom>
          <a:noFill/>
          <a:ln>
            <a:solidFill>
              <a:srgbClr val="CEC9C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8" name="Star: 5 Points 7">
            <a:extLst>
              <a:ext uri="{FF2B5EF4-FFF2-40B4-BE49-F238E27FC236}">
                <a16:creationId xmlns="" xmlns:a16="http://schemas.microsoft.com/office/drawing/2014/main" id="{179528D6-2C8F-42F7-B17B-FD6EBA28A199}"/>
              </a:ext>
            </a:extLst>
          </p:cNvPr>
          <p:cNvSpPr/>
          <p:nvPr/>
        </p:nvSpPr>
        <p:spPr>
          <a:xfrm>
            <a:off x="5443227" y="2075881"/>
            <a:ext cx="481263" cy="452388"/>
          </a:xfrm>
          <a:prstGeom prst="star5">
            <a:avLst/>
          </a:prstGeom>
          <a:noFill/>
          <a:ln>
            <a:solidFill>
              <a:srgbClr val="CEC9C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9" name="Star: 5 Points 8">
            <a:extLst>
              <a:ext uri="{FF2B5EF4-FFF2-40B4-BE49-F238E27FC236}">
                <a16:creationId xmlns="" xmlns:a16="http://schemas.microsoft.com/office/drawing/2014/main" id="{CA4F0692-5F07-4D3A-8015-581FCB3F5CD3}"/>
              </a:ext>
            </a:extLst>
          </p:cNvPr>
          <p:cNvSpPr/>
          <p:nvPr/>
        </p:nvSpPr>
        <p:spPr>
          <a:xfrm>
            <a:off x="5919819" y="2082331"/>
            <a:ext cx="481263" cy="452388"/>
          </a:xfrm>
          <a:prstGeom prst="star5">
            <a:avLst/>
          </a:prstGeom>
          <a:noFill/>
          <a:ln>
            <a:solidFill>
              <a:srgbClr val="CEC9C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hlinkClick r:id="rId3" action="ppaction://hlinkfile"/>
            <a:extLst>
              <a:ext uri="{FF2B5EF4-FFF2-40B4-BE49-F238E27FC236}">
                <a16:creationId xmlns="" xmlns:a16="http://schemas.microsoft.com/office/drawing/2014/main" id="{55C434A4-5E39-442C-A43F-299C10BD8205}"/>
              </a:ext>
            </a:extLst>
          </p:cNvPr>
          <p:cNvSpPr/>
          <p:nvPr/>
        </p:nvSpPr>
        <p:spPr>
          <a:xfrm>
            <a:off x="10411328" y="252395"/>
            <a:ext cx="1511167" cy="857283"/>
          </a:xfrm>
          <a:prstGeom prst="ellipse">
            <a:avLst/>
          </a:prstGeom>
          <a:solidFill>
            <a:srgbClr val="751104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Lesson Plan</a:t>
            </a:r>
          </a:p>
        </p:txBody>
      </p:sp>
    </p:spTree>
    <p:extLst>
      <p:ext uri="{BB962C8B-B14F-4D97-AF65-F5344CB8AC3E}">
        <p14:creationId xmlns:p14="http://schemas.microsoft.com/office/powerpoint/2010/main" val="3798601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="" xmlns:a16="http://schemas.microsoft.com/office/drawing/2014/main" id="{4FD033E3-B344-4770-91BA-FB2278F895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842" y="2229504"/>
            <a:ext cx="10515600" cy="2708258"/>
          </a:xfrm>
        </p:spPr>
        <p:txBody>
          <a:bodyPr>
            <a:normAutofit fontScale="90000"/>
          </a:bodyPr>
          <a:lstStyle/>
          <a:p>
            <a:pPr algn="ctr"/>
            <a:r>
              <a:rPr lang="en-US" sz="8800" dirty="0">
                <a:solidFill>
                  <a:srgbClr val="CEC9C2"/>
                </a:solidFill>
                <a:latin typeface="Engebrechtre Ex" panose="02010605000000000000" pitchFamily="2" charset="0"/>
              </a:rPr>
              <a:t>CDA 11: </a:t>
            </a:r>
            <a:br>
              <a:rPr lang="en-US" sz="8800" dirty="0">
                <a:solidFill>
                  <a:srgbClr val="CEC9C2"/>
                </a:solidFill>
                <a:latin typeface="Engebrechtre Ex" panose="02010605000000000000" pitchFamily="2" charset="0"/>
              </a:rPr>
            </a:br>
            <a:r>
              <a:rPr lang="en-US" sz="8000" dirty="0">
                <a:solidFill>
                  <a:srgbClr val="CEC9C2"/>
                </a:solidFill>
                <a:latin typeface="Engebrechtre Ex" panose="02010605000000000000" pitchFamily="2" charset="0"/>
              </a:rPr>
              <a:t>Financial Responsibility</a:t>
            </a:r>
            <a:endParaRPr lang="en-US" sz="8800" dirty="0">
              <a:solidFill>
                <a:srgbClr val="CEC9C2"/>
              </a:solidFill>
              <a:latin typeface="Engebrechtre Ex" panose="02010605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99031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hlinkClick r:id="rId3" action="ppaction://hlinksldjump"/>
            <a:extLst>
              <a:ext uri="{FF2B5EF4-FFF2-40B4-BE49-F238E27FC236}">
                <a16:creationId xmlns="" xmlns:a16="http://schemas.microsoft.com/office/drawing/2014/main" id="{55C434A4-5E39-442C-A43F-299C10BD8205}"/>
              </a:ext>
            </a:extLst>
          </p:cNvPr>
          <p:cNvSpPr/>
          <p:nvPr/>
        </p:nvSpPr>
        <p:spPr>
          <a:xfrm>
            <a:off x="1382656" y="2513683"/>
            <a:ext cx="1511167" cy="857283"/>
          </a:xfrm>
          <a:prstGeom prst="ellipse">
            <a:avLst/>
          </a:prstGeom>
          <a:solidFill>
            <a:srgbClr val="751104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CDA 1</a:t>
            </a:r>
            <a:endParaRPr lang="en-US" dirty="0"/>
          </a:p>
        </p:txBody>
      </p:sp>
      <p:sp>
        <p:nvSpPr>
          <p:cNvPr id="6" name="Oval 5">
            <a:hlinkClick r:id="rId4" action="ppaction://hlinksldjump"/>
            <a:extLst>
              <a:ext uri="{FF2B5EF4-FFF2-40B4-BE49-F238E27FC236}">
                <a16:creationId xmlns="" xmlns:a16="http://schemas.microsoft.com/office/drawing/2014/main" id="{55C434A4-5E39-442C-A43F-299C10BD8205}"/>
              </a:ext>
            </a:extLst>
          </p:cNvPr>
          <p:cNvSpPr/>
          <p:nvPr/>
        </p:nvSpPr>
        <p:spPr>
          <a:xfrm>
            <a:off x="3043277" y="2513683"/>
            <a:ext cx="1511167" cy="857283"/>
          </a:xfrm>
          <a:prstGeom prst="ellipse">
            <a:avLst/>
          </a:prstGeom>
          <a:solidFill>
            <a:srgbClr val="751104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CDA 2</a:t>
            </a:r>
            <a:endParaRPr lang="en-US" dirty="0"/>
          </a:p>
        </p:txBody>
      </p:sp>
      <p:sp>
        <p:nvSpPr>
          <p:cNvPr id="7" name="Oval 6">
            <a:hlinkClick r:id="rId5" action="ppaction://hlinksldjump"/>
            <a:extLst>
              <a:ext uri="{FF2B5EF4-FFF2-40B4-BE49-F238E27FC236}">
                <a16:creationId xmlns="" xmlns:a16="http://schemas.microsoft.com/office/drawing/2014/main" id="{55C434A4-5E39-442C-A43F-299C10BD8205}"/>
              </a:ext>
            </a:extLst>
          </p:cNvPr>
          <p:cNvSpPr/>
          <p:nvPr/>
        </p:nvSpPr>
        <p:spPr>
          <a:xfrm>
            <a:off x="6224437" y="2505799"/>
            <a:ext cx="1511167" cy="857283"/>
          </a:xfrm>
          <a:prstGeom prst="ellipse">
            <a:avLst/>
          </a:prstGeom>
          <a:solidFill>
            <a:srgbClr val="751104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CDA 6</a:t>
            </a:r>
            <a:endParaRPr lang="en-US" dirty="0"/>
          </a:p>
        </p:txBody>
      </p:sp>
      <p:sp>
        <p:nvSpPr>
          <p:cNvPr id="8" name="Oval 7">
            <a:hlinkClick r:id="rId6" action="ppaction://hlinksldjump"/>
            <a:extLst>
              <a:ext uri="{FF2B5EF4-FFF2-40B4-BE49-F238E27FC236}">
                <a16:creationId xmlns="" xmlns:a16="http://schemas.microsoft.com/office/drawing/2014/main" id="{55C434A4-5E39-442C-A43F-299C10BD8205}"/>
              </a:ext>
            </a:extLst>
          </p:cNvPr>
          <p:cNvSpPr/>
          <p:nvPr/>
        </p:nvSpPr>
        <p:spPr>
          <a:xfrm>
            <a:off x="4633857" y="2505800"/>
            <a:ext cx="1511167" cy="857283"/>
          </a:xfrm>
          <a:prstGeom prst="ellipse">
            <a:avLst/>
          </a:prstGeom>
          <a:solidFill>
            <a:srgbClr val="751104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CDA 4</a:t>
            </a:r>
            <a:endParaRPr lang="en-US" dirty="0"/>
          </a:p>
        </p:txBody>
      </p:sp>
      <p:sp>
        <p:nvSpPr>
          <p:cNvPr id="9" name="Oval 8">
            <a:hlinkClick r:id="rId7" action="ppaction://hlinksldjump"/>
            <a:extLst>
              <a:ext uri="{FF2B5EF4-FFF2-40B4-BE49-F238E27FC236}">
                <a16:creationId xmlns="" xmlns:a16="http://schemas.microsoft.com/office/drawing/2014/main" id="{55C434A4-5E39-442C-A43F-299C10BD8205}"/>
              </a:ext>
            </a:extLst>
          </p:cNvPr>
          <p:cNvSpPr/>
          <p:nvPr/>
        </p:nvSpPr>
        <p:spPr>
          <a:xfrm>
            <a:off x="7815017" y="2478673"/>
            <a:ext cx="1511167" cy="857283"/>
          </a:xfrm>
          <a:prstGeom prst="ellipse">
            <a:avLst/>
          </a:prstGeom>
          <a:solidFill>
            <a:srgbClr val="751104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CDA 7</a:t>
            </a:r>
            <a:endParaRPr lang="en-US" dirty="0"/>
          </a:p>
        </p:txBody>
      </p:sp>
      <p:sp>
        <p:nvSpPr>
          <p:cNvPr id="10" name="Oval 9">
            <a:hlinkClick r:id="rId8" action="ppaction://hlinksldjump"/>
            <a:extLst>
              <a:ext uri="{FF2B5EF4-FFF2-40B4-BE49-F238E27FC236}">
                <a16:creationId xmlns="" xmlns:a16="http://schemas.microsoft.com/office/drawing/2014/main" id="{55C434A4-5E39-442C-A43F-299C10BD8205}"/>
              </a:ext>
            </a:extLst>
          </p:cNvPr>
          <p:cNvSpPr/>
          <p:nvPr/>
        </p:nvSpPr>
        <p:spPr>
          <a:xfrm>
            <a:off x="9405597" y="2478672"/>
            <a:ext cx="1511167" cy="857283"/>
          </a:xfrm>
          <a:prstGeom prst="ellipse">
            <a:avLst/>
          </a:prstGeom>
          <a:solidFill>
            <a:srgbClr val="751104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CDA 8</a:t>
            </a:r>
            <a:endParaRPr lang="en-US" dirty="0"/>
          </a:p>
        </p:txBody>
      </p:sp>
      <p:sp>
        <p:nvSpPr>
          <p:cNvPr id="11" name="Oval 10">
            <a:hlinkClick r:id="rId9" action="ppaction://hlinksldjump"/>
            <a:extLst>
              <a:ext uri="{FF2B5EF4-FFF2-40B4-BE49-F238E27FC236}">
                <a16:creationId xmlns="" xmlns:a16="http://schemas.microsoft.com/office/drawing/2014/main" id="{55C434A4-5E39-442C-A43F-299C10BD8205}"/>
              </a:ext>
            </a:extLst>
          </p:cNvPr>
          <p:cNvSpPr/>
          <p:nvPr/>
        </p:nvSpPr>
        <p:spPr>
          <a:xfrm>
            <a:off x="1382655" y="3548078"/>
            <a:ext cx="1511167" cy="857283"/>
          </a:xfrm>
          <a:prstGeom prst="ellipse">
            <a:avLst/>
          </a:prstGeom>
          <a:solidFill>
            <a:srgbClr val="751104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CDA 9</a:t>
            </a:r>
            <a:endParaRPr lang="en-US" dirty="0"/>
          </a:p>
        </p:txBody>
      </p:sp>
      <p:sp>
        <p:nvSpPr>
          <p:cNvPr id="12" name="Oval 11">
            <a:hlinkClick r:id="rId10" action="ppaction://hlinksldjump"/>
            <a:extLst>
              <a:ext uri="{FF2B5EF4-FFF2-40B4-BE49-F238E27FC236}">
                <a16:creationId xmlns="" xmlns:a16="http://schemas.microsoft.com/office/drawing/2014/main" id="{55C434A4-5E39-442C-A43F-299C10BD8205}"/>
              </a:ext>
            </a:extLst>
          </p:cNvPr>
          <p:cNvSpPr/>
          <p:nvPr/>
        </p:nvSpPr>
        <p:spPr>
          <a:xfrm>
            <a:off x="3060924" y="3548077"/>
            <a:ext cx="1511167" cy="857283"/>
          </a:xfrm>
          <a:prstGeom prst="ellipse">
            <a:avLst/>
          </a:prstGeom>
          <a:solidFill>
            <a:srgbClr val="751104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CDA 10</a:t>
            </a:r>
            <a:endParaRPr lang="en-US" dirty="0"/>
          </a:p>
        </p:txBody>
      </p:sp>
      <p:sp>
        <p:nvSpPr>
          <p:cNvPr id="13" name="Oval 12">
            <a:hlinkClick r:id="rId11" action="ppaction://hlinksldjump"/>
            <a:extLst>
              <a:ext uri="{FF2B5EF4-FFF2-40B4-BE49-F238E27FC236}">
                <a16:creationId xmlns="" xmlns:a16="http://schemas.microsoft.com/office/drawing/2014/main" id="{55C434A4-5E39-442C-A43F-299C10BD8205}"/>
              </a:ext>
            </a:extLst>
          </p:cNvPr>
          <p:cNvSpPr/>
          <p:nvPr/>
        </p:nvSpPr>
        <p:spPr>
          <a:xfrm>
            <a:off x="4651504" y="3548077"/>
            <a:ext cx="1511167" cy="857283"/>
          </a:xfrm>
          <a:prstGeom prst="ellipse">
            <a:avLst/>
          </a:prstGeom>
          <a:solidFill>
            <a:srgbClr val="751104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CDA 11</a:t>
            </a:r>
            <a:endParaRPr lang="en-US" dirty="0"/>
          </a:p>
        </p:txBody>
      </p:sp>
      <p:sp>
        <p:nvSpPr>
          <p:cNvPr id="14" name="Oval 13">
            <a:hlinkClick r:id="rId12" action="ppaction://hlinksldjump"/>
            <a:extLst>
              <a:ext uri="{FF2B5EF4-FFF2-40B4-BE49-F238E27FC236}">
                <a16:creationId xmlns="" xmlns:a16="http://schemas.microsoft.com/office/drawing/2014/main" id="{55C434A4-5E39-442C-A43F-299C10BD8205}"/>
              </a:ext>
            </a:extLst>
          </p:cNvPr>
          <p:cNvSpPr/>
          <p:nvPr/>
        </p:nvSpPr>
        <p:spPr>
          <a:xfrm>
            <a:off x="6224436" y="3548076"/>
            <a:ext cx="1511167" cy="857283"/>
          </a:xfrm>
          <a:prstGeom prst="ellipse">
            <a:avLst/>
          </a:prstGeom>
          <a:solidFill>
            <a:srgbClr val="751104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CDA 12</a:t>
            </a:r>
            <a:endParaRPr lang="en-US" dirty="0"/>
          </a:p>
        </p:txBody>
      </p:sp>
      <p:sp>
        <p:nvSpPr>
          <p:cNvPr id="15" name="Oval 14">
            <a:hlinkClick r:id="rId13" action="ppaction://hlinksldjump"/>
            <a:extLst>
              <a:ext uri="{FF2B5EF4-FFF2-40B4-BE49-F238E27FC236}">
                <a16:creationId xmlns="" xmlns:a16="http://schemas.microsoft.com/office/drawing/2014/main" id="{55C434A4-5E39-442C-A43F-299C10BD8205}"/>
              </a:ext>
            </a:extLst>
          </p:cNvPr>
          <p:cNvSpPr/>
          <p:nvPr/>
        </p:nvSpPr>
        <p:spPr>
          <a:xfrm>
            <a:off x="7797368" y="3548075"/>
            <a:ext cx="1511167" cy="857283"/>
          </a:xfrm>
          <a:prstGeom prst="ellipse">
            <a:avLst/>
          </a:prstGeom>
          <a:solidFill>
            <a:srgbClr val="751104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CDA 15</a:t>
            </a:r>
            <a:endParaRPr lang="en-US" dirty="0"/>
          </a:p>
        </p:txBody>
      </p:sp>
      <p:sp>
        <p:nvSpPr>
          <p:cNvPr id="16" name="Oval 15">
            <a:hlinkClick r:id="rId14" action="ppaction://hlinksldjump"/>
            <a:extLst>
              <a:ext uri="{FF2B5EF4-FFF2-40B4-BE49-F238E27FC236}">
                <a16:creationId xmlns="" xmlns:a16="http://schemas.microsoft.com/office/drawing/2014/main" id="{55C434A4-5E39-442C-A43F-299C10BD8205}"/>
              </a:ext>
            </a:extLst>
          </p:cNvPr>
          <p:cNvSpPr/>
          <p:nvPr/>
        </p:nvSpPr>
        <p:spPr>
          <a:xfrm>
            <a:off x="9370300" y="3529440"/>
            <a:ext cx="1511167" cy="857283"/>
          </a:xfrm>
          <a:prstGeom prst="ellipse">
            <a:avLst/>
          </a:prstGeom>
          <a:solidFill>
            <a:srgbClr val="751104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CDA 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6619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0360210-6F89-47BB-A87A-84CD2DB704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0180" y="252395"/>
            <a:ext cx="9428747" cy="857283"/>
          </a:xfrm>
        </p:spPr>
        <p:txBody>
          <a:bodyPr>
            <a:normAutofit fontScale="90000"/>
          </a:bodyPr>
          <a:lstStyle/>
          <a:p>
            <a:r>
              <a:rPr lang="en-US" sz="6000" dirty="0">
                <a:solidFill>
                  <a:srgbClr val="574833"/>
                </a:solidFill>
                <a:latin typeface="Engebrechtre Ex" panose="02010605000000000000" pitchFamily="2" charset="0"/>
              </a:rPr>
              <a:t>CDA 11: </a:t>
            </a:r>
            <a:r>
              <a:rPr lang="en-US" sz="4900" dirty="0">
                <a:solidFill>
                  <a:srgbClr val="574833"/>
                </a:solidFill>
                <a:latin typeface="Engebrechtre Ex" panose="02010605000000000000" pitchFamily="2" charset="0"/>
              </a:rPr>
              <a:t>Financial Responsibility</a:t>
            </a:r>
            <a:endParaRPr lang="en-US" sz="6000" dirty="0">
              <a:solidFill>
                <a:srgbClr val="574833"/>
              </a:solidFill>
              <a:latin typeface="Engebrechtre Ex" panose="02010605000000000000" pitchFamily="2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1626A4C-F3D8-4695-BF96-62811F2E92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50181" y="2075881"/>
            <a:ext cx="9872314" cy="4529724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CEC9C2"/>
                </a:solidFill>
              </a:rPr>
              <a:t>My Rating:</a:t>
            </a:r>
          </a:p>
          <a:p>
            <a:r>
              <a:rPr lang="en-US" dirty="0">
                <a:solidFill>
                  <a:srgbClr val="CEC9C2"/>
                </a:solidFill>
              </a:rPr>
              <a:t>Overview:</a:t>
            </a:r>
          </a:p>
          <a:p>
            <a:pPr lvl="1"/>
            <a:r>
              <a:rPr lang="en-US" dirty="0">
                <a:solidFill>
                  <a:srgbClr val="CEC9C2"/>
                </a:solidFill>
              </a:rPr>
              <a:t>I had to give this to a sub this week—and it was difficult. </a:t>
            </a:r>
          </a:p>
          <a:p>
            <a:pPr lvl="1"/>
            <a:r>
              <a:rPr lang="en-US" dirty="0">
                <a:solidFill>
                  <a:srgbClr val="CEC9C2"/>
                </a:solidFill>
              </a:rPr>
              <a:t>The football video doesn’t go with the lesson very well.</a:t>
            </a:r>
          </a:p>
          <a:p>
            <a:pPr lvl="1"/>
            <a:r>
              <a:rPr lang="en-US" dirty="0">
                <a:solidFill>
                  <a:srgbClr val="CEC9C2"/>
                </a:solidFill>
              </a:rPr>
              <a:t>The Big Future video is </a:t>
            </a:r>
            <a:r>
              <a:rPr lang="en-US" dirty="0" err="1">
                <a:solidFill>
                  <a:srgbClr val="CEC9C2"/>
                </a:solidFill>
              </a:rPr>
              <a:t>kinda</a:t>
            </a:r>
            <a:r>
              <a:rPr lang="en-US" dirty="0">
                <a:solidFill>
                  <a:srgbClr val="CEC9C2"/>
                </a:solidFill>
              </a:rPr>
              <a:t> boring.</a:t>
            </a:r>
          </a:p>
          <a:p>
            <a:pPr lvl="1"/>
            <a:r>
              <a:rPr lang="en-US" dirty="0">
                <a:solidFill>
                  <a:srgbClr val="CEC9C2"/>
                </a:solidFill>
              </a:rPr>
              <a:t>Finding any online financial game that is FREE is difficult—almost all the links for this site are dead.</a:t>
            </a:r>
          </a:p>
          <a:p>
            <a:pPr lvl="1"/>
            <a:r>
              <a:rPr lang="en-US" dirty="0">
                <a:solidFill>
                  <a:srgbClr val="CEC9C2"/>
                </a:solidFill>
              </a:rPr>
              <a:t>I focused on the Needs and Wants section and had my students create a PowerPoint with images of needs vs. wants. But much more could be done for this lesson.</a:t>
            </a:r>
          </a:p>
          <a:p>
            <a:pPr lvl="1"/>
            <a:r>
              <a:rPr lang="en-US" dirty="0" smtClean="0">
                <a:solidFill>
                  <a:srgbClr val="CEC9C2"/>
                </a:solidFill>
              </a:rPr>
              <a:t>I have created a Needs/Wants game for this—my students loved it!</a:t>
            </a:r>
            <a:endParaRPr lang="en-US" dirty="0">
              <a:solidFill>
                <a:srgbClr val="CEC9C2"/>
              </a:solidFill>
            </a:endParaRPr>
          </a:p>
          <a:p>
            <a:pPr lvl="1"/>
            <a:endParaRPr lang="en-US" dirty="0">
              <a:solidFill>
                <a:srgbClr val="CEC9C2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CEADE005-25F5-4CF3-9BF3-AC1D25FE8346}"/>
              </a:ext>
            </a:extLst>
          </p:cNvPr>
          <p:cNvSpPr txBox="1"/>
          <p:nvPr/>
        </p:nvSpPr>
        <p:spPr>
          <a:xfrm rot="16200000">
            <a:off x="-435358" y="4768603"/>
            <a:ext cx="28972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>
                <a:solidFill>
                  <a:srgbClr val="751104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Engebrechtre Ex" panose="02010605000000000000" pitchFamily="2" charset="0"/>
              </a:rPr>
              <a:t>CDA 11</a:t>
            </a:r>
          </a:p>
        </p:txBody>
      </p:sp>
      <p:sp>
        <p:nvSpPr>
          <p:cNvPr id="5" name="Star: 5 Points 4">
            <a:extLst>
              <a:ext uri="{FF2B5EF4-FFF2-40B4-BE49-F238E27FC236}">
                <a16:creationId xmlns="" xmlns:a16="http://schemas.microsoft.com/office/drawing/2014/main" id="{B44DAB65-4FF4-454B-8113-9275A855500B}"/>
              </a:ext>
            </a:extLst>
          </p:cNvPr>
          <p:cNvSpPr/>
          <p:nvPr/>
        </p:nvSpPr>
        <p:spPr>
          <a:xfrm>
            <a:off x="4004109" y="2075881"/>
            <a:ext cx="481263" cy="452388"/>
          </a:xfrm>
          <a:prstGeom prst="star5">
            <a:avLst/>
          </a:prstGeom>
          <a:solidFill>
            <a:srgbClr val="CEC9C2"/>
          </a:solidFill>
          <a:ln>
            <a:solidFill>
              <a:srgbClr val="CEC9C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6" name="Star: 5 Points 5">
            <a:extLst>
              <a:ext uri="{FF2B5EF4-FFF2-40B4-BE49-F238E27FC236}">
                <a16:creationId xmlns="" xmlns:a16="http://schemas.microsoft.com/office/drawing/2014/main" id="{F942F37F-9B77-4AD4-A129-BBC6426057F5}"/>
              </a:ext>
            </a:extLst>
          </p:cNvPr>
          <p:cNvSpPr/>
          <p:nvPr/>
        </p:nvSpPr>
        <p:spPr>
          <a:xfrm>
            <a:off x="4485372" y="2075881"/>
            <a:ext cx="481263" cy="452388"/>
          </a:xfrm>
          <a:prstGeom prst="star5">
            <a:avLst/>
          </a:prstGeom>
          <a:solidFill>
            <a:srgbClr val="CEC9C2"/>
          </a:solidFill>
          <a:ln>
            <a:solidFill>
              <a:srgbClr val="CEC9C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7" name="Star: 5 Points 6">
            <a:extLst>
              <a:ext uri="{FF2B5EF4-FFF2-40B4-BE49-F238E27FC236}">
                <a16:creationId xmlns="" xmlns:a16="http://schemas.microsoft.com/office/drawing/2014/main" id="{7E99A9A9-29C4-47C7-9BEB-CD70FC1C4BFB}"/>
              </a:ext>
            </a:extLst>
          </p:cNvPr>
          <p:cNvSpPr/>
          <p:nvPr/>
        </p:nvSpPr>
        <p:spPr>
          <a:xfrm>
            <a:off x="4966635" y="2075881"/>
            <a:ext cx="481263" cy="452388"/>
          </a:xfrm>
          <a:prstGeom prst="star5">
            <a:avLst/>
          </a:prstGeom>
          <a:noFill/>
          <a:ln>
            <a:solidFill>
              <a:srgbClr val="CEC9C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8" name="Star: 5 Points 7">
            <a:extLst>
              <a:ext uri="{FF2B5EF4-FFF2-40B4-BE49-F238E27FC236}">
                <a16:creationId xmlns="" xmlns:a16="http://schemas.microsoft.com/office/drawing/2014/main" id="{179528D6-2C8F-42F7-B17B-FD6EBA28A199}"/>
              </a:ext>
            </a:extLst>
          </p:cNvPr>
          <p:cNvSpPr/>
          <p:nvPr/>
        </p:nvSpPr>
        <p:spPr>
          <a:xfrm>
            <a:off x="5443227" y="2075881"/>
            <a:ext cx="481263" cy="452388"/>
          </a:xfrm>
          <a:prstGeom prst="star5">
            <a:avLst/>
          </a:prstGeom>
          <a:noFill/>
          <a:ln>
            <a:solidFill>
              <a:srgbClr val="CEC9C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9" name="Star: 5 Points 8">
            <a:extLst>
              <a:ext uri="{FF2B5EF4-FFF2-40B4-BE49-F238E27FC236}">
                <a16:creationId xmlns="" xmlns:a16="http://schemas.microsoft.com/office/drawing/2014/main" id="{CA4F0692-5F07-4D3A-8015-581FCB3F5CD3}"/>
              </a:ext>
            </a:extLst>
          </p:cNvPr>
          <p:cNvSpPr/>
          <p:nvPr/>
        </p:nvSpPr>
        <p:spPr>
          <a:xfrm>
            <a:off x="5919819" y="2082331"/>
            <a:ext cx="481263" cy="452388"/>
          </a:xfrm>
          <a:prstGeom prst="star5">
            <a:avLst/>
          </a:prstGeom>
          <a:noFill/>
          <a:ln>
            <a:solidFill>
              <a:srgbClr val="CEC9C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hlinkClick r:id="rId3" action="ppaction://hlinkfile"/>
            <a:extLst>
              <a:ext uri="{FF2B5EF4-FFF2-40B4-BE49-F238E27FC236}">
                <a16:creationId xmlns="" xmlns:a16="http://schemas.microsoft.com/office/drawing/2014/main" id="{55C434A4-5E39-442C-A43F-299C10BD8205}"/>
              </a:ext>
            </a:extLst>
          </p:cNvPr>
          <p:cNvSpPr/>
          <p:nvPr/>
        </p:nvSpPr>
        <p:spPr>
          <a:xfrm>
            <a:off x="10411328" y="252395"/>
            <a:ext cx="1511167" cy="857283"/>
          </a:xfrm>
          <a:prstGeom prst="ellipse">
            <a:avLst/>
          </a:prstGeom>
          <a:solidFill>
            <a:srgbClr val="751104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Lesson Plan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71394" y="2350762"/>
            <a:ext cx="3279868" cy="4254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88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="" xmlns:a16="http://schemas.microsoft.com/office/drawing/2014/main" id="{4FD033E3-B344-4770-91BA-FB2278F895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842" y="2229504"/>
            <a:ext cx="10515600" cy="2708258"/>
          </a:xfrm>
        </p:spPr>
        <p:txBody>
          <a:bodyPr>
            <a:normAutofit fontScale="90000"/>
          </a:bodyPr>
          <a:lstStyle/>
          <a:p>
            <a:pPr algn="ctr"/>
            <a:r>
              <a:rPr lang="en-US" sz="8800" dirty="0">
                <a:solidFill>
                  <a:srgbClr val="CEC9C2"/>
                </a:solidFill>
                <a:latin typeface="Engebrechtre Ex" panose="02010605000000000000" pitchFamily="2" charset="0"/>
              </a:rPr>
              <a:t>CDA 12: </a:t>
            </a:r>
            <a:br>
              <a:rPr lang="en-US" sz="8800" dirty="0">
                <a:solidFill>
                  <a:srgbClr val="CEC9C2"/>
                </a:solidFill>
                <a:latin typeface="Engebrechtre Ex" panose="02010605000000000000" pitchFamily="2" charset="0"/>
              </a:rPr>
            </a:br>
            <a:r>
              <a:rPr lang="en-US" sz="7300" dirty="0">
                <a:solidFill>
                  <a:srgbClr val="CEC9C2"/>
                </a:solidFill>
                <a:latin typeface="Engebrechtre Ex" panose="02010605000000000000" pitchFamily="2" charset="0"/>
              </a:rPr>
              <a:t>Positive Employment Traits</a:t>
            </a:r>
            <a:endParaRPr lang="en-US" sz="8800" dirty="0">
              <a:solidFill>
                <a:srgbClr val="CEC9C2"/>
              </a:solidFill>
              <a:latin typeface="Engebrechtre Ex" panose="02010605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9269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0360210-6F89-47BB-A87A-84CD2DB704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0180" y="252395"/>
            <a:ext cx="9428747" cy="857283"/>
          </a:xfrm>
        </p:spPr>
        <p:txBody>
          <a:bodyPr>
            <a:normAutofit fontScale="90000"/>
          </a:bodyPr>
          <a:lstStyle/>
          <a:p>
            <a:r>
              <a:rPr lang="en-US" sz="6000" dirty="0">
                <a:solidFill>
                  <a:srgbClr val="574833"/>
                </a:solidFill>
                <a:latin typeface="Engebrechtre Ex" panose="02010605000000000000" pitchFamily="2" charset="0"/>
              </a:rPr>
              <a:t>CDA 12: Employment Traits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1626A4C-F3D8-4695-BF96-62811F2E92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50181" y="2075881"/>
            <a:ext cx="9872314" cy="4529724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CEC9C2"/>
                </a:solidFill>
              </a:rPr>
              <a:t>My Rating:</a:t>
            </a:r>
          </a:p>
          <a:p>
            <a:r>
              <a:rPr lang="en-US" dirty="0">
                <a:solidFill>
                  <a:srgbClr val="CEC9C2"/>
                </a:solidFill>
              </a:rPr>
              <a:t>Overview:</a:t>
            </a:r>
          </a:p>
          <a:p>
            <a:pPr lvl="1"/>
            <a:r>
              <a:rPr lang="en-US" dirty="0">
                <a:solidFill>
                  <a:srgbClr val="CEC9C2"/>
                </a:solidFill>
              </a:rPr>
              <a:t>I never use the first part with the articles.</a:t>
            </a:r>
          </a:p>
          <a:p>
            <a:pPr lvl="1"/>
            <a:r>
              <a:rPr lang="en-US" dirty="0">
                <a:solidFill>
                  <a:srgbClr val="CEC9C2"/>
                </a:solidFill>
              </a:rPr>
              <a:t>I LOVE this video about Fixed and Growth mindset.</a:t>
            </a:r>
          </a:p>
          <a:p>
            <a:pPr lvl="1"/>
            <a:r>
              <a:rPr lang="en-US" dirty="0">
                <a:solidFill>
                  <a:srgbClr val="CEC9C2"/>
                </a:solidFill>
              </a:rPr>
              <a:t>I start with an activity where I write a problem on the board and ask them to solve it—then I watch to see who tries and who doesn’t. After the video, we talk about how we respond to challenges, and which mindset each student had when faced with one.</a:t>
            </a:r>
          </a:p>
          <a:p>
            <a:pPr lvl="1"/>
            <a:r>
              <a:rPr lang="en-US" dirty="0">
                <a:solidFill>
                  <a:srgbClr val="CEC9C2"/>
                </a:solidFill>
              </a:rPr>
              <a:t>I have them take a survey on grit that I found </a:t>
            </a:r>
            <a:r>
              <a:rPr lang="en-US" dirty="0">
                <a:solidFill>
                  <a:srgbClr val="CEC9C2"/>
                </a:solidFill>
                <a:hlinkClick r:id="rId3"/>
              </a:rPr>
              <a:t>here</a:t>
            </a:r>
            <a:r>
              <a:rPr lang="en-US" dirty="0">
                <a:solidFill>
                  <a:srgbClr val="CEC9C2"/>
                </a:solidFill>
              </a:rPr>
              <a:t>.</a:t>
            </a:r>
          </a:p>
          <a:p>
            <a:pPr lvl="1"/>
            <a:endParaRPr lang="en-US" dirty="0">
              <a:solidFill>
                <a:srgbClr val="CEC9C2"/>
              </a:solidFill>
            </a:endParaRPr>
          </a:p>
          <a:p>
            <a:pPr lvl="1"/>
            <a:endParaRPr lang="en-US" dirty="0">
              <a:solidFill>
                <a:srgbClr val="CEC9C2"/>
              </a:solidFill>
            </a:endParaRPr>
          </a:p>
          <a:p>
            <a:pPr lvl="1"/>
            <a:endParaRPr lang="en-US" dirty="0">
              <a:solidFill>
                <a:srgbClr val="CEC9C2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CEADE005-25F5-4CF3-9BF3-AC1D25FE8346}"/>
              </a:ext>
            </a:extLst>
          </p:cNvPr>
          <p:cNvSpPr txBox="1"/>
          <p:nvPr/>
        </p:nvSpPr>
        <p:spPr>
          <a:xfrm rot="16200000">
            <a:off x="-435358" y="4768603"/>
            <a:ext cx="28972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>
                <a:solidFill>
                  <a:srgbClr val="751104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Engebrechtre Ex" panose="02010605000000000000" pitchFamily="2" charset="0"/>
              </a:rPr>
              <a:t>CDA 12</a:t>
            </a:r>
          </a:p>
        </p:txBody>
      </p:sp>
      <p:sp>
        <p:nvSpPr>
          <p:cNvPr id="5" name="Star: 5 Points 4">
            <a:extLst>
              <a:ext uri="{FF2B5EF4-FFF2-40B4-BE49-F238E27FC236}">
                <a16:creationId xmlns="" xmlns:a16="http://schemas.microsoft.com/office/drawing/2014/main" id="{B44DAB65-4FF4-454B-8113-9275A855500B}"/>
              </a:ext>
            </a:extLst>
          </p:cNvPr>
          <p:cNvSpPr/>
          <p:nvPr/>
        </p:nvSpPr>
        <p:spPr>
          <a:xfrm>
            <a:off x="4004109" y="2075881"/>
            <a:ext cx="481263" cy="452388"/>
          </a:xfrm>
          <a:prstGeom prst="star5">
            <a:avLst/>
          </a:prstGeom>
          <a:solidFill>
            <a:srgbClr val="CEC9C2"/>
          </a:solidFill>
          <a:ln>
            <a:solidFill>
              <a:srgbClr val="CEC9C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6" name="Star: 5 Points 5">
            <a:extLst>
              <a:ext uri="{FF2B5EF4-FFF2-40B4-BE49-F238E27FC236}">
                <a16:creationId xmlns="" xmlns:a16="http://schemas.microsoft.com/office/drawing/2014/main" id="{F942F37F-9B77-4AD4-A129-BBC6426057F5}"/>
              </a:ext>
            </a:extLst>
          </p:cNvPr>
          <p:cNvSpPr/>
          <p:nvPr/>
        </p:nvSpPr>
        <p:spPr>
          <a:xfrm>
            <a:off x="4485372" y="2075881"/>
            <a:ext cx="481263" cy="452388"/>
          </a:xfrm>
          <a:prstGeom prst="star5">
            <a:avLst/>
          </a:prstGeom>
          <a:solidFill>
            <a:srgbClr val="CEC9C2"/>
          </a:solidFill>
          <a:ln>
            <a:solidFill>
              <a:srgbClr val="CEC9C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7" name="Star: 5 Points 6">
            <a:extLst>
              <a:ext uri="{FF2B5EF4-FFF2-40B4-BE49-F238E27FC236}">
                <a16:creationId xmlns="" xmlns:a16="http://schemas.microsoft.com/office/drawing/2014/main" id="{7E99A9A9-29C4-47C7-9BEB-CD70FC1C4BFB}"/>
              </a:ext>
            </a:extLst>
          </p:cNvPr>
          <p:cNvSpPr/>
          <p:nvPr/>
        </p:nvSpPr>
        <p:spPr>
          <a:xfrm>
            <a:off x="4966635" y="2075881"/>
            <a:ext cx="481263" cy="452388"/>
          </a:xfrm>
          <a:prstGeom prst="star5">
            <a:avLst/>
          </a:prstGeom>
          <a:solidFill>
            <a:srgbClr val="CEC9C2"/>
          </a:solidFill>
          <a:ln>
            <a:solidFill>
              <a:srgbClr val="CEC9C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8" name="Star: 5 Points 7">
            <a:extLst>
              <a:ext uri="{FF2B5EF4-FFF2-40B4-BE49-F238E27FC236}">
                <a16:creationId xmlns="" xmlns:a16="http://schemas.microsoft.com/office/drawing/2014/main" id="{179528D6-2C8F-42F7-B17B-FD6EBA28A199}"/>
              </a:ext>
            </a:extLst>
          </p:cNvPr>
          <p:cNvSpPr/>
          <p:nvPr/>
        </p:nvSpPr>
        <p:spPr>
          <a:xfrm>
            <a:off x="5443227" y="2075881"/>
            <a:ext cx="481263" cy="452388"/>
          </a:xfrm>
          <a:prstGeom prst="star5">
            <a:avLst/>
          </a:prstGeom>
          <a:noFill/>
          <a:ln>
            <a:solidFill>
              <a:srgbClr val="CEC9C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9" name="Star: 5 Points 8">
            <a:extLst>
              <a:ext uri="{FF2B5EF4-FFF2-40B4-BE49-F238E27FC236}">
                <a16:creationId xmlns="" xmlns:a16="http://schemas.microsoft.com/office/drawing/2014/main" id="{CA4F0692-5F07-4D3A-8015-581FCB3F5CD3}"/>
              </a:ext>
            </a:extLst>
          </p:cNvPr>
          <p:cNvSpPr/>
          <p:nvPr/>
        </p:nvSpPr>
        <p:spPr>
          <a:xfrm>
            <a:off x="5919819" y="2082331"/>
            <a:ext cx="481263" cy="452388"/>
          </a:xfrm>
          <a:prstGeom prst="star5">
            <a:avLst/>
          </a:prstGeom>
          <a:noFill/>
          <a:ln>
            <a:solidFill>
              <a:srgbClr val="CEC9C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hlinkClick r:id="rId4" action="ppaction://hlinkfile"/>
            <a:extLst>
              <a:ext uri="{FF2B5EF4-FFF2-40B4-BE49-F238E27FC236}">
                <a16:creationId xmlns="" xmlns:a16="http://schemas.microsoft.com/office/drawing/2014/main" id="{55C434A4-5E39-442C-A43F-299C10BD8205}"/>
              </a:ext>
            </a:extLst>
          </p:cNvPr>
          <p:cNvSpPr/>
          <p:nvPr/>
        </p:nvSpPr>
        <p:spPr>
          <a:xfrm>
            <a:off x="10411328" y="252395"/>
            <a:ext cx="1511167" cy="857283"/>
          </a:xfrm>
          <a:prstGeom prst="ellipse">
            <a:avLst/>
          </a:prstGeom>
          <a:solidFill>
            <a:srgbClr val="751104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Lesson Plan</a:t>
            </a:r>
          </a:p>
        </p:txBody>
      </p:sp>
    </p:spTree>
    <p:extLst>
      <p:ext uri="{BB962C8B-B14F-4D97-AF65-F5344CB8AC3E}">
        <p14:creationId xmlns:p14="http://schemas.microsoft.com/office/powerpoint/2010/main" val="4024242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="" xmlns:a16="http://schemas.microsoft.com/office/drawing/2014/main" id="{4FD033E3-B344-4770-91BA-FB2278F895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842" y="2229504"/>
            <a:ext cx="10515600" cy="2708258"/>
          </a:xfrm>
        </p:spPr>
        <p:txBody>
          <a:bodyPr>
            <a:normAutofit/>
          </a:bodyPr>
          <a:lstStyle/>
          <a:p>
            <a:pPr algn="ctr"/>
            <a:r>
              <a:rPr lang="en-US" sz="8800" dirty="0">
                <a:solidFill>
                  <a:srgbClr val="CEC9C2"/>
                </a:solidFill>
                <a:latin typeface="Engebrechtre Ex" panose="02010605000000000000" pitchFamily="2" charset="0"/>
              </a:rPr>
              <a:t>CDA 15: </a:t>
            </a:r>
            <a:br>
              <a:rPr lang="en-US" sz="8800" dirty="0">
                <a:solidFill>
                  <a:srgbClr val="CEC9C2"/>
                </a:solidFill>
                <a:latin typeface="Engebrechtre Ex" panose="02010605000000000000" pitchFamily="2" charset="0"/>
              </a:rPr>
            </a:br>
            <a:r>
              <a:rPr lang="en-US" sz="8800" dirty="0">
                <a:solidFill>
                  <a:srgbClr val="CEC9C2"/>
                </a:solidFill>
                <a:latin typeface="Engebrechtre Ex" panose="02010605000000000000" pitchFamily="2" charset="0"/>
              </a:rPr>
              <a:t>1, 2, 4, or More</a:t>
            </a:r>
          </a:p>
        </p:txBody>
      </p:sp>
    </p:spTree>
    <p:extLst>
      <p:ext uri="{BB962C8B-B14F-4D97-AF65-F5344CB8AC3E}">
        <p14:creationId xmlns:p14="http://schemas.microsoft.com/office/powerpoint/2010/main" val="2378701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0360210-6F89-47BB-A87A-84CD2DB704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0180" y="252395"/>
            <a:ext cx="9428747" cy="857283"/>
          </a:xfrm>
        </p:spPr>
        <p:txBody>
          <a:bodyPr>
            <a:normAutofit fontScale="90000"/>
          </a:bodyPr>
          <a:lstStyle/>
          <a:p>
            <a:r>
              <a:rPr lang="en-US" sz="6000" dirty="0">
                <a:solidFill>
                  <a:srgbClr val="574833"/>
                </a:solidFill>
                <a:latin typeface="Engebrechtre Ex" panose="02010605000000000000" pitchFamily="2" charset="0"/>
              </a:rPr>
              <a:t>CDA 15: 1, 2, 4, or More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1626A4C-F3D8-4695-BF96-62811F2E92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50181" y="2075881"/>
            <a:ext cx="9872314" cy="4529724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CEC9C2"/>
                </a:solidFill>
              </a:rPr>
              <a:t>My Rating:</a:t>
            </a:r>
          </a:p>
          <a:p>
            <a:r>
              <a:rPr lang="en-US" dirty="0">
                <a:solidFill>
                  <a:srgbClr val="CEC9C2"/>
                </a:solidFill>
              </a:rPr>
              <a:t>Overview:</a:t>
            </a:r>
          </a:p>
          <a:p>
            <a:pPr lvl="1"/>
            <a:r>
              <a:rPr lang="en-US" dirty="0">
                <a:solidFill>
                  <a:srgbClr val="CEC9C2"/>
                </a:solidFill>
              </a:rPr>
              <a:t>Confession: I have never taught this lesson.</a:t>
            </a:r>
          </a:p>
          <a:p>
            <a:pPr lvl="1"/>
            <a:r>
              <a:rPr lang="en-US" i="1" dirty="0">
                <a:solidFill>
                  <a:srgbClr val="CEC9C2"/>
                </a:solidFill>
              </a:rPr>
              <a:t>Monte and the World of Possibilities</a:t>
            </a:r>
            <a:r>
              <a:rPr lang="en-US" dirty="0">
                <a:solidFill>
                  <a:srgbClr val="CEC9C2"/>
                </a:solidFill>
              </a:rPr>
              <a:t> is cute—I found a good </a:t>
            </a:r>
            <a:r>
              <a:rPr lang="en-US" dirty="0" err="1">
                <a:solidFill>
                  <a:srgbClr val="CEC9C2"/>
                </a:solidFill>
              </a:rPr>
              <a:t>Youtube</a:t>
            </a:r>
            <a:r>
              <a:rPr lang="en-US" dirty="0">
                <a:solidFill>
                  <a:srgbClr val="CEC9C2"/>
                </a:solidFill>
              </a:rPr>
              <a:t> video for it. </a:t>
            </a:r>
          </a:p>
          <a:p>
            <a:pPr lvl="1"/>
            <a:r>
              <a:rPr lang="en-US" dirty="0">
                <a:solidFill>
                  <a:srgbClr val="CEC9C2"/>
                </a:solidFill>
              </a:rPr>
              <a:t>The Teen Takeover videos are awesome.</a:t>
            </a:r>
          </a:p>
          <a:p>
            <a:pPr lvl="1"/>
            <a:r>
              <a:rPr lang="en-US" dirty="0">
                <a:solidFill>
                  <a:srgbClr val="CEC9C2"/>
                </a:solidFill>
              </a:rPr>
              <a:t>I like the folding paper activity—I re-colored them so that they were different.</a:t>
            </a:r>
          </a:p>
          <a:p>
            <a:pPr lvl="1"/>
            <a:endParaRPr lang="en-US" dirty="0">
              <a:solidFill>
                <a:srgbClr val="CEC9C2"/>
              </a:solidFill>
            </a:endParaRPr>
          </a:p>
          <a:p>
            <a:pPr lvl="1"/>
            <a:endParaRPr lang="en-US" dirty="0">
              <a:solidFill>
                <a:srgbClr val="CEC9C2"/>
              </a:solidFill>
            </a:endParaRPr>
          </a:p>
          <a:p>
            <a:pPr lvl="1"/>
            <a:endParaRPr lang="en-US" i="1" dirty="0">
              <a:solidFill>
                <a:srgbClr val="CEC9C2"/>
              </a:solidFill>
            </a:endParaRPr>
          </a:p>
          <a:p>
            <a:pPr lvl="1"/>
            <a:endParaRPr lang="en-US" dirty="0">
              <a:solidFill>
                <a:srgbClr val="CEC9C2"/>
              </a:solidFill>
            </a:endParaRPr>
          </a:p>
          <a:p>
            <a:pPr lvl="1"/>
            <a:endParaRPr lang="en-US" dirty="0">
              <a:solidFill>
                <a:srgbClr val="CEC9C2"/>
              </a:solidFill>
            </a:endParaRPr>
          </a:p>
          <a:p>
            <a:pPr lvl="1"/>
            <a:endParaRPr lang="en-US" dirty="0">
              <a:solidFill>
                <a:srgbClr val="CEC9C2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CEADE005-25F5-4CF3-9BF3-AC1D25FE8346}"/>
              </a:ext>
            </a:extLst>
          </p:cNvPr>
          <p:cNvSpPr txBox="1"/>
          <p:nvPr/>
        </p:nvSpPr>
        <p:spPr>
          <a:xfrm rot="16200000">
            <a:off x="-435358" y="4768603"/>
            <a:ext cx="28972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>
                <a:solidFill>
                  <a:srgbClr val="751104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Engebrechtre Ex" panose="02010605000000000000" pitchFamily="2" charset="0"/>
              </a:rPr>
              <a:t>CDA 15</a:t>
            </a:r>
          </a:p>
        </p:txBody>
      </p:sp>
      <p:sp>
        <p:nvSpPr>
          <p:cNvPr id="5" name="Star: 5 Points 4">
            <a:extLst>
              <a:ext uri="{FF2B5EF4-FFF2-40B4-BE49-F238E27FC236}">
                <a16:creationId xmlns="" xmlns:a16="http://schemas.microsoft.com/office/drawing/2014/main" id="{B44DAB65-4FF4-454B-8113-9275A855500B}"/>
              </a:ext>
            </a:extLst>
          </p:cNvPr>
          <p:cNvSpPr/>
          <p:nvPr/>
        </p:nvSpPr>
        <p:spPr>
          <a:xfrm>
            <a:off x="4004109" y="2075881"/>
            <a:ext cx="481263" cy="452388"/>
          </a:xfrm>
          <a:prstGeom prst="star5">
            <a:avLst/>
          </a:prstGeom>
          <a:solidFill>
            <a:srgbClr val="CEC9C2"/>
          </a:solidFill>
          <a:ln>
            <a:solidFill>
              <a:srgbClr val="CEC9C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6" name="Star: 5 Points 5">
            <a:extLst>
              <a:ext uri="{FF2B5EF4-FFF2-40B4-BE49-F238E27FC236}">
                <a16:creationId xmlns="" xmlns:a16="http://schemas.microsoft.com/office/drawing/2014/main" id="{F942F37F-9B77-4AD4-A129-BBC6426057F5}"/>
              </a:ext>
            </a:extLst>
          </p:cNvPr>
          <p:cNvSpPr/>
          <p:nvPr/>
        </p:nvSpPr>
        <p:spPr>
          <a:xfrm>
            <a:off x="4485372" y="2075881"/>
            <a:ext cx="481263" cy="452388"/>
          </a:xfrm>
          <a:prstGeom prst="star5">
            <a:avLst/>
          </a:prstGeom>
          <a:solidFill>
            <a:srgbClr val="CEC9C2"/>
          </a:solidFill>
          <a:ln>
            <a:solidFill>
              <a:srgbClr val="CEC9C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7" name="Star: 5 Points 6">
            <a:extLst>
              <a:ext uri="{FF2B5EF4-FFF2-40B4-BE49-F238E27FC236}">
                <a16:creationId xmlns="" xmlns:a16="http://schemas.microsoft.com/office/drawing/2014/main" id="{7E99A9A9-29C4-47C7-9BEB-CD70FC1C4BFB}"/>
              </a:ext>
            </a:extLst>
          </p:cNvPr>
          <p:cNvSpPr/>
          <p:nvPr/>
        </p:nvSpPr>
        <p:spPr>
          <a:xfrm>
            <a:off x="4966635" y="2075881"/>
            <a:ext cx="481263" cy="452388"/>
          </a:xfrm>
          <a:prstGeom prst="star5">
            <a:avLst/>
          </a:prstGeom>
          <a:solidFill>
            <a:srgbClr val="CEC9C2"/>
          </a:solidFill>
          <a:ln>
            <a:solidFill>
              <a:srgbClr val="CEC9C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8" name="Star: 5 Points 7">
            <a:extLst>
              <a:ext uri="{FF2B5EF4-FFF2-40B4-BE49-F238E27FC236}">
                <a16:creationId xmlns="" xmlns:a16="http://schemas.microsoft.com/office/drawing/2014/main" id="{179528D6-2C8F-42F7-B17B-FD6EBA28A199}"/>
              </a:ext>
            </a:extLst>
          </p:cNvPr>
          <p:cNvSpPr/>
          <p:nvPr/>
        </p:nvSpPr>
        <p:spPr>
          <a:xfrm>
            <a:off x="5443227" y="2075881"/>
            <a:ext cx="481263" cy="452388"/>
          </a:xfrm>
          <a:prstGeom prst="star5">
            <a:avLst/>
          </a:prstGeom>
          <a:solidFill>
            <a:srgbClr val="CEC9C2"/>
          </a:solidFill>
          <a:ln>
            <a:solidFill>
              <a:srgbClr val="CEC9C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9" name="Star: 5 Points 8">
            <a:extLst>
              <a:ext uri="{FF2B5EF4-FFF2-40B4-BE49-F238E27FC236}">
                <a16:creationId xmlns="" xmlns:a16="http://schemas.microsoft.com/office/drawing/2014/main" id="{CA4F0692-5F07-4D3A-8015-581FCB3F5CD3}"/>
              </a:ext>
            </a:extLst>
          </p:cNvPr>
          <p:cNvSpPr/>
          <p:nvPr/>
        </p:nvSpPr>
        <p:spPr>
          <a:xfrm>
            <a:off x="5919819" y="2082331"/>
            <a:ext cx="481263" cy="452388"/>
          </a:xfrm>
          <a:prstGeom prst="star5">
            <a:avLst/>
          </a:prstGeom>
          <a:noFill/>
          <a:ln>
            <a:solidFill>
              <a:srgbClr val="CEC9C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hlinkClick r:id="rId3" action="ppaction://hlinkfile"/>
            <a:extLst>
              <a:ext uri="{FF2B5EF4-FFF2-40B4-BE49-F238E27FC236}">
                <a16:creationId xmlns="" xmlns:a16="http://schemas.microsoft.com/office/drawing/2014/main" id="{55C434A4-5E39-442C-A43F-299C10BD8205}"/>
              </a:ext>
            </a:extLst>
          </p:cNvPr>
          <p:cNvSpPr/>
          <p:nvPr/>
        </p:nvSpPr>
        <p:spPr>
          <a:xfrm>
            <a:off x="10411328" y="252395"/>
            <a:ext cx="1511167" cy="857283"/>
          </a:xfrm>
          <a:prstGeom prst="ellipse">
            <a:avLst/>
          </a:prstGeom>
          <a:solidFill>
            <a:srgbClr val="751104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Lesson Plan</a:t>
            </a:r>
          </a:p>
        </p:txBody>
      </p:sp>
    </p:spTree>
    <p:extLst>
      <p:ext uri="{BB962C8B-B14F-4D97-AF65-F5344CB8AC3E}">
        <p14:creationId xmlns:p14="http://schemas.microsoft.com/office/powerpoint/2010/main" val="1559483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="" xmlns:a16="http://schemas.microsoft.com/office/drawing/2014/main" id="{4FD033E3-B344-4770-91BA-FB2278F895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842" y="2229504"/>
            <a:ext cx="10515600" cy="2708258"/>
          </a:xfrm>
        </p:spPr>
        <p:txBody>
          <a:bodyPr>
            <a:normAutofit fontScale="90000"/>
          </a:bodyPr>
          <a:lstStyle/>
          <a:p>
            <a:pPr algn="ctr"/>
            <a:r>
              <a:rPr lang="en-US" sz="8800" dirty="0">
                <a:solidFill>
                  <a:srgbClr val="CEC9C2"/>
                </a:solidFill>
                <a:latin typeface="Engebrechtre Ex" panose="02010605000000000000" pitchFamily="2" charset="0"/>
              </a:rPr>
              <a:t>CDA 16: </a:t>
            </a:r>
            <a:br>
              <a:rPr lang="en-US" sz="8800" dirty="0">
                <a:solidFill>
                  <a:srgbClr val="CEC9C2"/>
                </a:solidFill>
                <a:latin typeface="Engebrechtre Ex" panose="02010605000000000000" pitchFamily="2" charset="0"/>
              </a:rPr>
            </a:br>
            <a:r>
              <a:rPr lang="en-US" sz="8800" dirty="0">
                <a:solidFill>
                  <a:srgbClr val="CEC9C2"/>
                </a:solidFill>
                <a:latin typeface="Engebrechtre Ex" panose="02010605000000000000" pitchFamily="2" charset="0"/>
              </a:rPr>
              <a:t>Jobs &amp; Future: STEM</a:t>
            </a:r>
          </a:p>
        </p:txBody>
      </p:sp>
    </p:spTree>
    <p:extLst>
      <p:ext uri="{BB962C8B-B14F-4D97-AF65-F5344CB8AC3E}">
        <p14:creationId xmlns:p14="http://schemas.microsoft.com/office/powerpoint/2010/main" val="96113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0360210-6F89-47BB-A87A-84CD2DB704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0180" y="252395"/>
            <a:ext cx="9428747" cy="857283"/>
          </a:xfrm>
        </p:spPr>
        <p:txBody>
          <a:bodyPr>
            <a:normAutofit fontScale="90000"/>
          </a:bodyPr>
          <a:lstStyle/>
          <a:p>
            <a:r>
              <a:rPr lang="en-US" sz="6000" dirty="0">
                <a:solidFill>
                  <a:srgbClr val="574833"/>
                </a:solidFill>
                <a:latin typeface="Engebrechtre Ex" panose="02010605000000000000" pitchFamily="2" charset="0"/>
              </a:rPr>
              <a:t>CDA 16: STEM and More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1626A4C-F3D8-4695-BF96-62811F2E92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50181" y="2075881"/>
            <a:ext cx="9872314" cy="4529724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CEC9C2"/>
                </a:solidFill>
              </a:rPr>
              <a:t>My Rating:</a:t>
            </a:r>
          </a:p>
          <a:p>
            <a:r>
              <a:rPr lang="en-US" dirty="0">
                <a:solidFill>
                  <a:srgbClr val="CEC9C2"/>
                </a:solidFill>
              </a:rPr>
              <a:t>Overview:</a:t>
            </a:r>
          </a:p>
          <a:p>
            <a:pPr lvl="1"/>
            <a:r>
              <a:rPr lang="en-US" dirty="0">
                <a:solidFill>
                  <a:srgbClr val="CEC9C2"/>
                </a:solidFill>
              </a:rPr>
              <a:t>I created a better </a:t>
            </a:r>
            <a:r>
              <a:rPr lang="en-US" dirty="0">
                <a:solidFill>
                  <a:srgbClr val="CEC9C2"/>
                </a:solidFill>
                <a:hlinkClick r:id="rId3" action="ppaction://hlinkpres?slideindex=1&amp;slidetitle="/>
              </a:rPr>
              <a:t>PowerPoint</a:t>
            </a:r>
            <a:r>
              <a:rPr lang="en-US" dirty="0">
                <a:solidFill>
                  <a:srgbClr val="CEC9C2"/>
                </a:solidFill>
              </a:rPr>
              <a:t> for the bigger version activity. </a:t>
            </a:r>
          </a:p>
          <a:p>
            <a:pPr lvl="1"/>
            <a:r>
              <a:rPr lang="en-US" dirty="0">
                <a:solidFill>
                  <a:srgbClr val="CEC9C2"/>
                </a:solidFill>
              </a:rPr>
              <a:t>WHY do none of these worksheets have a name line???</a:t>
            </a:r>
          </a:p>
          <a:p>
            <a:pPr lvl="1"/>
            <a:r>
              <a:rPr lang="en-US" dirty="0">
                <a:solidFill>
                  <a:srgbClr val="CEC9C2"/>
                </a:solidFill>
              </a:rPr>
              <a:t>Has anyone actually played the 3-2-1 Huddle game?</a:t>
            </a:r>
          </a:p>
          <a:p>
            <a:pPr lvl="1"/>
            <a:endParaRPr lang="en-US" dirty="0">
              <a:solidFill>
                <a:srgbClr val="CEC9C2"/>
              </a:solidFill>
            </a:endParaRPr>
          </a:p>
          <a:p>
            <a:pPr lvl="1"/>
            <a:endParaRPr lang="en-US" dirty="0">
              <a:solidFill>
                <a:srgbClr val="CEC9C2"/>
              </a:solidFill>
            </a:endParaRPr>
          </a:p>
          <a:p>
            <a:pPr lvl="1"/>
            <a:endParaRPr lang="en-US" i="1" dirty="0">
              <a:solidFill>
                <a:srgbClr val="CEC9C2"/>
              </a:solidFill>
            </a:endParaRPr>
          </a:p>
          <a:p>
            <a:pPr lvl="1"/>
            <a:endParaRPr lang="en-US" dirty="0">
              <a:solidFill>
                <a:srgbClr val="CEC9C2"/>
              </a:solidFill>
            </a:endParaRPr>
          </a:p>
          <a:p>
            <a:pPr lvl="1"/>
            <a:endParaRPr lang="en-US" dirty="0">
              <a:solidFill>
                <a:srgbClr val="CEC9C2"/>
              </a:solidFill>
            </a:endParaRPr>
          </a:p>
          <a:p>
            <a:pPr lvl="1"/>
            <a:endParaRPr lang="en-US" dirty="0">
              <a:solidFill>
                <a:srgbClr val="CEC9C2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CEADE005-25F5-4CF3-9BF3-AC1D25FE8346}"/>
              </a:ext>
            </a:extLst>
          </p:cNvPr>
          <p:cNvSpPr txBox="1"/>
          <p:nvPr/>
        </p:nvSpPr>
        <p:spPr>
          <a:xfrm rot="16200000">
            <a:off x="-435358" y="4768603"/>
            <a:ext cx="28972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>
                <a:solidFill>
                  <a:srgbClr val="751104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Engebrechtre Ex" panose="02010605000000000000" pitchFamily="2" charset="0"/>
              </a:rPr>
              <a:t>CDA 16</a:t>
            </a:r>
          </a:p>
        </p:txBody>
      </p:sp>
      <p:sp>
        <p:nvSpPr>
          <p:cNvPr id="5" name="Star: 5 Points 4">
            <a:extLst>
              <a:ext uri="{FF2B5EF4-FFF2-40B4-BE49-F238E27FC236}">
                <a16:creationId xmlns="" xmlns:a16="http://schemas.microsoft.com/office/drawing/2014/main" id="{B44DAB65-4FF4-454B-8113-9275A855500B}"/>
              </a:ext>
            </a:extLst>
          </p:cNvPr>
          <p:cNvSpPr/>
          <p:nvPr/>
        </p:nvSpPr>
        <p:spPr>
          <a:xfrm>
            <a:off x="4004109" y="2075881"/>
            <a:ext cx="481263" cy="452388"/>
          </a:xfrm>
          <a:prstGeom prst="star5">
            <a:avLst/>
          </a:prstGeom>
          <a:solidFill>
            <a:srgbClr val="CEC9C2"/>
          </a:solidFill>
          <a:ln>
            <a:solidFill>
              <a:srgbClr val="CEC9C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6" name="Star: 5 Points 5">
            <a:extLst>
              <a:ext uri="{FF2B5EF4-FFF2-40B4-BE49-F238E27FC236}">
                <a16:creationId xmlns="" xmlns:a16="http://schemas.microsoft.com/office/drawing/2014/main" id="{F942F37F-9B77-4AD4-A129-BBC6426057F5}"/>
              </a:ext>
            </a:extLst>
          </p:cNvPr>
          <p:cNvSpPr/>
          <p:nvPr/>
        </p:nvSpPr>
        <p:spPr>
          <a:xfrm>
            <a:off x="4485372" y="2075881"/>
            <a:ext cx="481263" cy="452388"/>
          </a:xfrm>
          <a:prstGeom prst="star5">
            <a:avLst/>
          </a:prstGeom>
          <a:solidFill>
            <a:srgbClr val="CEC9C2"/>
          </a:solidFill>
          <a:ln>
            <a:solidFill>
              <a:srgbClr val="CEC9C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7" name="Star: 5 Points 6">
            <a:extLst>
              <a:ext uri="{FF2B5EF4-FFF2-40B4-BE49-F238E27FC236}">
                <a16:creationId xmlns="" xmlns:a16="http://schemas.microsoft.com/office/drawing/2014/main" id="{7E99A9A9-29C4-47C7-9BEB-CD70FC1C4BFB}"/>
              </a:ext>
            </a:extLst>
          </p:cNvPr>
          <p:cNvSpPr/>
          <p:nvPr/>
        </p:nvSpPr>
        <p:spPr>
          <a:xfrm>
            <a:off x="4966635" y="2075881"/>
            <a:ext cx="481263" cy="452388"/>
          </a:xfrm>
          <a:prstGeom prst="star5">
            <a:avLst/>
          </a:prstGeom>
          <a:solidFill>
            <a:srgbClr val="CEC9C2"/>
          </a:solidFill>
          <a:ln>
            <a:solidFill>
              <a:srgbClr val="CEC9C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8" name="Star: 5 Points 7">
            <a:extLst>
              <a:ext uri="{FF2B5EF4-FFF2-40B4-BE49-F238E27FC236}">
                <a16:creationId xmlns="" xmlns:a16="http://schemas.microsoft.com/office/drawing/2014/main" id="{179528D6-2C8F-42F7-B17B-FD6EBA28A199}"/>
              </a:ext>
            </a:extLst>
          </p:cNvPr>
          <p:cNvSpPr/>
          <p:nvPr/>
        </p:nvSpPr>
        <p:spPr>
          <a:xfrm>
            <a:off x="5443227" y="2075881"/>
            <a:ext cx="481263" cy="452388"/>
          </a:xfrm>
          <a:prstGeom prst="star5">
            <a:avLst/>
          </a:prstGeom>
          <a:solidFill>
            <a:srgbClr val="CEC9C2"/>
          </a:solidFill>
          <a:ln>
            <a:solidFill>
              <a:srgbClr val="CEC9C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9" name="Star: 5 Points 8">
            <a:extLst>
              <a:ext uri="{FF2B5EF4-FFF2-40B4-BE49-F238E27FC236}">
                <a16:creationId xmlns="" xmlns:a16="http://schemas.microsoft.com/office/drawing/2014/main" id="{CA4F0692-5F07-4D3A-8015-581FCB3F5CD3}"/>
              </a:ext>
            </a:extLst>
          </p:cNvPr>
          <p:cNvSpPr/>
          <p:nvPr/>
        </p:nvSpPr>
        <p:spPr>
          <a:xfrm>
            <a:off x="5919819" y="2082331"/>
            <a:ext cx="481263" cy="452388"/>
          </a:xfrm>
          <a:prstGeom prst="star5">
            <a:avLst/>
          </a:prstGeom>
          <a:noFill/>
          <a:ln>
            <a:solidFill>
              <a:srgbClr val="CEC9C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hlinkClick r:id="rId4" action="ppaction://hlinkfile"/>
            <a:extLst>
              <a:ext uri="{FF2B5EF4-FFF2-40B4-BE49-F238E27FC236}">
                <a16:creationId xmlns="" xmlns:a16="http://schemas.microsoft.com/office/drawing/2014/main" id="{55C434A4-5E39-442C-A43F-299C10BD8205}"/>
              </a:ext>
            </a:extLst>
          </p:cNvPr>
          <p:cNvSpPr/>
          <p:nvPr/>
        </p:nvSpPr>
        <p:spPr>
          <a:xfrm>
            <a:off x="10411328" y="252395"/>
            <a:ext cx="1511167" cy="857283"/>
          </a:xfrm>
          <a:prstGeom prst="ellipse">
            <a:avLst/>
          </a:prstGeom>
          <a:solidFill>
            <a:srgbClr val="751104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Lesson Plan</a:t>
            </a:r>
          </a:p>
        </p:txBody>
      </p:sp>
    </p:spTree>
    <p:extLst>
      <p:ext uri="{BB962C8B-B14F-4D97-AF65-F5344CB8AC3E}">
        <p14:creationId xmlns:p14="http://schemas.microsoft.com/office/powerpoint/2010/main" val="208340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="" xmlns:a16="http://schemas.microsoft.com/office/drawing/2014/main" id="{BC8A332E-78B8-4B1B-BF4C-BCC8E2B7C7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58478" y="220746"/>
            <a:ext cx="10515600" cy="1325563"/>
          </a:xfrm>
        </p:spPr>
        <p:txBody>
          <a:bodyPr/>
          <a:lstStyle/>
          <a:p>
            <a:r>
              <a:rPr lang="en-US" dirty="0"/>
              <a:t>Links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="" xmlns:a16="http://schemas.microsoft.com/office/drawing/2014/main" id="{471C7513-90C8-49D0-B812-4C575D2A56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76400" y="1941128"/>
            <a:ext cx="10515600" cy="4351338"/>
          </a:xfrm>
        </p:spPr>
        <p:txBody>
          <a:bodyPr/>
          <a:lstStyle/>
          <a:p>
            <a:r>
              <a:rPr lang="en-US" dirty="0">
                <a:hlinkClick r:id="rId3"/>
              </a:rPr>
              <a:t>Millennial Job Interview</a:t>
            </a:r>
            <a:endParaRPr lang="en-US" dirty="0"/>
          </a:p>
          <a:p>
            <a:r>
              <a:rPr lang="en-US" dirty="0">
                <a:hlinkClick r:id="rId4"/>
              </a:rPr>
              <a:t>LeBron James Verizon Commercial</a:t>
            </a:r>
            <a:endParaRPr lang="en-US" dirty="0"/>
          </a:p>
          <a:p>
            <a:r>
              <a:rPr lang="en-US" dirty="0">
                <a:hlinkClick r:id="rId5"/>
              </a:rPr>
              <a:t>Passion is not a Plan</a:t>
            </a:r>
            <a:endParaRPr lang="en-US" dirty="0"/>
          </a:p>
          <a:p>
            <a:r>
              <a:rPr lang="en-US" dirty="0">
                <a:hlinkClick r:id="rId6"/>
              </a:rPr>
              <a:t>Wants or Needs Game</a:t>
            </a:r>
            <a:endParaRPr lang="en-US" dirty="0"/>
          </a:p>
          <a:p>
            <a:r>
              <a:rPr lang="en-US" dirty="0" smtClean="0">
                <a:hlinkClick r:id="rId7" action="ppaction://hlinkfile"/>
              </a:rPr>
              <a:t>Peace </a:t>
            </a:r>
            <a:r>
              <a:rPr lang="en-US" dirty="0">
                <a:hlinkClick r:id="rId7" action="ppaction://hlinkfile"/>
              </a:rPr>
              <a:t>Child International Game</a:t>
            </a:r>
            <a:endParaRPr lang="en-US" dirty="0"/>
          </a:p>
          <a:p>
            <a:r>
              <a:rPr lang="en-US" dirty="0">
                <a:hlinkClick r:id="rId8"/>
              </a:rPr>
              <a:t>Monte and the World of Possibilities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7640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="" xmlns:a16="http://schemas.microsoft.com/office/drawing/2014/main" id="{4FD033E3-B344-4770-91BA-FB2278F895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842" y="2229504"/>
            <a:ext cx="10515600" cy="2708258"/>
          </a:xfrm>
        </p:spPr>
        <p:txBody>
          <a:bodyPr>
            <a:normAutofit/>
          </a:bodyPr>
          <a:lstStyle/>
          <a:p>
            <a:pPr algn="ctr"/>
            <a:r>
              <a:rPr lang="en-US" sz="8800" dirty="0">
                <a:solidFill>
                  <a:srgbClr val="CEC9C2"/>
                </a:solidFill>
                <a:latin typeface="Engebrechtre Ex" panose="02010605000000000000" pitchFamily="2" charset="0"/>
              </a:rPr>
              <a:t>CDA 1: </a:t>
            </a:r>
            <a:br>
              <a:rPr lang="en-US" sz="8800" dirty="0">
                <a:solidFill>
                  <a:srgbClr val="CEC9C2"/>
                </a:solidFill>
                <a:latin typeface="Engebrechtre Ex" panose="02010605000000000000" pitchFamily="2" charset="0"/>
              </a:rPr>
            </a:br>
            <a:r>
              <a:rPr lang="en-US" sz="8800" dirty="0">
                <a:solidFill>
                  <a:srgbClr val="CEC9C2"/>
                </a:solidFill>
                <a:latin typeface="Engebrechtre Ex" panose="02010605000000000000" pitchFamily="2" charset="0"/>
              </a:rPr>
              <a:t>Role &amp; Identity</a:t>
            </a:r>
          </a:p>
        </p:txBody>
      </p:sp>
    </p:spTree>
    <p:extLst>
      <p:ext uri="{BB962C8B-B14F-4D97-AF65-F5344CB8AC3E}">
        <p14:creationId xmlns:p14="http://schemas.microsoft.com/office/powerpoint/2010/main" val="4004537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0360210-6F89-47BB-A87A-84CD2DB704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0180" y="252395"/>
            <a:ext cx="9428747" cy="857283"/>
          </a:xfrm>
        </p:spPr>
        <p:txBody>
          <a:bodyPr>
            <a:normAutofit fontScale="90000"/>
          </a:bodyPr>
          <a:lstStyle/>
          <a:p>
            <a:r>
              <a:rPr lang="en-US" sz="6000" dirty="0">
                <a:solidFill>
                  <a:srgbClr val="574833"/>
                </a:solidFill>
                <a:latin typeface="Engebrechtre Ex" panose="02010605000000000000" pitchFamily="2" charset="0"/>
              </a:rPr>
              <a:t>CDA 1: Role &amp; Identity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1626A4C-F3D8-4695-BF96-62811F2E92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50180" y="2075881"/>
            <a:ext cx="9428747" cy="4440421"/>
          </a:xfrm>
        </p:spPr>
        <p:txBody>
          <a:bodyPr/>
          <a:lstStyle/>
          <a:p>
            <a:r>
              <a:rPr lang="en-US" dirty="0">
                <a:solidFill>
                  <a:srgbClr val="CEC9C2"/>
                </a:solidFill>
              </a:rPr>
              <a:t>My Rating:</a:t>
            </a:r>
          </a:p>
          <a:p>
            <a:r>
              <a:rPr lang="en-US" dirty="0">
                <a:solidFill>
                  <a:srgbClr val="CEC9C2"/>
                </a:solidFill>
              </a:rPr>
              <a:t>Overview:</a:t>
            </a:r>
          </a:p>
          <a:p>
            <a:pPr lvl="1"/>
            <a:r>
              <a:rPr lang="en-US" dirty="0">
                <a:solidFill>
                  <a:srgbClr val="CEC9C2"/>
                </a:solidFill>
              </a:rPr>
              <a:t>The Monty Python video is outdated and the kids don’t think it’s funny. Are there any other videos you have used</a:t>
            </a:r>
            <a:r>
              <a:rPr lang="en-US" dirty="0" smtClean="0">
                <a:solidFill>
                  <a:srgbClr val="CEC9C2"/>
                </a:solidFill>
              </a:rPr>
              <a:t>?</a:t>
            </a:r>
          </a:p>
          <a:p>
            <a:pPr lvl="1"/>
            <a:r>
              <a:rPr lang="en-US" dirty="0" smtClean="0">
                <a:solidFill>
                  <a:srgbClr val="CEC9C2"/>
                </a:solidFill>
                <a:hlinkClick r:id="rId3"/>
              </a:rPr>
              <a:t>Millennial Job Interview</a:t>
            </a:r>
            <a:endParaRPr lang="en-US" dirty="0">
              <a:solidFill>
                <a:srgbClr val="CEC9C2"/>
              </a:solidFill>
            </a:endParaRPr>
          </a:p>
          <a:p>
            <a:pPr lvl="1"/>
            <a:r>
              <a:rPr lang="en-US" dirty="0">
                <a:solidFill>
                  <a:srgbClr val="CEC9C2"/>
                </a:solidFill>
              </a:rPr>
              <a:t>I have created a PowerPoint assignment for this that can be used by Business teachers. It is available on my website.</a:t>
            </a:r>
          </a:p>
          <a:p>
            <a:pPr lvl="1"/>
            <a:endParaRPr lang="en-US" dirty="0">
              <a:solidFill>
                <a:srgbClr val="CEC9C2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CEADE005-25F5-4CF3-9BF3-AC1D25FE8346}"/>
              </a:ext>
            </a:extLst>
          </p:cNvPr>
          <p:cNvSpPr txBox="1"/>
          <p:nvPr/>
        </p:nvSpPr>
        <p:spPr>
          <a:xfrm rot="16200000">
            <a:off x="-435358" y="4768603"/>
            <a:ext cx="28972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>
                <a:solidFill>
                  <a:srgbClr val="751104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Engebrechtre Ex" panose="02010605000000000000" pitchFamily="2" charset="0"/>
              </a:rPr>
              <a:t>CDA 1</a:t>
            </a:r>
          </a:p>
        </p:txBody>
      </p:sp>
      <p:sp>
        <p:nvSpPr>
          <p:cNvPr id="5" name="Star: 5 Points 4">
            <a:extLst>
              <a:ext uri="{FF2B5EF4-FFF2-40B4-BE49-F238E27FC236}">
                <a16:creationId xmlns="" xmlns:a16="http://schemas.microsoft.com/office/drawing/2014/main" id="{B44DAB65-4FF4-454B-8113-9275A855500B}"/>
              </a:ext>
            </a:extLst>
          </p:cNvPr>
          <p:cNvSpPr/>
          <p:nvPr/>
        </p:nvSpPr>
        <p:spPr>
          <a:xfrm>
            <a:off x="4004109" y="2075881"/>
            <a:ext cx="481263" cy="452388"/>
          </a:xfrm>
          <a:prstGeom prst="star5">
            <a:avLst/>
          </a:prstGeom>
          <a:solidFill>
            <a:srgbClr val="CEC9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tar: 5 Points 5">
            <a:extLst>
              <a:ext uri="{FF2B5EF4-FFF2-40B4-BE49-F238E27FC236}">
                <a16:creationId xmlns="" xmlns:a16="http://schemas.microsoft.com/office/drawing/2014/main" id="{F942F37F-9B77-4AD4-A129-BBC6426057F5}"/>
              </a:ext>
            </a:extLst>
          </p:cNvPr>
          <p:cNvSpPr/>
          <p:nvPr/>
        </p:nvSpPr>
        <p:spPr>
          <a:xfrm>
            <a:off x="4485372" y="2075881"/>
            <a:ext cx="481263" cy="452388"/>
          </a:xfrm>
          <a:prstGeom prst="star5">
            <a:avLst/>
          </a:prstGeom>
          <a:solidFill>
            <a:srgbClr val="CEC9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tar: 5 Points 6">
            <a:extLst>
              <a:ext uri="{FF2B5EF4-FFF2-40B4-BE49-F238E27FC236}">
                <a16:creationId xmlns="" xmlns:a16="http://schemas.microsoft.com/office/drawing/2014/main" id="{7E99A9A9-29C4-47C7-9BEB-CD70FC1C4BFB}"/>
              </a:ext>
            </a:extLst>
          </p:cNvPr>
          <p:cNvSpPr/>
          <p:nvPr/>
        </p:nvSpPr>
        <p:spPr>
          <a:xfrm>
            <a:off x="4966635" y="2075881"/>
            <a:ext cx="481263" cy="452388"/>
          </a:xfrm>
          <a:prstGeom prst="star5">
            <a:avLst/>
          </a:prstGeom>
          <a:solidFill>
            <a:srgbClr val="CEC9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Star: 5 Points 7">
            <a:extLst>
              <a:ext uri="{FF2B5EF4-FFF2-40B4-BE49-F238E27FC236}">
                <a16:creationId xmlns="" xmlns:a16="http://schemas.microsoft.com/office/drawing/2014/main" id="{179528D6-2C8F-42F7-B17B-FD6EBA28A199}"/>
              </a:ext>
            </a:extLst>
          </p:cNvPr>
          <p:cNvSpPr/>
          <p:nvPr/>
        </p:nvSpPr>
        <p:spPr>
          <a:xfrm>
            <a:off x="5443227" y="2075881"/>
            <a:ext cx="481263" cy="452388"/>
          </a:xfrm>
          <a:prstGeom prst="star5">
            <a:avLst/>
          </a:prstGeom>
          <a:solidFill>
            <a:srgbClr val="CEC9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tar: 5 Points 8">
            <a:extLst>
              <a:ext uri="{FF2B5EF4-FFF2-40B4-BE49-F238E27FC236}">
                <a16:creationId xmlns="" xmlns:a16="http://schemas.microsoft.com/office/drawing/2014/main" id="{CA4F0692-5F07-4D3A-8015-581FCB3F5CD3}"/>
              </a:ext>
            </a:extLst>
          </p:cNvPr>
          <p:cNvSpPr/>
          <p:nvPr/>
        </p:nvSpPr>
        <p:spPr>
          <a:xfrm>
            <a:off x="5919819" y="2082331"/>
            <a:ext cx="481263" cy="452388"/>
          </a:xfrm>
          <a:prstGeom prst="star5">
            <a:avLst/>
          </a:prstGeom>
          <a:noFill/>
          <a:ln>
            <a:solidFill>
              <a:srgbClr val="CEC9C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hlinkClick r:id="rId4" action="ppaction://hlinkfile"/>
            <a:extLst>
              <a:ext uri="{FF2B5EF4-FFF2-40B4-BE49-F238E27FC236}">
                <a16:creationId xmlns="" xmlns:a16="http://schemas.microsoft.com/office/drawing/2014/main" id="{55C434A4-5E39-442C-A43F-299C10BD8205}"/>
              </a:ext>
            </a:extLst>
          </p:cNvPr>
          <p:cNvSpPr/>
          <p:nvPr/>
        </p:nvSpPr>
        <p:spPr>
          <a:xfrm>
            <a:off x="10411328" y="252395"/>
            <a:ext cx="1511167" cy="857283"/>
          </a:xfrm>
          <a:prstGeom prst="ellipse">
            <a:avLst/>
          </a:prstGeom>
          <a:solidFill>
            <a:srgbClr val="751104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Lesson Plan</a:t>
            </a:r>
          </a:p>
        </p:txBody>
      </p:sp>
      <p:pic>
        <p:nvPicPr>
          <p:cNvPr id="1026" name="Picture 2" descr="Picture">
            <a:extLst>
              <a:ext uri="{FF2B5EF4-FFF2-40B4-BE49-F238E27FC236}">
                <a16:creationId xmlns="" xmlns:a16="http://schemas.microsoft.com/office/drawing/2014/main" id="{E18E6271-67CA-49A9-AC5F-55CC4F1022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8610" y="4678379"/>
            <a:ext cx="2657475" cy="1466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7629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="" xmlns:a16="http://schemas.microsoft.com/office/drawing/2014/main" id="{4FD033E3-B344-4770-91BA-FB2278F895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842" y="2229504"/>
            <a:ext cx="10515600" cy="2708258"/>
          </a:xfrm>
        </p:spPr>
        <p:txBody>
          <a:bodyPr>
            <a:normAutofit/>
          </a:bodyPr>
          <a:lstStyle/>
          <a:p>
            <a:pPr algn="ctr"/>
            <a:r>
              <a:rPr lang="en-US" sz="8800" dirty="0">
                <a:solidFill>
                  <a:srgbClr val="CEC9C2"/>
                </a:solidFill>
                <a:latin typeface="Engebrechtre Ex" panose="02010605000000000000" pitchFamily="2" charset="0"/>
              </a:rPr>
              <a:t>CDA 2: </a:t>
            </a:r>
            <a:br>
              <a:rPr lang="en-US" sz="8800" dirty="0">
                <a:solidFill>
                  <a:srgbClr val="CEC9C2"/>
                </a:solidFill>
                <a:latin typeface="Engebrechtre Ex" panose="02010605000000000000" pitchFamily="2" charset="0"/>
              </a:rPr>
            </a:br>
            <a:r>
              <a:rPr lang="en-US" sz="8800" dirty="0">
                <a:solidFill>
                  <a:srgbClr val="CEC9C2"/>
                </a:solidFill>
                <a:latin typeface="Engebrechtre Ex" panose="02010605000000000000" pitchFamily="2" charset="0"/>
              </a:rPr>
              <a:t>Reality Check</a:t>
            </a:r>
          </a:p>
        </p:txBody>
      </p:sp>
    </p:spTree>
    <p:extLst>
      <p:ext uri="{BB962C8B-B14F-4D97-AF65-F5344CB8AC3E}">
        <p14:creationId xmlns:p14="http://schemas.microsoft.com/office/powerpoint/2010/main" val="3862328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0360210-6F89-47BB-A87A-84CD2DB704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0180" y="252395"/>
            <a:ext cx="9428747" cy="857283"/>
          </a:xfrm>
        </p:spPr>
        <p:txBody>
          <a:bodyPr>
            <a:normAutofit fontScale="90000"/>
          </a:bodyPr>
          <a:lstStyle/>
          <a:p>
            <a:r>
              <a:rPr lang="en-US" sz="6000" dirty="0">
                <a:solidFill>
                  <a:srgbClr val="574833"/>
                </a:solidFill>
                <a:latin typeface="Engebrechtre Ex" panose="02010605000000000000" pitchFamily="2" charset="0"/>
              </a:rPr>
              <a:t>CDA 2: Reality Check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1626A4C-F3D8-4695-BF96-62811F2E92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50181" y="2075881"/>
            <a:ext cx="5938788" cy="4529724"/>
          </a:xfrm>
        </p:spPr>
        <p:txBody>
          <a:bodyPr/>
          <a:lstStyle/>
          <a:p>
            <a:r>
              <a:rPr lang="en-US" dirty="0">
                <a:solidFill>
                  <a:srgbClr val="CEC9C2"/>
                </a:solidFill>
              </a:rPr>
              <a:t>My Rating:</a:t>
            </a:r>
          </a:p>
          <a:p>
            <a:r>
              <a:rPr lang="en-US" dirty="0">
                <a:solidFill>
                  <a:srgbClr val="CEC9C2"/>
                </a:solidFill>
              </a:rPr>
              <a:t>Overview:</a:t>
            </a:r>
          </a:p>
          <a:p>
            <a:pPr lvl="1"/>
            <a:r>
              <a:rPr lang="en-US" dirty="0">
                <a:solidFill>
                  <a:srgbClr val="CEC9C2"/>
                </a:solidFill>
              </a:rPr>
              <a:t>I don’t actually teach this much like the lesson is written. It’s wordy and too much group work.</a:t>
            </a:r>
          </a:p>
          <a:p>
            <a:pPr lvl="1"/>
            <a:r>
              <a:rPr lang="en-US" dirty="0">
                <a:solidFill>
                  <a:srgbClr val="CEC9C2"/>
                </a:solidFill>
              </a:rPr>
              <a:t>I created an Excel sheet for this where they look up actual homes for sale on Utahrealestate.com. Then they use the </a:t>
            </a:r>
            <a:r>
              <a:rPr lang="en-US" dirty="0" err="1">
                <a:solidFill>
                  <a:srgbClr val="CEC9C2"/>
                </a:solidFill>
              </a:rPr>
              <a:t>Utahfutures</a:t>
            </a:r>
            <a:r>
              <a:rPr lang="en-US" dirty="0">
                <a:solidFill>
                  <a:srgbClr val="CEC9C2"/>
                </a:solidFill>
              </a:rPr>
              <a:t> page to figure out their budget. This has worked great but those without a computer lab might want to stick to the original lesson plan.</a:t>
            </a:r>
          </a:p>
          <a:p>
            <a:pPr lvl="1"/>
            <a:endParaRPr lang="en-US" dirty="0">
              <a:solidFill>
                <a:srgbClr val="CEC9C2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CEADE005-25F5-4CF3-9BF3-AC1D25FE8346}"/>
              </a:ext>
            </a:extLst>
          </p:cNvPr>
          <p:cNvSpPr txBox="1"/>
          <p:nvPr/>
        </p:nvSpPr>
        <p:spPr>
          <a:xfrm rot="16200000">
            <a:off x="-435358" y="4768603"/>
            <a:ext cx="28972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>
                <a:solidFill>
                  <a:srgbClr val="751104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Engebrechtre Ex" panose="02010605000000000000" pitchFamily="2" charset="0"/>
              </a:rPr>
              <a:t>CDA 2</a:t>
            </a:r>
          </a:p>
        </p:txBody>
      </p:sp>
      <p:sp>
        <p:nvSpPr>
          <p:cNvPr id="5" name="Star: 5 Points 4">
            <a:extLst>
              <a:ext uri="{FF2B5EF4-FFF2-40B4-BE49-F238E27FC236}">
                <a16:creationId xmlns="" xmlns:a16="http://schemas.microsoft.com/office/drawing/2014/main" id="{B44DAB65-4FF4-454B-8113-9275A855500B}"/>
              </a:ext>
            </a:extLst>
          </p:cNvPr>
          <p:cNvSpPr/>
          <p:nvPr/>
        </p:nvSpPr>
        <p:spPr>
          <a:xfrm>
            <a:off x="4004109" y="2075881"/>
            <a:ext cx="481263" cy="452388"/>
          </a:xfrm>
          <a:prstGeom prst="star5">
            <a:avLst/>
          </a:prstGeom>
          <a:solidFill>
            <a:srgbClr val="CEC9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tar: 5 Points 5">
            <a:extLst>
              <a:ext uri="{FF2B5EF4-FFF2-40B4-BE49-F238E27FC236}">
                <a16:creationId xmlns="" xmlns:a16="http://schemas.microsoft.com/office/drawing/2014/main" id="{F942F37F-9B77-4AD4-A129-BBC6426057F5}"/>
              </a:ext>
            </a:extLst>
          </p:cNvPr>
          <p:cNvSpPr/>
          <p:nvPr/>
        </p:nvSpPr>
        <p:spPr>
          <a:xfrm>
            <a:off x="4485372" y="2075881"/>
            <a:ext cx="481263" cy="452388"/>
          </a:xfrm>
          <a:prstGeom prst="star5">
            <a:avLst/>
          </a:prstGeom>
          <a:solidFill>
            <a:srgbClr val="CEC9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tar: 5 Points 6">
            <a:extLst>
              <a:ext uri="{FF2B5EF4-FFF2-40B4-BE49-F238E27FC236}">
                <a16:creationId xmlns="" xmlns:a16="http://schemas.microsoft.com/office/drawing/2014/main" id="{7E99A9A9-29C4-47C7-9BEB-CD70FC1C4BFB}"/>
              </a:ext>
            </a:extLst>
          </p:cNvPr>
          <p:cNvSpPr/>
          <p:nvPr/>
        </p:nvSpPr>
        <p:spPr>
          <a:xfrm>
            <a:off x="4966635" y="2075881"/>
            <a:ext cx="481263" cy="452388"/>
          </a:xfrm>
          <a:prstGeom prst="star5">
            <a:avLst/>
          </a:prstGeom>
          <a:solidFill>
            <a:srgbClr val="CEC9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Star: 5 Points 7">
            <a:extLst>
              <a:ext uri="{FF2B5EF4-FFF2-40B4-BE49-F238E27FC236}">
                <a16:creationId xmlns="" xmlns:a16="http://schemas.microsoft.com/office/drawing/2014/main" id="{179528D6-2C8F-42F7-B17B-FD6EBA28A199}"/>
              </a:ext>
            </a:extLst>
          </p:cNvPr>
          <p:cNvSpPr/>
          <p:nvPr/>
        </p:nvSpPr>
        <p:spPr>
          <a:xfrm>
            <a:off x="5443227" y="2075881"/>
            <a:ext cx="481263" cy="452388"/>
          </a:xfrm>
          <a:prstGeom prst="star5">
            <a:avLst/>
          </a:prstGeom>
          <a:solidFill>
            <a:srgbClr val="CEC9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tar: 5 Points 8">
            <a:extLst>
              <a:ext uri="{FF2B5EF4-FFF2-40B4-BE49-F238E27FC236}">
                <a16:creationId xmlns="" xmlns:a16="http://schemas.microsoft.com/office/drawing/2014/main" id="{CA4F0692-5F07-4D3A-8015-581FCB3F5CD3}"/>
              </a:ext>
            </a:extLst>
          </p:cNvPr>
          <p:cNvSpPr/>
          <p:nvPr/>
        </p:nvSpPr>
        <p:spPr>
          <a:xfrm>
            <a:off x="5919819" y="2082331"/>
            <a:ext cx="481263" cy="452388"/>
          </a:xfrm>
          <a:prstGeom prst="star5">
            <a:avLst/>
          </a:prstGeom>
          <a:noFill/>
          <a:ln>
            <a:solidFill>
              <a:srgbClr val="CEC9C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hlinkClick r:id="rId3" action="ppaction://hlinkfile"/>
            <a:extLst>
              <a:ext uri="{FF2B5EF4-FFF2-40B4-BE49-F238E27FC236}">
                <a16:creationId xmlns="" xmlns:a16="http://schemas.microsoft.com/office/drawing/2014/main" id="{55C434A4-5E39-442C-A43F-299C10BD8205}"/>
              </a:ext>
            </a:extLst>
          </p:cNvPr>
          <p:cNvSpPr/>
          <p:nvPr/>
        </p:nvSpPr>
        <p:spPr>
          <a:xfrm>
            <a:off x="10411328" y="252395"/>
            <a:ext cx="1511167" cy="857283"/>
          </a:xfrm>
          <a:prstGeom prst="ellipse">
            <a:avLst/>
          </a:prstGeom>
          <a:solidFill>
            <a:srgbClr val="751104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Lesson Plan</a:t>
            </a:r>
          </a:p>
        </p:txBody>
      </p:sp>
      <p:pic>
        <p:nvPicPr>
          <p:cNvPr id="2050" name="Picture 2" descr="Picture">
            <a:extLst>
              <a:ext uri="{FF2B5EF4-FFF2-40B4-BE49-F238E27FC236}">
                <a16:creationId xmlns="" xmlns:a16="http://schemas.microsoft.com/office/drawing/2014/main" id="{D37CD4A7-0C71-4262-A606-08CFE594CA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0272" y="2448593"/>
            <a:ext cx="3683094" cy="3588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3319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="" xmlns:a16="http://schemas.microsoft.com/office/drawing/2014/main" id="{4FD033E3-B344-4770-91BA-FB2278F895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842" y="2229504"/>
            <a:ext cx="10515600" cy="2708258"/>
          </a:xfrm>
        </p:spPr>
        <p:txBody>
          <a:bodyPr>
            <a:normAutofit/>
          </a:bodyPr>
          <a:lstStyle/>
          <a:p>
            <a:pPr algn="ctr"/>
            <a:r>
              <a:rPr lang="en-US" sz="8800" dirty="0">
                <a:solidFill>
                  <a:srgbClr val="CEC9C2"/>
                </a:solidFill>
                <a:latin typeface="Engebrechtre Ex" panose="02010605000000000000" pitchFamily="2" charset="0"/>
              </a:rPr>
              <a:t>CDA 4: </a:t>
            </a:r>
            <a:br>
              <a:rPr lang="en-US" sz="8800" dirty="0">
                <a:solidFill>
                  <a:srgbClr val="CEC9C2"/>
                </a:solidFill>
                <a:latin typeface="Engebrechtre Ex" panose="02010605000000000000" pitchFamily="2" charset="0"/>
              </a:rPr>
            </a:br>
            <a:r>
              <a:rPr lang="en-US" sz="5300" dirty="0">
                <a:solidFill>
                  <a:srgbClr val="CEC9C2"/>
                </a:solidFill>
                <a:latin typeface="Engebrechtre Ex" panose="02010605000000000000" pitchFamily="2" charset="0"/>
              </a:rPr>
              <a:t>Exploring Non-Traditional Careers</a:t>
            </a:r>
            <a:endParaRPr lang="en-US" sz="8800" dirty="0">
              <a:solidFill>
                <a:srgbClr val="CEC9C2"/>
              </a:solidFill>
              <a:latin typeface="Engebrechtre Ex" panose="02010605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8524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0360210-6F89-47BB-A87A-84CD2DB704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0180" y="252395"/>
            <a:ext cx="9428747" cy="857283"/>
          </a:xfrm>
        </p:spPr>
        <p:txBody>
          <a:bodyPr>
            <a:normAutofit fontScale="90000"/>
          </a:bodyPr>
          <a:lstStyle/>
          <a:p>
            <a:r>
              <a:rPr lang="en-US" sz="6000" dirty="0">
                <a:solidFill>
                  <a:srgbClr val="574833"/>
                </a:solidFill>
                <a:latin typeface="Engebrechtre Ex" panose="02010605000000000000" pitchFamily="2" charset="0"/>
              </a:rPr>
              <a:t>CDA 4: Non-Traditional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1626A4C-F3D8-4695-BF96-62811F2E92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50180" y="2075881"/>
            <a:ext cx="9428747" cy="2688624"/>
          </a:xfrm>
        </p:spPr>
        <p:txBody>
          <a:bodyPr>
            <a:normAutofit fontScale="85000" lnSpcReduction="20000"/>
          </a:bodyPr>
          <a:lstStyle/>
          <a:p>
            <a:r>
              <a:rPr lang="en-US" dirty="0">
                <a:solidFill>
                  <a:srgbClr val="CEC9C2"/>
                </a:solidFill>
              </a:rPr>
              <a:t>My Rating:</a:t>
            </a:r>
          </a:p>
          <a:p>
            <a:r>
              <a:rPr lang="en-US" dirty="0">
                <a:solidFill>
                  <a:srgbClr val="CEC9C2"/>
                </a:solidFill>
              </a:rPr>
              <a:t>Overview:</a:t>
            </a:r>
          </a:p>
          <a:p>
            <a:pPr lvl="1"/>
            <a:r>
              <a:rPr lang="en-US" dirty="0">
                <a:solidFill>
                  <a:srgbClr val="CEC9C2"/>
                </a:solidFill>
              </a:rPr>
              <a:t>The video is good. I find the worksheet unnecessary but it’s good, same with the PowerPoint.</a:t>
            </a:r>
          </a:p>
          <a:p>
            <a:pPr lvl="1"/>
            <a:r>
              <a:rPr lang="en-US" dirty="0">
                <a:solidFill>
                  <a:srgbClr val="CEC9C2"/>
                </a:solidFill>
              </a:rPr>
              <a:t>I have two activities I do for this lesson that are great and I would like to add.</a:t>
            </a:r>
          </a:p>
          <a:p>
            <a:pPr lvl="2"/>
            <a:r>
              <a:rPr lang="en-US" dirty="0">
                <a:solidFill>
                  <a:srgbClr val="CEC9C2"/>
                </a:solidFill>
              </a:rPr>
              <a:t>Job Signs</a:t>
            </a:r>
          </a:p>
          <a:p>
            <a:pPr lvl="2"/>
            <a:r>
              <a:rPr lang="en-US" dirty="0">
                <a:solidFill>
                  <a:srgbClr val="CEC9C2"/>
                </a:solidFill>
              </a:rPr>
              <a:t>10 Women </a:t>
            </a:r>
          </a:p>
          <a:p>
            <a:pPr lvl="1"/>
            <a:r>
              <a:rPr lang="en-US" dirty="0">
                <a:solidFill>
                  <a:srgbClr val="CEC9C2"/>
                </a:solidFill>
              </a:rPr>
              <a:t>I actually really like the presentation by Lecia Parks Langston—I project it on their screens and we discuss it.</a:t>
            </a:r>
          </a:p>
          <a:p>
            <a:pPr lvl="1"/>
            <a:endParaRPr lang="en-US" dirty="0">
              <a:solidFill>
                <a:srgbClr val="CEC9C2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CEADE005-25F5-4CF3-9BF3-AC1D25FE8346}"/>
              </a:ext>
            </a:extLst>
          </p:cNvPr>
          <p:cNvSpPr txBox="1"/>
          <p:nvPr/>
        </p:nvSpPr>
        <p:spPr>
          <a:xfrm rot="16200000">
            <a:off x="-435358" y="4768603"/>
            <a:ext cx="28972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>
                <a:solidFill>
                  <a:srgbClr val="751104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Engebrechtre Ex" panose="02010605000000000000" pitchFamily="2" charset="0"/>
              </a:rPr>
              <a:t>CDA 4</a:t>
            </a:r>
          </a:p>
        </p:txBody>
      </p:sp>
      <p:sp>
        <p:nvSpPr>
          <p:cNvPr id="5" name="Star: 5 Points 4">
            <a:extLst>
              <a:ext uri="{FF2B5EF4-FFF2-40B4-BE49-F238E27FC236}">
                <a16:creationId xmlns="" xmlns:a16="http://schemas.microsoft.com/office/drawing/2014/main" id="{B44DAB65-4FF4-454B-8113-9275A855500B}"/>
              </a:ext>
            </a:extLst>
          </p:cNvPr>
          <p:cNvSpPr/>
          <p:nvPr/>
        </p:nvSpPr>
        <p:spPr>
          <a:xfrm>
            <a:off x="4004109" y="2075881"/>
            <a:ext cx="481263" cy="452388"/>
          </a:xfrm>
          <a:prstGeom prst="star5">
            <a:avLst/>
          </a:prstGeom>
          <a:solidFill>
            <a:srgbClr val="CEC9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tar: 5 Points 5">
            <a:extLst>
              <a:ext uri="{FF2B5EF4-FFF2-40B4-BE49-F238E27FC236}">
                <a16:creationId xmlns="" xmlns:a16="http://schemas.microsoft.com/office/drawing/2014/main" id="{F942F37F-9B77-4AD4-A129-BBC6426057F5}"/>
              </a:ext>
            </a:extLst>
          </p:cNvPr>
          <p:cNvSpPr/>
          <p:nvPr/>
        </p:nvSpPr>
        <p:spPr>
          <a:xfrm>
            <a:off x="4485372" y="2075881"/>
            <a:ext cx="481263" cy="452388"/>
          </a:xfrm>
          <a:prstGeom prst="star5">
            <a:avLst/>
          </a:prstGeom>
          <a:solidFill>
            <a:srgbClr val="CEC9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tar: 5 Points 6">
            <a:extLst>
              <a:ext uri="{FF2B5EF4-FFF2-40B4-BE49-F238E27FC236}">
                <a16:creationId xmlns="" xmlns:a16="http://schemas.microsoft.com/office/drawing/2014/main" id="{7E99A9A9-29C4-47C7-9BEB-CD70FC1C4BFB}"/>
              </a:ext>
            </a:extLst>
          </p:cNvPr>
          <p:cNvSpPr/>
          <p:nvPr/>
        </p:nvSpPr>
        <p:spPr>
          <a:xfrm>
            <a:off x="4966635" y="2075881"/>
            <a:ext cx="481263" cy="452388"/>
          </a:xfrm>
          <a:prstGeom prst="star5">
            <a:avLst/>
          </a:prstGeom>
          <a:solidFill>
            <a:srgbClr val="CEC9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Star: 5 Points 7">
            <a:extLst>
              <a:ext uri="{FF2B5EF4-FFF2-40B4-BE49-F238E27FC236}">
                <a16:creationId xmlns="" xmlns:a16="http://schemas.microsoft.com/office/drawing/2014/main" id="{179528D6-2C8F-42F7-B17B-FD6EBA28A199}"/>
              </a:ext>
            </a:extLst>
          </p:cNvPr>
          <p:cNvSpPr/>
          <p:nvPr/>
        </p:nvSpPr>
        <p:spPr>
          <a:xfrm>
            <a:off x="5443227" y="2075881"/>
            <a:ext cx="481263" cy="452388"/>
          </a:xfrm>
          <a:prstGeom prst="star5">
            <a:avLst/>
          </a:prstGeom>
          <a:solidFill>
            <a:srgbClr val="CEC9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tar: 5 Points 8">
            <a:extLst>
              <a:ext uri="{FF2B5EF4-FFF2-40B4-BE49-F238E27FC236}">
                <a16:creationId xmlns="" xmlns:a16="http://schemas.microsoft.com/office/drawing/2014/main" id="{CA4F0692-5F07-4D3A-8015-581FCB3F5CD3}"/>
              </a:ext>
            </a:extLst>
          </p:cNvPr>
          <p:cNvSpPr/>
          <p:nvPr/>
        </p:nvSpPr>
        <p:spPr>
          <a:xfrm>
            <a:off x="5919819" y="2082331"/>
            <a:ext cx="481263" cy="452388"/>
          </a:xfrm>
          <a:prstGeom prst="star5">
            <a:avLst/>
          </a:prstGeom>
          <a:noFill/>
          <a:ln>
            <a:solidFill>
              <a:srgbClr val="CEC9C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hlinkClick r:id="rId3" action="ppaction://hlinkfile"/>
            <a:extLst>
              <a:ext uri="{FF2B5EF4-FFF2-40B4-BE49-F238E27FC236}">
                <a16:creationId xmlns="" xmlns:a16="http://schemas.microsoft.com/office/drawing/2014/main" id="{55C434A4-5E39-442C-A43F-299C10BD8205}"/>
              </a:ext>
            </a:extLst>
          </p:cNvPr>
          <p:cNvSpPr/>
          <p:nvPr/>
        </p:nvSpPr>
        <p:spPr>
          <a:xfrm>
            <a:off x="10411328" y="252395"/>
            <a:ext cx="1511167" cy="857283"/>
          </a:xfrm>
          <a:prstGeom prst="ellipse">
            <a:avLst/>
          </a:prstGeom>
          <a:solidFill>
            <a:srgbClr val="751104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Lesson Plan</a:t>
            </a:r>
          </a:p>
        </p:txBody>
      </p:sp>
      <p:pic>
        <p:nvPicPr>
          <p:cNvPr id="3074" name="Picture 2" descr="Picture">
            <a:extLst>
              <a:ext uri="{FF2B5EF4-FFF2-40B4-BE49-F238E27FC236}">
                <a16:creationId xmlns="" xmlns:a16="http://schemas.microsoft.com/office/drawing/2014/main" id="{0ECA6445-24FB-49FB-B081-8259741854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5454" y="4952293"/>
            <a:ext cx="5386791" cy="1772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1286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="" xmlns:a16="http://schemas.microsoft.com/office/drawing/2014/main" id="{4FD033E3-B344-4770-91BA-FB2278F895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842" y="2229504"/>
            <a:ext cx="10515600" cy="2708258"/>
          </a:xfrm>
        </p:spPr>
        <p:txBody>
          <a:bodyPr>
            <a:normAutofit fontScale="90000"/>
          </a:bodyPr>
          <a:lstStyle/>
          <a:p>
            <a:pPr algn="ctr"/>
            <a:r>
              <a:rPr lang="en-US" sz="8800" dirty="0">
                <a:solidFill>
                  <a:srgbClr val="CEC9C2"/>
                </a:solidFill>
                <a:latin typeface="Engebrechtre Ex" panose="02010605000000000000" pitchFamily="2" charset="0"/>
              </a:rPr>
              <a:t>CDA 6: </a:t>
            </a:r>
            <a:br>
              <a:rPr lang="en-US" sz="8800" dirty="0">
                <a:solidFill>
                  <a:srgbClr val="CEC9C2"/>
                </a:solidFill>
                <a:latin typeface="Engebrechtre Ex" panose="02010605000000000000" pitchFamily="2" charset="0"/>
              </a:rPr>
            </a:br>
            <a:r>
              <a:rPr lang="en-US" sz="7300" dirty="0">
                <a:solidFill>
                  <a:srgbClr val="CEC9C2"/>
                </a:solidFill>
                <a:latin typeface="Engebrechtre Ex" panose="02010605000000000000" pitchFamily="2" charset="0"/>
              </a:rPr>
              <a:t>Lifelong Learning Pyramid</a:t>
            </a:r>
            <a:endParaRPr lang="en-US" sz="8800" dirty="0">
              <a:solidFill>
                <a:srgbClr val="CEC9C2"/>
              </a:solidFill>
              <a:latin typeface="Engebrechtre Ex" panose="02010605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2888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FF7F7F"/>
      </a:hlink>
      <a:folHlink>
        <a:srgbClr val="954F72"/>
      </a:folHlink>
    </a:clrScheme>
    <a:fontScheme name="Custom 1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506</TotalTime>
  <Words>1047</Words>
  <Application>Microsoft Office PowerPoint</Application>
  <PresentationFormat>Widescreen</PresentationFormat>
  <Paragraphs>142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2" baseType="lpstr">
      <vt:lpstr>Arial</vt:lpstr>
      <vt:lpstr>Calibri</vt:lpstr>
      <vt:lpstr>Calibri Light</vt:lpstr>
      <vt:lpstr>Engebrechtre Ex</vt:lpstr>
      <vt:lpstr>Office Theme</vt:lpstr>
      <vt:lpstr>College &amp; Career  Awareness:  The Problem with CDA’s</vt:lpstr>
      <vt:lpstr>PowerPoint Presentation</vt:lpstr>
      <vt:lpstr>CDA 1:  Role &amp; Identity</vt:lpstr>
      <vt:lpstr>CDA 1: Role &amp; Identity</vt:lpstr>
      <vt:lpstr>CDA 2:  Reality Check</vt:lpstr>
      <vt:lpstr>CDA 2: Reality Check</vt:lpstr>
      <vt:lpstr>CDA 4:  Exploring Non-Traditional Careers</vt:lpstr>
      <vt:lpstr>CDA 4: Non-Traditional</vt:lpstr>
      <vt:lpstr>CDA 6:  Lifelong Learning Pyramid</vt:lpstr>
      <vt:lpstr>CDA 6: Learning Pyramid</vt:lpstr>
      <vt:lpstr>CDA 7:  Knowledge, Skills, &amp; Abilities</vt:lpstr>
      <vt:lpstr>CDA 7: Skills &amp; Abilities</vt:lpstr>
      <vt:lpstr>CDA 8:  Work Values</vt:lpstr>
      <vt:lpstr>CDA 8: Work Values</vt:lpstr>
      <vt:lpstr>CDA 9:  Identifying Career Interests</vt:lpstr>
      <vt:lpstr>CDA 9: Career Interests</vt:lpstr>
      <vt:lpstr>CDA 10:  Connecting Interests to Career Pathways</vt:lpstr>
      <vt:lpstr>CDA 10: Interests &amp; Pathways</vt:lpstr>
      <vt:lpstr>CDA 11:  Financial Responsibility</vt:lpstr>
      <vt:lpstr>CDA 11: Financial Responsibility</vt:lpstr>
      <vt:lpstr>CDA 12:  Positive Employment Traits</vt:lpstr>
      <vt:lpstr>CDA 12: Employment Traits</vt:lpstr>
      <vt:lpstr>CDA 15:  1, 2, 4, or More</vt:lpstr>
      <vt:lpstr>CDA 15: 1, 2, 4, or More</vt:lpstr>
      <vt:lpstr>CDA 16:  Jobs &amp; Future: STEM</vt:lpstr>
      <vt:lpstr>CDA 16: STEM and More</vt:lpstr>
      <vt:lpstr>Links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Career Development</dc:title>
  <dc:creator>Megan Rees</dc:creator>
  <cp:lastModifiedBy>Megan Rees</cp:lastModifiedBy>
  <cp:revision>21</cp:revision>
  <dcterms:created xsi:type="dcterms:W3CDTF">2018-01-24T14:24:35Z</dcterms:created>
  <dcterms:modified xsi:type="dcterms:W3CDTF">2018-02-03T15:53:51Z</dcterms:modified>
</cp:coreProperties>
</file>