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80" r:id="rId4"/>
    <p:sldId id="282" r:id="rId5"/>
    <p:sldId id="279" r:id="rId6"/>
    <p:sldId id="257" r:id="rId7"/>
    <p:sldId id="267" r:id="rId8"/>
    <p:sldId id="275" r:id="rId9"/>
    <p:sldId id="274" r:id="rId10"/>
    <p:sldId id="259" r:id="rId11"/>
    <p:sldId id="269" r:id="rId12"/>
    <p:sldId id="265" r:id="rId13"/>
    <p:sldId id="268" r:id="rId14"/>
    <p:sldId id="258" r:id="rId15"/>
    <p:sldId id="277" r:id="rId16"/>
    <p:sldId id="276" r:id="rId17"/>
    <p:sldId id="273" r:id="rId18"/>
    <p:sldId id="278" r:id="rId19"/>
    <p:sldId id="283" r:id="rId20"/>
    <p:sldId id="284" r:id="rId21"/>
    <p:sldId id="260" r:id="rId22"/>
    <p:sldId id="270" r:id="rId23"/>
    <p:sldId id="285" r:id="rId24"/>
    <p:sldId id="286" r:id="rId25"/>
    <p:sldId id="263" r:id="rId26"/>
    <p:sldId id="271" r:id="rId27"/>
    <p:sldId id="287" r:id="rId28"/>
    <p:sldId id="288" r:id="rId29"/>
    <p:sldId id="264" r:id="rId30"/>
    <p:sldId id="27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C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04" autoAdjust="0"/>
    <p:restoredTop sz="94660"/>
  </p:normalViewPr>
  <p:slideViewPr>
    <p:cSldViewPr snapToGrid="0">
      <p:cViewPr varScale="1">
        <p:scale>
          <a:sx n="74" d="100"/>
          <a:sy n="74" d="100"/>
        </p:scale>
        <p:origin x="64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4AD748-6B58-49CD-8E11-D9E2BF107935}" type="datetimeFigureOut">
              <a:rPr lang="en-US" smtClean="0"/>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115305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AD748-6B58-49CD-8E11-D9E2BF107935}" type="datetimeFigureOut">
              <a:rPr lang="en-US" smtClean="0"/>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1195779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AD748-6B58-49CD-8E11-D9E2BF107935}" type="datetimeFigureOut">
              <a:rPr lang="en-US" smtClean="0"/>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1102439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AD748-6B58-49CD-8E11-D9E2BF107935}" type="datetimeFigureOut">
              <a:rPr lang="en-US" smtClean="0"/>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2703916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AD748-6B58-49CD-8E11-D9E2BF107935}" type="datetimeFigureOut">
              <a:rPr lang="en-US" smtClean="0"/>
              <a:t>12/15/2016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1135504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4AD748-6B58-49CD-8E11-D9E2BF107935}" type="datetimeFigureOut">
              <a:rPr lang="en-US" smtClean="0"/>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4008121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4AD748-6B58-49CD-8E11-D9E2BF107935}" type="datetimeFigureOut">
              <a:rPr lang="en-US" smtClean="0"/>
              <a:t>12/15/2016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2513747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4AD748-6B58-49CD-8E11-D9E2BF107935}" type="datetimeFigureOut">
              <a:rPr lang="en-US" smtClean="0"/>
              <a:t>12/15/2016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370614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AD748-6B58-49CD-8E11-D9E2BF107935}" type="datetimeFigureOut">
              <a:rPr lang="en-US" smtClean="0"/>
              <a:t>12/15/2016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2155207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AD748-6B58-49CD-8E11-D9E2BF107935}" type="datetimeFigureOut">
              <a:rPr lang="en-US" smtClean="0"/>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759311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AD748-6B58-49CD-8E11-D9E2BF107935}" type="datetimeFigureOut">
              <a:rPr lang="en-US" smtClean="0"/>
              <a:t>12/15/2016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ECA1EB-082D-4C38-888E-38F4AEAAF452}" type="slidenum">
              <a:rPr lang="en-US" smtClean="0"/>
              <a:t>‹#›</a:t>
            </a:fld>
            <a:endParaRPr lang="en-US"/>
          </a:p>
        </p:txBody>
      </p:sp>
    </p:spTree>
    <p:extLst>
      <p:ext uri="{BB962C8B-B14F-4D97-AF65-F5344CB8AC3E}">
        <p14:creationId xmlns:p14="http://schemas.microsoft.com/office/powerpoint/2010/main" val="3934777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AD748-6B58-49CD-8E11-D9E2BF107935}" type="datetimeFigureOut">
              <a:rPr lang="en-US" smtClean="0"/>
              <a:t>12/15/2016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CA1EB-082D-4C38-888E-38F4AEAAF452}" type="slidenum">
              <a:rPr lang="en-US" smtClean="0"/>
              <a:t>‹#›</a:t>
            </a:fld>
            <a:endParaRPr lang="en-US"/>
          </a:p>
        </p:txBody>
      </p:sp>
    </p:spTree>
    <p:extLst>
      <p:ext uri="{BB962C8B-B14F-4D97-AF65-F5344CB8AC3E}">
        <p14:creationId xmlns:p14="http://schemas.microsoft.com/office/powerpoint/2010/main" val="1288878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91342" y="1204006"/>
            <a:ext cx="9144000" cy="2387600"/>
          </a:xfrm>
        </p:spPr>
        <p:txBody>
          <a:bodyPr>
            <a:normAutofit/>
          </a:bodyPr>
          <a:lstStyle/>
          <a:p>
            <a:r>
              <a:rPr lang="en-US" sz="115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Badge Unit</a:t>
            </a:r>
            <a:endParaRPr lang="en-US" sz="115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p:txBody>
          <a:bodyPr>
            <a:normAutofit/>
          </a:bodyPr>
          <a:lstStyle/>
          <a:p>
            <a:r>
              <a:rPr lang="en-US" sz="4000" dirty="0" smtClean="0"/>
              <a:t>Exploring Business &amp; Marketing</a:t>
            </a:r>
            <a:endParaRPr lang="en-US" sz="4000" dirty="0"/>
          </a:p>
        </p:txBody>
      </p:sp>
    </p:spTree>
    <p:extLst>
      <p:ext uri="{BB962C8B-B14F-4D97-AF65-F5344CB8AC3E}">
        <p14:creationId xmlns:p14="http://schemas.microsoft.com/office/powerpoint/2010/main" val="3595478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064" y="-122464"/>
            <a:ext cx="10515600" cy="1325563"/>
          </a:xfrm>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Part 2:</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Employee Training (1 day)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5105398" y="2672959"/>
            <a:ext cx="3823607" cy="25667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4" y="2292778"/>
            <a:ext cx="2392135" cy="1200329"/>
          </a:xfrm>
          <a:prstGeom prst="rect">
            <a:avLst/>
          </a:prstGeom>
          <a:noFill/>
        </p:spPr>
        <p:txBody>
          <a:bodyPr wrap="square" rtlCol="0">
            <a:spAutoFit/>
          </a:bodyPr>
          <a:lstStyle/>
          <a:p>
            <a:r>
              <a:rPr lang="en-US" sz="2400" dirty="0" smtClean="0"/>
              <a:t>Take training course for each job type</a:t>
            </a:r>
          </a:p>
          <a:p>
            <a:r>
              <a:rPr lang="en-US" sz="2400" dirty="0" smtClean="0"/>
              <a:t>Fill out Part 2</a:t>
            </a:r>
            <a:endParaRPr lang="en-US" sz="2400" dirty="0"/>
          </a:p>
        </p:txBody>
      </p:sp>
      <p:sp>
        <p:nvSpPr>
          <p:cNvPr id="6" name="TextBox 5"/>
          <p:cNvSpPr txBox="1"/>
          <p:nvPr/>
        </p:nvSpPr>
        <p:spPr>
          <a:xfrm rot="482033">
            <a:off x="1948541" y="4237464"/>
            <a:ext cx="2392135" cy="1569660"/>
          </a:xfrm>
          <a:prstGeom prst="rect">
            <a:avLst/>
          </a:prstGeom>
          <a:noFill/>
        </p:spPr>
        <p:txBody>
          <a:bodyPr wrap="square" rtlCol="0">
            <a:spAutoFit/>
          </a:bodyPr>
          <a:lstStyle/>
          <a:p>
            <a:r>
              <a:rPr lang="en-US" sz="2400" u="sng" dirty="0" smtClean="0"/>
              <a:t>Designer: </a:t>
            </a:r>
          </a:p>
          <a:p>
            <a:r>
              <a:rPr lang="en-US" sz="2400" dirty="0" smtClean="0"/>
              <a:t>Photoshop Tutorial</a:t>
            </a:r>
          </a:p>
          <a:p>
            <a:r>
              <a:rPr lang="en-US" sz="2400" dirty="0" smtClean="0"/>
              <a:t>(Design 3-4 example badges)</a:t>
            </a:r>
            <a:endParaRPr lang="en-US" sz="2400" dirty="0"/>
          </a:p>
        </p:txBody>
      </p:sp>
      <p:sp>
        <p:nvSpPr>
          <p:cNvPr id="7" name="TextBox 6"/>
          <p:cNvSpPr txBox="1"/>
          <p:nvPr/>
        </p:nvSpPr>
        <p:spPr>
          <a:xfrm rot="186870">
            <a:off x="4937763" y="4850898"/>
            <a:ext cx="2392135" cy="1569660"/>
          </a:xfrm>
          <a:prstGeom prst="rect">
            <a:avLst/>
          </a:prstGeom>
          <a:noFill/>
        </p:spPr>
        <p:txBody>
          <a:bodyPr wrap="square" rtlCol="0">
            <a:spAutoFit/>
          </a:bodyPr>
          <a:lstStyle/>
          <a:p>
            <a:r>
              <a:rPr lang="en-US" sz="2400" u="sng" dirty="0" smtClean="0"/>
              <a:t>Financial Manager:</a:t>
            </a:r>
          </a:p>
          <a:p>
            <a:r>
              <a:rPr lang="en-US" sz="2400" dirty="0" smtClean="0"/>
              <a:t>Excel Tutorial</a:t>
            </a:r>
          </a:p>
          <a:p>
            <a:r>
              <a:rPr lang="en-US" sz="2400" dirty="0" smtClean="0"/>
              <a:t>(Calculating Production Cost)</a:t>
            </a:r>
            <a:endParaRPr lang="en-US" sz="2400" dirty="0"/>
          </a:p>
        </p:txBody>
      </p:sp>
      <p:sp>
        <p:nvSpPr>
          <p:cNvPr id="9" name="TextBox 8"/>
          <p:cNvSpPr txBox="1"/>
          <p:nvPr/>
        </p:nvSpPr>
        <p:spPr>
          <a:xfrm rot="186870">
            <a:off x="7821544" y="1936628"/>
            <a:ext cx="2392135" cy="1200329"/>
          </a:xfrm>
          <a:prstGeom prst="rect">
            <a:avLst/>
          </a:prstGeom>
          <a:noFill/>
        </p:spPr>
        <p:txBody>
          <a:bodyPr wrap="square" rtlCol="0">
            <a:spAutoFit/>
          </a:bodyPr>
          <a:lstStyle/>
          <a:p>
            <a:r>
              <a:rPr lang="en-US" sz="2400" u="sng" dirty="0" smtClean="0"/>
              <a:t>Assistant:</a:t>
            </a:r>
          </a:p>
          <a:p>
            <a:r>
              <a:rPr lang="en-US" sz="2400" dirty="0" smtClean="0"/>
              <a:t>Print Shop Tutorial</a:t>
            </a:r>
          </a:p>
          <a:p>
            <a:r>
              <a:rPr lang="en-US" sz="2400" dirty="0" smtClean="0"/>
              <a:t>(Begin Ad)</a:t>
            </a:r>
            <a:endParaRPr lang="en-US" sz="2400" dirty="0"/>
          </a:p>
        </p:txBody>
      </p:sp>
      <p:sp>
        <p:nvSpPr>
          <p:cNvPr id="12" name="TextBox 11"/>
          <p:cNvSpPr txBox="1"/>
          <p:nvPr/>
        </p:nvSpPr>
        <p:spPr>
          <a:xfrm rot="20228563">
            <a:off x="8218714" y="4717604"/>
            <a:ext cx="2392135" cy="1200329"/>
          </a:xfrm>
          <a:prstGeom prst="rect">
            <a:avLst/>
          </a:prstGeom>
          <a:noFill/>
        </p:spPr>
        <p:txBody>
          <a:bodyPr wrap="square" rtlCol="0">
            <a:spAutoFit/>
          </a:bodyPr>
          <a:lstStyle/>
          <a:p>
            <a:r>
              <a:rPr lang="en-US" sz="2400" u="sng" dirty="0" smtClean="0"/>
              <a:t>Sales Manager:</a:t>
            </a:r>
          </a:p>
          <a:p>
            <a:r>
              <a:rPr lang="en-US" sz="2400" dirty="0" smtClean="0"/>
              <a:t>PowerPoint Tutorial</a:t>
            </a:r>
          </a:p>
          <a:p>
            <a:r>
              <a:rPr lang="en-US" sz="2400" dirty="0" smtClean="0"/>
              <a:t>(Begin Logo)</a:t>
            </a:r>
            <a:endParaRPr lang="en-US" sz="2400" dirty="0"/>
          </a:p>
        </p:txBody>
      </p:sp>
    </p:spTree>
    <p:extLst>
      <p:ext uri="{BB962C8B-B14F-4D97-AF65-F5344CB8AC3E}">
        <p14:creationId xmlns:p14="http://schemas.microsoft.com/office/powerpoint/2010/main" val="2409984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Employee Training</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lstStyle/>
          <a:p>
            <a:r>
              <a:rPr lang="en-US" dirty="0" smtClean="0"/>
              <a:t>Today each member of your group will do something different in a different program.</a:t>
            </a:r>
          </a:p>
          <a:p>
            <a:pPr lvl="1"/>
            <a:r>
              <a:rPr lang="en-US" dirty="0" smtClean="0"/>
              <a:t>Financial Manager – Excel</a:t>
            </a:r>
          </a:p>
          <a:p>
            <a:pPr lvl="2"/>
            <a:r>
              <a:rPr lang="en-US" dirty="0" smtClean="0"/>
              <a:t>You will be doing an interactive tutorial in Excel. A video is provided. Go through the assignment and complete it.</a:t>
            </a:r>
          </a:p>
          <a:p>
            <a:pPr lvl="2"/>
            <a:r>
              <a:rPr lang="en-US" dirty="0" smtClean="0"/>
              <a:t>When completed, print the final sheet and attach it to the back of your packet. </a:t>
            </a:r>
          </a:p>
          <a:p>
            <a:pPr lvl="1"/>
            <a:r>
              <a:rPr lang="en-US" dirty="0" smtClean="0"/>
              <a:t>Sales Manager – PowerPoint</a:t>
            </a:r>
          </a:p>
          <a:p>
            <a:pPr lvl="2"/>
            <a:r>
              <a:rPr lang="en-US" dirty="0" smtClean="0"/>
              <a:t>You will do a short video tutorial in PowerPoint that will teach you have to design a logo.</a:t>
            </a:r>
          </a:p>
          <a:p>
            <a:pPr lvl="2"/>
            <a:r>
              <a:rPr lang="en-US" dirty="0" smtClean="0"/>
              <a:t>You will need your logo sketches. It is best if you complete the logo in one period.</a:t>
            </a:r>
          </a:p>
          <a:p>
            <a:pPr lvl="1"/>
            <a:r>
              <a:rPr lang="en-US" dirty="0" smtClean="0"/>
              <a:t>Designer – Photoshop</a:t>
            </a:r>
          </a:p>
          <a:p>
            <a:pPr lvl="2"/>
            <a:r>
              <a:rPr lang="en-US" dirty="0" smtClean="0"/>
              <a:t>Your tutorial is the longest and most intense. You are likely to not finish the first day</a:t>
            </a:r>
          </a:p>
          <a:p>
            <a:pPr lvl="2"/>
            <a:r>
              <a:rPr lang="en-US" dirty="0" smtClean="0"/>
              <a:t>You must have 3-4 sample badges designed no later than the end of Part 4. </a:t>
            </a:r>
          </a:p>
          <a:p>
            <a:pPr lvl="1"/>
            <a:r>
              <a:rPr lang="en-US" dirty="0" smtClean="0"/>
              <a:t>Assistant – Print Shop</a:t>
            </a:r>
          </a:p>
          <a:p>
            <a:pPr lvl="2"/>
            <a:r>
              <a:rPr lang="en-US" dirty="0" smtClean="0"/>
              <a:t>You will be designing an Ad in Print Shop. It is ESSENTIAL that this ad is completed by Day 4.</a:t>
            </a:r>
          </a:p>
          <a:p>
            <a:pPr lvl="2"/>
            <a:r>
              <a:rPr lang="en-US" dirty="0" smtClean="0"/>
              <a:t>You will need the finished logo and badge samples before you can print copies for each member in your group.</a:t>
            </a:r>
          </a:p>
          <a:p>
            <a:pPr lvl="1"/>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56356" y="1346012"/>
            <a:ext cx="1892136" cy="203019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89031" y="-146478"/>
            <a:ext cx="1771757" cy="1901027"/>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14619" y="-116702"/>
            <a:ext cx="2033873" cy="2182267"/>
          </a:xfrm>
          <a:prstGeom prst="rect">
            <a:avLst/>
          </a:prstGeom>
        </p:spPr>
      </p:pic>
    </p:spTree>
    <p:extLst>
      <p:ext uri="{BB962C8B-B14F-4D97-AF65-F5344CB8AC3E}">
        <p14:creationId xmlns:p14="http://schemas.microsoft.com/office/powerpoint/2010/main" val="1115026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064" y="-122464"/>
            <a:ext cx="10515600" cy="1325563"/>
          </a:xfrm>
        </p:spPr>
        <p:txBody>
          <a:bodyPr>
            <a:norm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Day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3:</a:t>
            </a: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Target Market (1 day)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5015594" y="2932799"/>
            <a:ext cx="3823607" cy="25667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3" y="2129492"/>
            <a:ext cx="2392135" cy="1569660"/>
          </a:xfrm>
          <a:prstGeom prst="rect">
            <a:avLst/>
          </a:prstGeom>
          <a:noFill/>
        </p:spPr>
        <p:txBody>
          <a:bodyPr wrap="square" rtlCol="0">
            <a:spAutoFit/>
          </a:bodyPr>
          <a:lstStyle/>
          <a:p>
            <a:r>
              <a:rPr lang="en-US" sz="2400" dirty="0" smtClean="0"/>
              <a:t>Each member identifies 5 people they can approach to sell to and identifies segmentation</a:t>
            </a:r>
            <a:endParaRPr lang="en-US" sz="2400" dirty="0"/>
          </a:p>
        </p:txBody>
      </p:sp>
      <p:sp>
        <p:nvSpPr>
          <p:cNvPr id="6" name="TextBox 5"/>
          <p:cNvSpPr txBox="1"/>
          <p:nvPr/>
        </p:nvSpPr>
        <p:spPr>
          <a:xfrm rot="482033">
            <a:off x="1850569" y="4466064"/>
            <a:ext cx="2392135" cy="1569660"/>
          </a:xfrm>
          <a:prstGeom prst="rect">
            <a:avLst/>
          </a:prstGeom>
          <a:noFill/>
        </p:spPr>
        <p:txBody>
          <a:bodyPr wrap="square" rtlCol="0">
            <a:spAutoFit/>
          </a:bodyPr>
          <a:lstStyle/>
          <a:p>
            <a:r>
              <a:rPr lang="en-US" sz="2400" dirty="0"/>
              <a:t>Brainstorm needs and wants of the target and some ideas of badges you could create or offer.</a:t>
            </a:r>
          </a:p>
        </p:txBody>
      </p:sp>
      <p:sp>
        <p:nvSpPr>
          <p:cNvPr id="7" name="TextBox 6"/>
          <p:cNvSpPr txBox="1"/>
          <p:nvPr/>
        </p:nvSpPr>
        <p:spPr>
          <a:xfrm rot="186870">
            <a:off x="4937763" y="5404895"/>
            <a:ext cx="2392135" cy="461665"/>
          </a:xfrm>
          <a:prstGeom prst="rect">
            <a:avLst/>
          </a:prstGeom>
          <a:noFill/>
        </p:spPr>
        <p:txBody>
          <a:bodyPr wrap="square" rtlCol="0">
            <a:spAutoFit/>
          </a:bodyPr>
          <a:lstStyle/>
          <a:p>
            <a:r>
              <a:rPr lang="en-US" sz="2400" dirty="0" smtClean="0"/>
              <a:t> </a:t>
            </a:r>
            <a:endParaRPr lang="en-US" sz="2400" dirty="0"/>
          </a:p>
        </p:txBody>
      </p:sp>
      <p:sp>
        <p:nvSpPr>
          <p:cNvPr id="9" name="TextBox 8"/>
          <p:cNvSpPr txBox="1"/>
          <p:nvPr/>
        </p:nvSpPr>
        <p:spPr>
          <a:xfrm rot="186870">
            <a:off x="7731737" y="2108111"/>
            <a:ext cx="2392135" cy="830997"/>
          </a:xfrm>
          <a:prstGeom prst="rect">
            <a:avLst/>
          </a:prstGeom>
          <a:noFill/>
        </p:spPr>
        <p:txBody>
          <a:bodyPr wrap="square" rtlCol="0">
            <a:spAutoFit/>
          </a:bodyPr>
          <a:lstStyle/>
          <a:p>
            <a:r>
              <a:rPr lang="en-US" sz="2400" dirty="0" smtClean="0"/>
              <a:t>Fill out Part 3 in Business Plan</a:t>
            </a:r>
            <a:endParaRPr lang="en-US" sz="2400" dirty="0"/>
          </a:p>
        </p:txBody>
      </p:sp>
      <p:sp>
        <p:nvSpPr>
          <p:cNvPr id="8" name="TextBox 7"/>
          <p:cNvSpPr txBox="1"/>
          <p:nvPr/>
        </p:nvSpPr>
        <p:spPr>
          <a:xfrm rot="20228563">
            <a:off x="8218714" y="4853193"/>
            <a:ext cx="2392135" cy="1200329"/>
          </a:xfrm>
          <a:prstGeom prst="rect">
            <a:avLst/>
          </a:prstGeom>
          <a:noFill/>
        </p:spPr>
        <p:txBody>
          <a:bodyPr wrap="square" rtlCol="0">
            <a:spAutoFit/>
          </a:bodyPr>
          <a:lstStyle/>
          <a:p>
            <a:r>
              <a:rPr lang="en-US" sz="2400" dirty="0" smtClean="0"/>
              <a:t>Finish work from yesterday’s tutorials if not complete.</a:t>
            </a:r>
            <a:endParaRPr lang="en-US" sz="2400" dirty="0"/>
          </a:p>
        </p:txBody>
      </p:sp>
    </p:spTree>
    <p:extLst>
      <p:ext uri="{BB962C8B-B14F-4D97-AF65-F5344CB8AC3E}">
        <p14:creationId xmlns:p14="http://schemas.microsoft.com/office/powerpoint/2010/main" val="2173275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lstStyle/>
          <a:p>
            <a:r>
              <a:rPr lang="en-US" dirty="0" smtClean="0"/>
              <a:t>Open Part 3 in your Business Plan</a:t>
            </a:r>
          </a:p>
          <a:p>
            <a:pPr lvl="1"/>
            <a:r>
              <a:rPr lang="en-US" dirty="0" smtClean="0"/>
              <a:t>The Marketing Manager will be entering all information, but everyone must participate.</a:t>
            </a:r>
          </a:p>
          <a:p>
            <a:pPr lvl="1"/>
            <a:r>
              <a:rPr lang="en-US" dirty="0" smtClean="0"/>
              <a:t>Brainstorm the ACTUAL NAMES of REAL PEOPLE that you can talk to about buying badges</a:t>
            </a:r>
          </a:p>
          <a:p>
            <a:pPr lvl="2"/>
            <a:r>
              <a:rPr lang="en-US" dirty="0" smtClean="0"/>
              <a:t>They cannot all be the same “type” of person--each member must have three DISTINCT target markets</a:t>
            </a:r>
          </a:p>
          <a:p>
            <a:pPr lvl="2"/>
            <a:r>
              <a:rPr lang="en-US" dirty="0" smtClean="0"/>
              <a:t>Think of students, friends, family, etc.</a:t>
            </a:r>
          </a:p>
          <a:p>
            <a:pPr lvl="1"/>
            <a:r>
              <a:rPr lang="en-US" dirty="0" smtClean="0"/>
              <a:t>Choose one target (students might be best) that you would like to perform market research on.</a:t>
            </a:r>
          </a:p>
          <a:p>
            <a:pPr lvl="1"/>
            <a:r>
              <a:rPr lang="en-US" dirty="0" smtClean="0"/>
              <a:t>Have one person type up in Word at least three questions you can ask up to 10 people about what kind of badges they would like</a:t>
            </a:r>
          </a:p>
          <a:p>
            <a:pPr lvl="1"/>
            <a:r>
              <a:rPr lang="en-US" dirty="0" smtClean="0"/>
              <a:t>THIS IS DUE TOMORROW!!! </a:t>
            </a:r>
            <a:endParaRPr lang="en-US" dirty="0"/>
          </a:p>
          <a:p>
            <a:pPr lvl="2"/>
            <a:r>
              <a:rPr lang="en-US" dirty="0" smtClean="0"/>
              <a:t>ALL members must take a copy and canvass ten people. They do not HAVE to be in the same target.</a:t>
            </a:r>
          </a:p>
          <a:p>
            <a:pPr lvl="2"/>
            <a:r>
              <a:rPr lang="en-US" dirty="0" smtClean="0"/>
              <a:t>You will use this information for tomorrow’s activities, so do not forget!!!</a:t>
            </a:r>
          </a:p>
          <a:p>
            <a:pPr lvl="1"/>
            <a:endParaRPr lang="en-US" dirty="0"/>
          </a:p>
        </p:txBody>
      </p:sp>
    </p:spTree>
    <p:extLst>
      <p:ext uri="{BB962C8B-B14F-4D97-AF65-F5344CB8AC3E}">
        <p14:creationId xmlns:p14="http://schemas.microsoft.com/office/powerpoint/2010/main" val="3275502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543" y="0"/>
            <a:ext cx="10515600" cy="1325563"/>
          </a:xfrm>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Part 4: Pricing (2 days)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5015594" y="2932799"/>
            <a:ext cx="3823607" cy="25667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4" y="2292778"/>
            <a:ext cx="2392135" cy="830997"/>
          </a:xfrm>
          <a:prstGeom prst="rect">
            <a:avLst/>
          </a:prstGeom>
          <a:noFill/>
        </p:spPr>
        <p:txBody>
          <a:bodyPr wrap="square" rtlCol="0">
            <a:spAutoFit/>
          </a:bodyPr>
          <a:lstStyle/>
          <a:p>
            <a:r>
              <a:rPr lang="en-US" sz="2400" dirty="0" smtClean="0"/>
              <a:t>Analyze market research from yesterday</a:t>
            </a:r>
            <a:endParaRPr lang="en-US" sz="2400" dirty="0"/>
          </a:p>
        </p:txBody>
      </p:sp>
      <p:sp>
        <p:nvSpPr>
          <p:cNvPr id="6" name="TextBox 5"/>
          <p:cNvSpPr txBox="1"/>
          <p:nvPr/>
        </p:nvSpPr>
        <p:spPr>
          <a:xfrm rot="482033">
            <a:off x="1948539" y="4466064"/>
            <a:ext cx="2392135" cy="1569660"/>
          </a:xfrm>
          <a:prstGeom prst="rect">
            <a:avLst/>
          </a:prstGeom>
          <a:noFill/>
        </p:spPr>
        <p:txBody>
          <a:bodyPr wrap="square" rtlCol="0">
            <a:spAutoFit/>
          </a:bodyPr>
          <a:lstStyle/>
          <a:p>
            <a:r>
              <a:rPr lang="en-US" sz="2400" dirty="0" smtClean="0"/>
              <a:t>Sketch badge ideas</a:t>
            </a:r>
          </a:p>
          <a:p>
            <a:endParaRPr lang="en-US" sz="2400" dirty="0" smtClean="0"/>
          </a:p>
          <a:p>
            <a:r>
              <a:rPr lang="en-US" sz="2400" dirty="0" smtClean="0"/>
              <a:t>Ensure ad is finished and printed</a:t>
            </a:r>
          </a:p>
        </p:txBody>
      </p:sp>
      <p:sp>
        <p:nvSpPr>
          <p:cNvPr id="7" name="TextBox 6"/>
          <p:cNvSpPr txBox="1"/>
          <p:nvPr/>
        </p:nvSpPr>
        <p:spPr>
          <a:xfrm rot="186870">
            <a:off x="4967863" y="4924376"/>
            <a:ext cx="2392135" cy="1569660"/>
          </a:xfrm>
          <a:prstGeom prst="rect">
            <a:avLst/>
          </a:prstGeom>
          <a:noFill/>
        </p:spPr>
        <p:txBody>
          <a:bodyPr wrap="square" rtlCol="0">
            <a:spAutoFit/>
          </a:bodyPr>
          <a:lstStyle/>
          <a:p>
            <a:r>
              <a:rPr lang="en-US" sz="2400" dirty="0" smtClean="0"/>
              <a:t>Decide which badge types and sizes you will offer</a:t>
            </a:r>
          </a:p>
          <a:p>
            <a:endParaRPr lang="en-US" sz="2400" dirty="0"/>
          </a:p>
          <a:p>
            <a:r>
              <a:rPr lang="en-US" sz="2400" dirty="0" smtClean="0"/>
              <a:t>Set prices for each type</a:t>
            </a:r>
            <a:endParaRPr lang="en-US" sz="2400" dirty="0"/>
          </a:p>
        </p:txBody>
      </p:sp>
      <p:sp>
        <p:nvSpPr>
          <p:cNvPr id="8" name="TextBox 7"/>
          <p:cNvSpPr txBox="1"/>
          <p:nvPr/>
        </p:nvSpPr>
        <p:spPr>
          <a:xfrm rot="186870">
            <a:off x="7731737" y="1923445"/>
            <a:ext cx="2392135" cy="1200329"/>
          </a:xfrm>
          <a:prstGeom prst="rect">
            <a:avLst/>
          </a:prstGeom>
          <a:noFill/>
        </p:spPr>
        <p:txBody>
          <a:bodyPr wrap="square" rtlCol="0">
            <a:spAutoFit/>
          </a:bodyPr>
          <a:lstStyle/>
          <a:p>
            <a:r>
              <a:rPr lang="en-US" sz="2400" dirty="0" smtClean="0"/>
              <a:t>Analyze price scale and projected profit and Part 4.</a:t>
            </a:r>
            <a:endParaRPr lang="en-US" sz="2400" dirty="0"/>
          </a:p>
        </p:txBody>
      </p:sp>
      <p:sp>
        <p:nvSpPr>
          <p:cNvPr id="9" name="TextBox 8"/>
          <p:cNvSpPr txBox="1"/>
          <p:nvPr/>
        </p:nvSpPr>
        <p:spPr>
          <a:xfrm rot="20228563">
            <a:off x="8194221" y="4710115"/>
            <a:ext cx="2392135" cy="1200329"/>
          </a:xfrm>
          <a:prstGeom prst="rect">
            <a:avLst/>
          </a:prstGeom>
          <a:noFill/>
        </p:spPr>
        <p:txBody>
          <a:bodyPr wrap="square" rtlCol="0">
            <a:spAutoFit/>
          </a:bodyPr>
          <a:lstStyle/>
          <a:p>
            <a:r>
              <a:rPr lang="en-US" sz="2400" dirty="0" smtClean="0"/>
              <a:t>Print order forms and receipts and prepare to get orders tonight!</a:t>
            </a:r>
            <a:endParaRPr lang="en-US" sz="2400" dirty="0"/>
          </a:p>
        </p:txBody>
      </p:sp>
    </p:spTree>
    <p:extLst>
      <p:ext uri="{BB962C8B-B14F-4D97-AF65-F5344CB8AC3E}">
        <p14:creationId xmlns:p14="http://schemas.microsoft.com/office/powerpoint/2010/main" val="1090828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294414"/>
          </a:xfrm>
        </p:spPr>
        <p:txBody>
          <a:bodyPr>
            <a:normAutofit/>
          </a:bodyPr>
          <a:lstStyle/>
          <a:p>
            <a:r>
              <a:rPr lang="en-US" dirty="0" smtClean="0"/>
              <a:t>Finish any tutorials not finished—make sure the logo and the ad are finished as soon as possible. You cannot start making sales until you finish these!</a:t>
            </a:r>
          </a:p>
          <a:p>
            <a:pPr lvl="1"/>
            <a:r>
              <a:rPr lang="en-US" dirty="0" smtClean="0"/>
              <a:t>When the ad is finished, print a copy for each member to take with them</a:t>
            </a:r>
          </a:p>
          <a:p>
            <a:pPr lvl="1"/>
            <a:r>
              <a:rPr lang="en-US" dirty="0" smtClean="0"/>
              <a:t>When the logo is finished, ensure that it is saved in the X drive.</a:t>
            </a:r>
          </a:p>
          <a:p>
            <a:pPr lvl="1"/>
            <a:r>
              <a:rPr lang="en-US" dirty="0" smtClean="0"/>
              <a:t>The Marketing Manager will go through the Business Plan and insert it wherever it is asked for.</a:t>
            </a:r>
          </a:p>
          <a:p>
            <a:pPr lvl="2"/>
            <a:r>
              <a:rPr lang="en-US" dirty="0" smtClean="0"/>
              <a:t>On some pages, you may have to go to the review tab, press “unprotect sheet” and then add the image. Make sure to protect it again. Otherwise, you may accidentally delete formulas that could mess up your business plan.</a:t>
            </a:r>
          </a:p>
        </p:txBody>
      </p:sp>
      <p:sp>
        <p:nvSpPr>
          <p:cNvPr id="4" name="Oval 3"/>
          <p:cNvSpPr/>
          <p:nvPr/>
        </p:nvSpPr>
        <p:spPr>
          <a:xfrm>
            <a:off x="10272544" y="2162006"/>
            <a:ext cx="704850" cy="61912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000"/>
              <a:t>Logo here</a:t>
            </a:r>
          </a:p>
        </p:txBody>
      </p:sp>
    </p:spTree>
    <p:extLst>
      <p:ext uri="{BB962C8B-B14F-4D97-AF65-F5344CB8AC3E}">
        <p14:creationId xmlns:p14="http://schemas.microsoft.com/office/powerpoint/2010/main" val="2839287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1412" y="4040505"/>
            <a:ext cx="4226074" cy="2309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745864" y="1270368"/>
            <a:ext cx="10741622" cy="4247317"/>
          </a:xfrm>
          <a:prstGeom prst="rect">
            <a:avLst/>
          </a:prstGeom>
        </p:spPr>
        <p:txBody>
          <a:bodyPr wrap="square">
            <a:spAutoFit/>
          </a:bodyPr>
          <a:lstStyle/>
          <a:p>
            <a:r>
              <a:rPr lang="en-US" sz="2400" dirty="0"/>
              <a:t>Set Prices:</a:t>
            </a:r>
          </a:p>
          <a:p>
            <a:pPr marL="800100" lvl="1" indent="-342900">
              <a:buFont typeface="Arial" panose="020B0604020202020204" pitchFamily="34" charset="0"/>
              <a:buChar char="•"/>
            </a:pPr>
            <a:r>
              <a:rPr lang="en-US" sz="2400" dirty="0"/>
              <a:t>The Financial Manager, with input from other team members, will set the prices for each badge </a:t>
            </a:r>
            <a:r>
              <a:rPr lang="en-US" sz="2400" dirty="0" smtClean="0"/>
              <a:t>type</a:t>
            </a:r>
          </a:p>
          <a:p>
            <a:pPr marL="1257300" lvl="2" indent="-342900">
              <a:buFont typeface="Arial" panose="020B0604020202020204" pitchFamily="34" charset="0"/>
              <a:buChar char="•"/>
            </a:pPr>
            <a:r>
              <a:rPr lang="en-US" sz="2400" dirty="0" smtClean="0"/>
              <a:t>Pay </a:t>
            </a:r>
            <a:r>
              <a:rPr lang="en-US" sz="2400" dirty="0"/>
              <a:t>attention to the profit margins—keep it high enough that its worth your while, but low enough that people will </a:t>
            </a:r>
            <a:r>
              <a:rPr lang="en-US" sz="2400" dirty="0" smtClean="0"/>
              <a:t>buy	</a:t>
            </a:r>
          </a:p>
          <a:p>
            <a:pPr marL="1257300" lvl="2" indent="-342900">
              <a:buFont typeface="Arial" panose="020B0604020202020204" pitchFamily="34" charset="0"/>
              <a:buChar char="•"/>
            </a:pPr>
            <a:r>
              <a:rPr lang="en-US" sz="2400" dirty="0" smtClean="0"/>
              <a:t>Use </a:t>
            </a:r>
            <a:r>
              <a:rPr lang="en-US" sz="2400" dirty="0"/>
              <a:t>the Part 4 Production Cost page to play with different scenarios, so you know what each badge will cost will all factors included, such as royalties and printing.</a:t>
            </a:r>
          </a:p>
          <a:p>
            <a:pPr marL="800100" lvl="1" indent="-342900">
              <a:buFont typeface="Arial" panose="020B0604020202020204" pitchFamily="34" charset="0"/>
              <a:buChar char="•"/>
            </a:pPr>
            <a:r>
              <a:rPr lang="en-US" sz="2400" dirty="0"/>
              <a:t>Set projected profit—each team member must project how many they think they can sell within the 3-day </a:t>
            </a:r>
            <a:r>
              <a:rPr lang="en-US" sz="2400" dirty="0" smtClean="0"/>
              <a:t>window</a:t>
            </a:r>
          </a:p>
          <a:p>
            <a:pPr marL="800100" lvl="1" indent="-342900">
              <a:buFont typeface="Arial" panose="020B0604020202020204" pitchFamily="34" charset="0"/>
              <a:buChar char="•"/>
            </a:pPr>
            <a:r>
              <a:rPr lang="en-US" sz="2400" dirty="0" smtClean="0"/>
              <a:t>YOU CAN ONLY SELL ON DAYS 5-7. No sales will be permitted after Day 7.</a:t>
            </a:r>
          </a:p>
          <a:p>
            <a:pPr marL="800100" lvl="1" indent="-342900">
              <a:buFont typeface="Arial" panose="020B0604020202020204" pitchFamily="34" charset="0"/>
              <a:buChar char="•"/>
            </a:pPr>
            <a:r>
              <a:rPr lang="en-US" sz="2400" dirty="0" smtClean="0"/>
              <a:t>You will still make badges on Day 8 to fulfill orders.</a:t>
            </a:r>
            <a:endParaRPr lang="en-US" sz="2400" dirty="0"/>
          </a:p>
          <a:p>
            <a:pPr lvl="2"/>
            <a:endParaRPr lang="en-US" dirty="0"/>
          </a:p>
          <a:p>
            <a:pPr lvl="1"/>
            <a:endParaRPr lang="en-US" dirty="0"/>
          </a:p>
          <a:p>
            <a:pPr lvl="1"/>
            <a:endParaRPr lang="en-US" dirty="0"/>
          </a:p>
        </p:txBody>
      </p:sp>
    </p:spTree>
    <p:extLst>
      <p:ext uri="{BB962C8B-B14F-4D97-AF65-F5344CB8AC3E}">
        <p14:creationId xmlns:p14="http://schemas.microsoft.com/office/powerpoint/2010/main" val="993243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Sales Rules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a:off x="838200" y="1249136"/>
            <a:ext cx="10515600" cy="5033618"/>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You have THREE DAYS ONLY to make sales</a:t>
            </a:r>
          </a:p>
          <a:p>
            <a:r>
              <a:rPr lang="en-US" dirty="0" smtClean="0"/>
              <a:t>Customers MUST pay for the badge </a:t>
            </a:r>
            <a:r>
              <a:rPr lang="en-US" dirty="0" smtClean="0">
                <a:solidFill>
                  <a:srgbClr val="C00000"/>
                </a:solidFill>
              </a:rPr>
              <a:t>in advance </a:t>
            </a:r>
            <a:r>
              <a:rPr lang="en-US" dirty="0" smtClean="0"/>
              <a:t>before you make their order</a:t>
            </a:r>
          </a:p>
          <a:p>
            <a:r>
              <a:rPr lang="en-US" dirty="0" smtClean="0"/>
              <a:t>Money collected will be </a:t>
            </a:r>
            <a:r>
              <a:rPr lang="en-US" dirty="0" smtClean="0">
                <a:solidFill>
                  <a:srgbClr val="C00000"/>
                </a:solidFill>
              </a:rPr>
              <a:t>deposited into the classroom safe</a:t>
            </a:r>
            <a:r>
              <a:rPr lang="en-US" dirty="0" smtClean="0"/>
              <a:t> and will stay there until all sales are final.</a:t>
            </a:r>
          </a:p>
          <a:p>
            <a:r>
              <a:rPr lang="en-US" dirty="0" smtClean="0"/>
              <a:t>You will be required to pay your production cost to Mrs. Rees before you can keep your sales.</a:t>
            </a:r>
          </a:p>
          <a:p>
            <a:r>
              <a:rPr lang="en-US" dirty="0" smtClean="0"/>
              <a:t>When making a sale, have the customer fill out the Order Form.</a:t>
            </a:r>
          </a:p>
          <a:p>
            <a:r>
              <a:rPr lang="en-US" dirty="0" smtClean="0"/>
              <a:t>Fill out a receipt for each customer so they can contact you (or me) if they have not received their order in a timely manner. This should make them less nervous to pay first.</a:t>
            </a:r>
          </a:p>
          <a:p>
            <a:r>
              <a:rPr lang="en-US" dirty="0" smtClean="0"/>
              <a:t>Any orders where money is collected but no badge is provided in exchange will result in immediate disqualification and will affect your grade—ETHICS!!</a:t>
            </a:r>
          </a:p>
          <a:p>
            <a:r>
              <a:rPr lang="en-US" dirty="0" smtClean="0"/>
              <a:t>Money collected should be exactly equal to all charges and will be checked before you take your share home.</a:t>
            </a:r>
          </a:p>
          <a:p>
            <a:r>
              <a:rPr lang="en-US" dirty="0" smtClean="0"/>
              <a:t>As a company, you may decide to split profits evenly, or receive the profit from the badges you sold yourself.</a:t>
            </a: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4067209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Forms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745864" y="1270368"/>
            <a:ext cx="10237694" cy="3046988"/>
          </a:xfrm>
          <a:prstGeom prst="rect">
            <a:avLst/>
          </a:prstGeom>
        </p:spPr>
        <p:txBody>
          <a:bodyPr wrap="square">
            <a:spAutoFit/>
          </a:bodyPr>
          <a:lstStyle/>
          <a:p>
            <a:pPr marL="285750" indent="-285750">
              <a:buFont typeface="Arial" panose="020B0604020202020204" pitchFamily="34" charset="0"/>
              <a:buChar char="•"/>
            </a:pPr>
            <a:r>
              <a:rPr lang="en-US" sz="3200" dirty="0" smtClean="0"/>
              <a:t>Before you can sell, there are several forms that must be printed. These forms are, for the most part, already designed for you. All you need to do is add your logo and print what you need.</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ORDER FORM</a:t>
            </a:r>
          </a:p>
          <a:p>
            <a:pPr marL="285750" indent="-285750">
              <a:buFont typeface="Arial" panose="020B0604020202020204" pitchFamily="34" charset="0"/>
              <a:buChar char="•"/>
            </a:pPr>
            <a:r>
              <a:rPr lang="en-US" sz="2400" dirty="0" smtClean="0"/>
              <a:t>RECEIPT</a:t>
            </a:r>
            <a:endParaRPr lang="en-US" sz="2400" dirty="0"/>
          </a:p>
          <a:p>
            <a:pPr lvl="1"/>
            <a:endParaRPr lang="en-US" sz="2400" dirty="0"/>
          </a:p>
        </p:txBody>
      </p:sp>
    </p:spTree>
    <p:extLst>
      <p:ext uri="{BB962C8B-B14F-4D97-AF65-F5344CB8AC3E}">
        <p14:creationId xmlns:p14="http://schemas.microsoft.com/office/powerpoint/2010/main" val="2621906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Order Form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745864" y="1270368"/>
            <a:ext cx="4353261" cy="5447645"/>
          </a:xfrm>
          <a:prstGeom prst="rect">
            <a:avLst/>
          </a:prstGeom>
        </p:spPr>
        <p:txBody>
          <a:bodyPr wrap="square">
            <a:spAutoFit/>
          </a:bodyPr>
          <a:lstStyle/>
          <a:p>
            <a:pPr marL="342900" indent="-342900">
              <a:buFont typeface="Arial" panose="020B0604020202020204" pitchFamily="34" charset="0"/>
              <a:buChar char="•"/>
            </a:pPr>
            <a:r>
              <a:rPr lang="en-US" sz="2400" dirty="0" smtClean="0"/>
              <a:t>Go to the Order Form tab and print the page, giving one page for each team member. This can be filled out by hand. </a:t>
            </a:r>
          </a:p>
          <a:p>
            <a:pPr marL="342900" indent="-342900">
              <a:buFont typeface="Arial" panose="020B0604020202020204" pitchFamily="34" charset="0"/>
              <a:buChar char="•"/>
            </a:pPr>
            <a:r>
              <a:rPr lang="en-US" sz="2400" dirty="0" smtClean="0"/>
              <a:t>The prices will fill in automatically once you have entered them on Part 4.</a:t>
            </a:r>
          </a:p>
          <a:p>
            <a:pPr marL="342900" indent="-342900">
              <a:buFont typeface="Arial" panose="020B0604020202020204" pitchFamily="34" charset="0"/>
              <a:buChar char="•"/>
            </a:pPr>
            <a:r>
              <a:rPr lang="en-US" sz="2400" dirty="0" smtClean="0"/>
              <a:t>Make sure to get a good description so your Designer can create it. You can even sketch it on the back of the page.</a:t>
            </a:r>
          </a:p>
          <a:p>
            <a:pPr marL="342900" indent="-342900">
              <a:buFont typeface="Arial" panose="020B0604020202020204" pitchFamily="34" charset="0"/>
              <a:buChar char="•"/>
            </a:pPr>
            <a:r>
              <a:rPr lang="en-US" sz="2400" dirty="0" smtClean="0"/>
              <a:t>Get the total by multiplying the amount by the price</a:t>
            </a:r>
          </a:p>
          <a:p>
            <a:pPr marL="342900" indent="-342900">
              <a:buFont typeface="Arial" panose="020B0604020202020204" pitchFamily="34" charset="0"/>
              <a:buChar char="•"/>
            </a:pPr>
            <a:r>
              <a:rPr lang="en-US" sz="2400" dirty="0" smtClean="0"/>
              <a:t>Collect the money FIRST. You cannot make a badge until you have been paid for it.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dirty="0"/>
          </a:p>
          <a:p>
            <a:pPr lvl="1"/>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9125" y="1270368"/>
            <a:ext cx="6395869" cy="5002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Notched Right Arrow 2"/>
          <p:cNvSpPr/>
          <p:nvPr/>
        </p:nvSpPr>
        <p:spPr>
          <a:xfrm rot="21375149">
            <a:off x="6457370" y="1670592"/>
            <a:ext cx="748270" cy="219599"/>
          </a:xfrm>
          <a:prstGeom prst="notched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Notched Right Arrow 5"/>
          <p:cNvSpPr/>
          <p:nvPr/>
        </p:nvSpPr>
        <p:spPr>
          <a:xfrm rot="5219899">
            <a:off x="8567661" y="1913528"/>
            <a:ext cx="748270" cy="219599"/>
          </a:xfrm>
          <a:prstGeom prst="notched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Notched Right Arrow 6"/>
          <p:cNvSpPr/>
          <p:nvPr/>
        </p:nvSpPr>
        <p:spPr>
          <a:xfrm rot="5219899">
            <a:off x="10991619" y="1913527"/>
            <a:ext cx="748270" cy="219599"/>
          </a:xfrm>
          <a:prstGeom prst="notched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 name="Oval 3"/>
          <p:cNvSpPr/>
          <p:nvPr/>
        </p:nvSpPr>
        <p:spPr>
          <a:xfrm>
            <a:off x="7777775" y="1391481"/>
            <a:ext cx="333487" cy="144152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766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Effect transition="in" filter="barn(inVertical)">
                                      <p:cBhvr>
                                        <p:cTn id="20" dur="500"/>
                                        <p:tgtEl>
                                          <p:spTgt spid="5">
                                            <p:txEl>
                                              <p:pRg st="2" end="2"/>
                                            </p:txEl>
                                          </p:spTgt>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barn(inVertical)">
                                      <p:cBhvr>
                                        <p:cTn id="28" dur="500"/>
                                        <p:tgtEl>
                                          <p:spTgt spid="5">
                                            <p:txEl>
                                              <p:pRg st="3" end="3"/>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Effect transition="in" filter="barn(inVertical)">
                                      <p:cBhvr>
                                        <p:cTn id="39"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896" y="-118334"/>
            <a:ext cx="10515600" cy="1325563"/>
          </a:xfrm>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Project Overview</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3"/>
          <p:cNvSpPr>
            <a:spLocks noGrp="1"/>
          </p:cNvSpPr>
          <p:nvPr>
            <p:ph idx="1"/>
          </p:nvPr>
        </p:nvSpPr>
        <p:spPr>
          <a:xfrm>
            <a:off x="838200" y="1237129"/>
            <a:ext cx="10515600" cy="4939834"/>
          </a:xfrm>
        </p:spPr>
        <p:txBody>
          <a:bodyPr/>
          <a:lstStyle/>
          <a:p>
            <a:r>
              <a:rPr lang="en-US" dirty="0" smtClean="0"/>
              <a:t>You will be assigned to a group of 3-4 people.</a:t>
            </a:r>
          </a:p>
          <a:p>
            <a:r>
              <a:rPr lang="en-US" dirty="0" smtClean="0"/>
              <a:t>Each member in the group will have a specific job with specific objectives.</a:t>
            </a:r>
          </a:p>
          <a:p>
            <a:pPr lvl="1"/>
            <a:r>
              <a:rPr lang="en-US" dirty="0" smtClean="0"/>
              <a:t>Even if your project is completed successfully, any members who do not hold their weight WILL NOT get a good grade on this project!</a:t>
            </a:r>
          </a:p>
          <a:p>
            <a:r>
              <a:rPr lang="en-US" dirty="0" smtClean="0"/>
              <a:t>You will be designing and creating badges for specific target markets within your social circles</a:t>
            </a:r>
          </a:p>
          <a:p>
            <a:r>
              <a:rPr lang="en-US" dirty="0" smtClean="0"/>
              <a:t>You will actually sell and collect money for each badge you sell.</a:t>
            </a:r>
          </a:p>
          <a:p>
            <a:pPr lvl="1"/>
            <a:r>
              <a:rPr lang="en-US" dirty="0" smtClean="0"/>
              <a:t>All team members will be required to sell at least 1 badge.</a:t>
            </a:r>
          </a:p>
          <a:p>
            <a:pPr lvl="1"/>
            <a:r>
              <a:rPr lang="en-US" dirty="0" smtClean="0"/>
              <a:t>After paying Mrs. Rees your production cost (the cost of the supplies) you will get to keep your earnings.</a:t>
            </a:r>
          </a:p>
          <a:p>
            <a:r>
              <a:rPr lang="en-US" dirty="0" smtClean="0"/>
              <a:t>You will fill out both a packet and a business plan, where you will keep track of important parts of the project.</a:t>
            </a:r>
          </a:p>
          <a:p>
            <a:r>
              <a:rPr lang="en-US" dirty="0" smtClean="0"/>
              <a:t>Upon completion, you will receive a grade and money for your success.</a:t>
            </a:r>
          </a:p>
        </p:txBody>
      </p:sp>
    </p:spTree>
    <p:extLst>
      <p:ext uri="{BB962C8B-B14F-4D97-AF65-F5344CB8AC3E}">
        <p14:creationId xmlns:p14="http://schemas.microsoft.com/office/powerpoint/2010/main" val="36149046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Receipt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745864" y="1270368"/>
            <a:ext cx="4353261" cy="5816977"/>
          </a:xfrm>
          <a:prstGeom prst="rect">
            <a:avLst/>
          </a:prstGeom>
        </p:spPr>
        <p:txBody>
          <a:bodyPr wrap="square">
            <a:spAutoFit/>
          </a:bodyPr>
          <a:lstStyle/>
          <a:p>
            <a:pPr marL="342900" indent="-342900">
              <a:buFont typeface="Arial" panose="020B0604020202020204" pitchFamily="34" charset="0"/>
              <a:buChar char="•"/>
            </a:pPr>
            <a:r>
              <a:rPr lang="en-US" sz="2400" dirty="0" smtClean="0"/>
              <a:t>Some people might be nervous about paying first. The receipt assures them that this is a real legitimate enterprise.</a:t>
            </a:r>
          </a:p>
          <a:p>
            <a:pPr marL="342900" indent="-342900">
              <a:buFont typeface="Arial" panose="020B0604020202020204" pitchFamily="34" charset="0"/>
              <a:buChar char="•"/>
            </a:pPr>
            <a:r>
              <a:rPr lang="en-US" sz="2400" dirty="0" smtClean="0"/>
              <a:t>My phone number and email are included so they can contact me if they do not receive their order</a:t>
            </a:r>
          </a:p>
          <a:p>
            <a:pPr marL="342900" indent="-342900">
              <a:buFont typeface="Arial" panose="020B0604020202020204" pitchFamily="34" charset="0"/>
              <a:buChar char="•"/>
            </a:pPr>
            <a:r>
              <a:rPr lang="en-US" sz="2400" dirty="0" smtClean="0"/>
              <a:t>You will not need to enter anything in the computer for these—just print several copies and give them out when you sell.</a:t>
            </a:r>
          </a:p>
          <a:p>
            <a:pPr marL="342900" indent="-342900">
              <a:buFont typeface="Arial" panose="020B0604020202020204" pitchFamily="34" charset="0"/>
              <a:buChar char="•"/>
            </a:pPr>
            <a:r>
              <a:rPr lang="en-US" sz="2400" dirty="0" smtClean="0"/>
              <a:t>Make sure you give them your email and/or phone so they can contact you if they do not get their order or have questions.</a:t>
            </a:r>
          </a:p>
          <a:p>
            <a:pPr marL="342900" indent="-34290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dirty="0"/>
          </a:p>
          <a:p>
            <a:pPr lvl="1"/>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529" y="2559535"/>
            <a:ext cx="599122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1186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050" y="0"/>
            <a:ext cx="11040836"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Part 5: Sales &amp; Filling Orders (3 days)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4872790" y="2792070"/>
            <a:ext cx="2349945" cy="15085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4" y="2292778"/>
            <a:ext cx="2392135" cy="1384995"/>
          </a:xfrm>
          <a:prstGeom prst="rect">
            <a:avLst/>
          </a:prstGeom>
          <a:noFill/>
        </p:spPr>
        <p:txBody>
          <a:bodyPr wrap="square" rtlCol="0">
            <a:spAutoFit/>
          </a:bodyPr>
          <a:lstStyle/>
          <a:p>
            <a:r>
              <a:rPr lang="en-US" sz="2400" dirty="0" smtClean="0"/>
              <a:t>Begin designing badges from yesterday’s orders</a:t>
            </a:r>
          </a:p>
          <a:p>
            <a:r>
              <a:rPr lang="en-US" dirty="0" smtClean="0"/>
              <a:t>*If no orders, design badges you can sell to a target identified.</a:t>
            </a:r>
            <a:endParaRPr lang="en-US" dirty="0"/>
          </a:p>
        </p:txBody>
      </p:sp>
      <p:sp>
        <p:nvSpPr>
          <p:cNvPr id="6" name="TextBox 5"/>
          <p:cNvSpPr txBox="1"/>
          <p:nvPr/>
        </p:nvSpPr>
        <p:spPr>
          <a:xfrm rot="482033">
            <a:off x="1948539" y="4466064"/>
            <a:ext cx="2392135" cy="1569660"/>
          </a:xfrm>
          <a:prstGeom prst="rect">
            <a:avLst/>
          </a:prstGeom>
          <a:noFill/>
        </p:spPr>
        <p:txBody>
          <a:bodyPr wrap="square" rtlCol="0">
            <a:spAutoFit/>
          </a:bodyPr>
          <a:lstStyle/>
          <a:p>
            <a:r>
              <a:rPr lang="en-US" sz="2400" dirty="0" smtClean="0"/>
              <a:t>Deposit money from sales into safe</a:t>
            </a:r>
          </a:p>
          <a:p>
            <a:r>
              <a:rPr lang="en-US" sz="2400" dirty="0" smtClean="0"/>
              <a:t>Get all badges approved by Rees</a:t>
            </a:r>
          </a:p>
        </p:txBody>
      </p:sp>
      <p:sp>
        <p:nvSpPr>
          <p:cNvPr id="7" name="TextBox 6"/>
          <p:cNvSpPr txBox="1"/>
          <p:nvPr/>
        </p:nvSpPr>
        <p:spPr>
          <a:xfrm rot="186870">
            <a:off x="4957830" y="5109634"/>
            <a:ext cx="2392135" cy="1200329"/>
          </a:xfrm>
          <a:prstGeom prst="rect">
            <a:avLst/>
          </a:prstGeom>
          <a:noFill/>
        </p:spPr>
        <p:txBody>
          <a:bodyPr wrap="square" rtlCol="0">
            <a:spAutoFit/>
          </a:bodyPr>
          <a:lstStyle/>
          <a:p>
            <a:r>
              <a:rPr lang="en-US" sz="2400" dirty="0" smtClean="0"/>
              <a:t>Assistant and Sales Manager watch “How to Make a Badge”</a:t>
            </a:r>
            <a:endParaRPr lang="en-US" sz="2400" dirty="0"/>
          </a:p>
        </p:txBody>
      </p:sp>
      <p:sp>
        <p:nvSpPr>
          <p:cNvPr id="8" name="TextBox 7"/>
          <p:cNvSpPr txBox="1"/>
          <p:nvPr/>
        </p:nvSpPr>
        <p:spPr>
          <a:xfrm rot="186870">
            <a:off x="7731737" y="1923445"/>
            <a:ext cx="2392135" cy="1200329"/>
          </a:xfrm>
          <a:prstGeom prst="rect">
            <a:avLst/>
          </a:prstGeom>
          <a:noFill/>
        </p:spPr>
        <p:txBody>
          <a:bodyPr wrap="square" rtlCol="0">
            <a:spAutoFit/>
          </a:bodyPr>
          <a:lstStyle/>
          <a:p>
            <a:r>
              <a:rPr lang="en-US" sz="2400" dirty="0" smtClean="0"/>
              <a:t>Enter sales into Part 5.</a:t>
            </a:r>
          </a:p>
          <a:p>
            <a:r>
              <a:rPr lang="en-US" sz="2400" dirty="0" smtClean="0"/>
              <a:t>Package manufactured badges for delivery.</a:t>
            </a:r>
            <a:endParaRPr lang="en-US" sz="2400" dirty="0"/>
          </a:p>
        </p:txBody>
      </p:sp>
      <p:sp>
        <p:nvSpPr>
          <p:cNvPr id="9" name="TextBox 8"/>
          <p:cNvSpPr txBox="1"/>
          <p:nvPr/>
        </p:nvSpPr>
        <p:spPr>
          <a:xfrm rot="20228563">
            <a:off x="8194221" y="4710115"/>
            <a:ext cx="2392135" cy="1200329"/>
          </a:xfrm>
          <a:prstGeom prst="rect">
            <a:avLst/>
          </a:prstGeom>
          <a:noFill/>
        </p:spPr>
        <p:txBody>
          <a:bodyPr wrap="square" rtlCol="0">
            <a:spAutoFit/>
          </a:bodyPr>
          <a:lstStyle/>
          <a:p>
            <a:r>
              <a:rPr lang="en-US" sz="2400" dirty="0" smtClean="0"/>
              <a:t>Manufacture any sold badges, record losses</a:t>
            </a:r>
          </a:p>
          <a:p>
            <a:endParaRPr lang="en-US" sz="2400" dirty="0"/>
          </a:p>
        </p:txBody>
      </p:sp>
    </p:spTree>
    <p:extLst>
      <p:ext uri="{BB962C8B-B14F-4D97-AF65-F5344CB8AC3E}">
        <p14:creationId xmlns:p14="http://schemas.microsoft.com/office/powerpoint/2010/main" val="3638938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Production Cost Calculator</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2"/>
            <a:ext cx="3938195" cy="5154643"/>
          </a:xfrm>
        </p:spPr>
        <p:txBody>
          <a:bodyPr/>
          <a:lstStyle/>
          <a:p>
            <a:r>
              <a:rPr lang="en-US" dirty="0" smtClean="0"/>
              <a:t>Enter all sales into your Business Plan in TWO places:</a:t>
            </a:r>
          </a:p>
          <a:p>
            <a:pPr lvl="1"/>
            <a:r>
              <a:rPr lang="en-US" dirty="0" smtClean="0"/>
              <a:t>Day 4 – Production Cost</a:t>
            </a:r>
          </a:p>
          <a:p>
            <a:pPr lvl="1"/>
            <a:r>
              <a:rPr lang="en-US" dirty="0" smtClean="0"/>
              <a:t>Day 5 – Sales</a:t>
            </a:r>
          </a:p>
          <a:p>
            <a:r>
              <a:rPr lang="en-US" dirty="0" smtClean="0"/>
              <a:t>Production Cost Calculator – Part 4</a:t>
            </a:r>
          </a:p>
          <a:p>
            <a:pPr lvl="1"/>
            <a:r>
              <a:rPr lang="en-US" dirty="0" smtClean="0"/>
              <a:t>ENTER THIS ONE FIRST.</a:t>
            </a:r>
          </a:p>
          <a:p>
            <a:pPr lvl="1"/>
            <a:r>
              <a:rPr lang="en-US" dirty="0" smtClean="0"/>
              <a:t>The GREEN number is how much you have made from your income</a:t>
            </a:r>
          </a:p>
          <a:p>
            <a:pPr lvl="1"/>
            <a:r>
              <a:rPr lang="en-US" dirty="0" smtClean="0"/>
              <a:t>The RED number is what you owe in supplies</a:t>
            </a:r>
          </a:p>
          <a:p>
            <a:pPr lvl="1"/>
            <a:r>
              <a:rPr lang="en-US" dirty="0" smtClean="0"/>
              <a:t>If you have losses, their cost will be added to the red number. (More on that later)</a:t>
            </a:r>
          </a:p>
          <a:p>
            <a:endParaRPr lang="en-US"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699" y="1270602"/>
            <a:ext cx="6778326" cy="4919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89658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Sales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2"/>
            <a:ext cx="3938195" cy="5154643"/>
          </a:xfrm>
        </p:spPr>
        <p:txBody>
          <a:bodyPr/>
          <a:lstStyle/>
          <a:p>
            <a:pPr lvl="1"/>
            <a:r>
              <a:rPr lang="en-US" dirty="0" smtClean="0"/>
              <a:t>Sales you entered in the production cost will appear automatically in the Sales section.</a:t>
            </a:r>
          </a:p>
          <a:p>
            <a:pPr lvl="1"/>
            <a:r>
              <a:rPr lang="en-US" dirty="0" smtClean="0"/>
              <a:t>Add the information such as customer name and salesman</a:t>
            </a:r>
          </a:p>
          <a:p>
            <a:pPr lvl="1"/>
            <a:r>
              <a:rPr lang="en-US" dirty="0" smtClean="0"/>
              <a:t>Later, you will print this page to assist you in making badges and record your losses.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1698" y="1262318"/>
            <a:ext cx="6662345" cy="4122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9472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Video &amp; Losses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4"/>
          <p:cNvSpPr/>
          <p:nvPr/>
        </p:nvSpPr>
        <p:spPr>
          <a:xfrm>
            <a:off x="745864" y="1270368"/>
            <a:ext cx="10603454" cy="6555641"/>
          </a:xfrm>
          <a:prstGeom prst="rect">
            <a:avLst/>
          </a:prstGeom>
        </p:spPr>
        <p:txBody>
          <a:bodyPr wrap="square">
            <a:spAutoFit/>
          </a:bodyPr>
          <a:lstStyle/>
          <a:p>
            <a:pPr marL="342900" indent="-342900">
              <a:buFont typeface="Arial" panose="020B0604020202020204" pitchFamily="34" charset="0"/>
              <a:buChar char="•"/>
            </a:pPr>
            <a:r>
              <a:rPr lang="en-US" sz="2400" dirty="0" smtClean="0"/>
              <a:t>Your assistant MUST watch the “How to Make a Badge” video BEFORE making any badges!</a:t>
            </a:r>
          </a:p>
          <a:p>
            <a:pPr marL="342900" indent="-342900">
              <a:buFont typeface="Arial" panose="020B0604020202020204" pitchFamily="34" charset="0"/>
              <a:buChar char="•"/>
            </a:pPr>
            <a:r>
              <a:rPr lang="en-US" sz="2400" dirty="0" smtClean="0"/>
              <a:t>If you do not have an assistant, your Sales Manager can do it.</a:t>
            </a:r>
          </a:p>
          <a:p>
            <a:pPr marL="342900" indent="-342900">
              <a:buFont typeface="Arial" panose="020B0604020202020204" pitchFamily="34" charset="0"/>
              <a:buChar char="•"/>
            </a:pPr>
            <a:r>
              <a:rPr lang="en-US" sz="2400" dirty="0" smtClean="0"/>
              <a:t>Print your Production Cost calculator so you know what badges to make. </a:t>
            </a:r>
          </a:p>
          <a:p>
            <a:pPr marL="342900" indent="-342900">
              <a:buFont typeface="Arial" panose="020B0604020202020204" pitchFamily="34" charset="0"/>
              <a:buChar char="•"/>
            </a:pPr>
            <a:r>
              <a:rPr lang="en-US" sz="2400" dirty="0" smtClean="0"/>
              <a:t>The sales manager will record losses where indicated.</a:t>
            </a:r>
            <a:endParaRPr lang="en-US" sz="2400" dirty="0"/>
          </a:p>
          <a:p>
            <a:r>
              <a:rPr lang="en-US" sz="2400" dirty="0" smtClean="0"/>
              <a:t>LOSSES</a:t>
            </a:r>
          </a:p>
          <a:p>
            <a:pPr marL="342900" indent="-342900">
              <a:buFont typeface="Arial" panose="020B0604020202020204" pitchFamily="34" charset="0"/>
              <a:buChar char="•"/>
            </a:pPr>
            <a:r>
              <a:rPr lang="en-US" sz="2400" dirty="0" smtClean="0"/>
              <a:t>Losses are badges that are unsellable.</a:t>
            </a:r>
          </a:p>
          <a:p>
            <a:pPr marL="800100" lvl="1" indent="-342900">
              <a:buFont typeface="Arial" panose="020B0604020202020204" pitchFamily="34" charset="0"/>
              <a:buChar char="•"/>
            </a:pPr>
            <a:r>
              <a:rPr lang="en-US" sz="2400" dirty="0" smtClean="0"/>
              <a:t>The plastic is not tucked in</a:t>
            </a:r>
          </a:p>
          <a:p>
            <a:pPr marL="800100" lvl="1" indent="-342900">
              <a:buFont typeface="Arial" panose="020B0604020202020204" pitchFamily="34" charset="0"/>
              <a:buChar char="•"/>
            </a:pPr>
            <a:r>
              <a:rPr lang="en-US" sz="2400" dirty="0" smtClean="0"/>
              <a:t>The badge is upside-down</a:t>
            </a:r>
          </a:p>
          <a:p>
            <a:pPr marL="800100" lvl="1" indent="-342900">
              <a:buFont typeface="Arial" panose="020B0604020202020204" pitchFamily="34" charset="0"/>
              <a:buChar char="•"/>
            </a:pPr>
            <a:r>
              <a:rPr lang="en-US" sz="2400" dirty="0" smtClean="0"/>
              <a:t>The writing is cut off on the edges</a:t>
            </a:r>
          </a:p>
          <a:p>
            <a:pPr marL="800100" lvl="1" indent="-342900">
              <a:buFont typeface="Arial" panose="020B0604020202020204" pitchFamily="34" charset="0"/>
              <a:buChar char="•"/>
            </a:pPr>
            <a:r>
              <a:rPr lang="en-US" sz="2400" dirty="0" smtClean="0"/>
              <a:t>A spinning badge doesn’t spin</a:t>
            </a:r>
          </a:p>
          <a:p>
            <a:pPr marL="800100" lvl="1" indent="-342900">
              <a:buFont typeface="Arial" panose="020B0604020202020204" pitchFamily="34" charset="0"/>
              <a:buChar char="•"/>
            </a:pPr>
            <a:r>
              <a:rPr lang="en-US" sz="2400" dirty="0" smtClean="0"/>
              <a:t>It is the wrong type or size from the order</a:t>
            </a:r>
          </a:p>
          <a:p>
            <a:pPr marL="800100" lvl="1" indent="-342900">
              <a:buFont typeface="Arial" panose="020B0604020202020204" pitchFamily="34" charset="0"/>
              <a:buChar char="•"/>
            </a:pPr>
            <a:r>
              <a:rPr lang="en-US" sz="2400" dirty="0" smtClean="0"/>
              <a:t>Losses must be entered on the production cost and the sales tabs.</a:t>
            </a:r>
          </a:p>
          <a:p>
            <a:pPr marL="800100" lvl="1" indent="-342900">
              <a:buFont typeface="Arial" panose="020B0604020202020204" pitchFamily="34" charset="0"/>
              <a:buChar char="•"/>
            </a:pPr>
            <a:r>
              <a:rPr lang="en-US" sz="2400" dirty="0" smtClean="0"/>
              <a:t>The cost of the loss will be added to the total you owe Mrs. Rees.</a:t>
            </a:r>
          </a:p>
          <a:p>
            <a:pPr lvl="1"/>
            <a:r>
              <a:rPr lang="en-US" sz="2400" dirty="0" smtClean="0"/>
              <a:t>AVOID LOSSES AT ALL COSTS! BE PREPARED WHEN YOU GO TO MAKE YOUR BADGES AND PAY ATTENTION!</a:t>
            </a:r>
          </a:p>
          <a:p>
            <a:pPr marL="342900" indent="-34290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dirty="0"/>
          </a:p>
          <a:p>
            <a:pPr lvl="1"/>
            <a:endParaRPr lang="en-US"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4772" b="68881"/>
          <a:stretch/>
        </p:blipFill>
        <p:spPr bwMode="auto">
          <a:xfrm>
            <a:off x="5123206" y="3126854"/>
            <a:ext cx="6226112" cy="1649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8280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arn(inVertic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arn(inVertic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arn(inVertic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arn(inVertic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arn(inVertical)">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barn(inVertical)">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barn(inVertical)">
                                      <p:cBhvr>
                                        <p:cTn id="57" dur="500"/>
                                        <p:tgtEl>
                                          <p:spTgt spid="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nodeType="clickEffect">
                                  <p:stCondLst>
                                    <p:cond delay="0"/>
                                  </p:stCondLst>
                                  <p:childTnLst>
                                    <p:set>
                                      <p:cBhvr>
                                        <p:cTn id="61" dur="1" fill="hold">
                                          <p:stCondLst>
                                            <p:cond delay="0"/>
                                          </p:stCondLst>
                                        </p:cTn>
                                        <p:tgtEl>
                                          <p:spTgt spid="5">
                                            <p:txEl>
                                              <p:pRg st="11" end="11"/>
                                            </p:txEl>
                                          </p:spTgt>
                                        </p:tgtEl>
                                        <p:attrNameLst>
                                          <p:attrName>style.visibility</p:attrName>
                                        </p:attrNameLst>
                                      </p:cBhvr>
                                      <p:to>
                                        <p:strVal val="visible"/>
                                      </p:to>
                                    </p:set>
                                    <p:animEffect transition="in" filter="barn(inVertical)">
                                      <p:cBhvr>
                                        <p:cTn id="62" dur="500"/>
                                        <p:tgtEl>
                                          <p:spTgt spid="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nodeType="clickEffect">
                                  <p:stCondLst>
                                    <p:cond delay="0"/>
                                  </p:stCondLst>
                                  <p:childTnLst>
                                    <p:set>
                                      <p:cBhvr>
                                        <p:cTn id="66" dur="1" fill="hold">
                                          <p:stCondLst>
                                            <p:cond delay="0"/>
                                          </p:stCondLst>
                                        </p:cTn>
                                        <p:tgtEl>
                                          <p:spTgt spid="5">
                                            <p:txEl>
                                              <p:pRg st="12" end="12"/>
                                            </p:txEl>
                                          </p:spTgt>
                                        </p:tgtEl>
                                        <p:attrNameLst>
                                          <p:attrName>style.visibility</p:attrName>
                                        </p:attrNameLst>
                                      </p:cBhvr>
                                      <p:to>
                                        <p:strVal val="visible"/>
                                      </p:to>
                                    </p:set>
                                    <p:animEffect transition="in" filter="barn(inVertical)">
                                      <p:cBhvr>
                                        <p:cTn id="67" dur="500"/>
                                        <p:tgtEl>
                                          <p:spTgt spid="5">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nodeType="clickEffect">
                                  <p:stCondLst>
                                    <p:cond delay="0"/>
                                  </p:stCondLst>
                                  <p:childTnLst>
                                    <p:set>
                                      <p:cBhvr>
                                        <p:cTn id="71" dur="1" fill="hold">
                                          <p:stCondLst>
                                            <p:cond delay="0"/>
                                          </p:stCondLst>
                                        </p:cTn>
                                        <p:tgtEl>
                                          <p:spTgt spid="5">
                                            <p:txEl>
                                              <p:pRg st="13" end="13"/>
                                            </p:txEl>
                                          </p:spTgt>
                                        </p:tgtEl>
                                        <p:attrNameLst>
                                          <p:attrName>style.visibility</p:attrName>
                                        </p:attrNameLst>
                                      </p:cBhvr>
                                      <p:to>
                                        <p:strVal val="visible"/>
                                      </p:to>
                                    </p:set>
                                    <p:animEffect transition="in" filter="barn(inVertical)">
                                      <p:cBhvr>
                                        <p:cTn id="72"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6365" y="0"/>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Day 6: Analysis (2 days)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Content Placeholder 2"/>
          <p:cNvSpPr txBox="1">
            <a:spLocks/>
          </p:cNvSpPr>
          <p:nvPr/>
        </p:nvSpPr>
        <p:spPr>
          <a:xfrm rot="21348765">
            <a:off x="4872790" y="2792070"/>
            <a:ext cx="2349945" cy="15085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4800" dirty="0" smtClean="0"/>
              <a:t>Objectives</a:t>
            </a:r>
            <a:endParaRPr lang="en-US" sz="4800" dirty="0"/>
          </a:p>
        </p:txBody>
      </p:sp>
      <p:sp>
        <p:nvSpPr>
          <p:cNvPr id="6" name="TextBox 5"/>
          <p:cNvSpPr txBox="1"/>
          <p:nvPr/>
        </p:nvSpPr>
        <p:spPr>
          <a:xfrm>
            <a:off x="1665513" y="2277294"/>
            <a:ext cx="2540727" cy="1415772"/>
          </a:xfrm>
          <a:prstGeom prst="rect">
            <a:avLst/>
          </a:prstGeom>
          <a:noFill/>
        </p:spPr>
        <p:txBody>
          <a:bodyPr wrap="square" rtlCol="0">
            <a:spAutoFit/>
          </a:bodyPr>
          <a:lstStyle/>
          <a:p>
            <a:r>
              <a:rPr lang="en-US" sz="2400" dirty="0" smtClean="0"/>
              <a:t>Record all sales &amp; production cost</a:t>
            </a:r>
          </a:p>
          <a:p>
            <a:endParaRPr lang="en-US" dirty="0" smtClean="0"/>
          </a:p>
          <a:p>
            <a:r>
              <a:rPr lang="en-US" sz="2000" dirty="0" smtClean="0"/>
              <a:t>Produce and package all sales</a:t>
            </a:r>
            <a:endParaRPr lang="en-US" sz="2000" dirty="0"/>
          </a:p>
        </p:txBody>
      </p:sp>
      <p:sp>
        <p:nvSpPr>
          <p:cNvPr id="7" name="TextBox 6"/>
          <p:cNvSpPr txBox="1"/>
          <p:nvPr/>
        </p:nvSpPr>
        <p:spPr>
          <a:xfrm rot="482033">
            <a:off x="1858731" y="4812314"/>
            <a:ext cx="2392135" cy="830997"/>
          </a:xfrm>
          <a:prstGeom prst="rect">
            <a:avLst/>
          </a:prstGeom>
          <a:noFill/>
        </p:spPr>
        <p:txBody>
          <a:bodyPr wrap="square" rtlCol="0">
            <a:spAutoFit/>
          </a:bodyPr>
          <a:lstStyle/>
          <a:p>
            <a:r>
              <a:rPr lang="en-US" sz="2400" dirty="0" smtClean="0"/>
              <a:t>Fill out balance sheet</a:t>
            </a:r>
          </a:p>
          <a:p>
            <a:endParaRPr lang="en-US" sz="2400" dirty="0" smtClean="0"/>
          </a:p>
        </p:txBody>
      </p:sp>
      <p:sp>
        <p:nvSpPr>
          <p:cNvPr id="8" name="TextBox 7"/>
          <p:cNvSpPr txBox="1"/>
          <p:nvPr/>
        </p:nvSpPr>
        <p:spPr>
          <a:xfrm rot="186870">
            <a:off x="4957829" y="5082558"/>
            <a:ext cx="2392135" cy="830997"/>
          </a:xfrm>
          <a:prstGeom prst="rect">
            <a:avLst/>
          </a:prstGeom>
          <a:noFill/>
        </p:spPr>
        <p:txBody>
          <a:bodyPr wrap="square" rtlCol="0">
            <a:spAutoFit/>
          </a:bodyPr>
          <a:lstStyle/>
          <a:p>
            <a:r>
              <a:rPr lang="en-US" sz="2400" dirty="0" smtClean="0"/>
              <a:t>Create analysis graphs in Part 6</a:t>
            </a:r>
            <a:endParaRPr lang="en-US" sz="2400" dirty="0"/>
          </a:p>
        </p:txBody>
      </p:sp>
      <p:sp>
        <p:nvSpPr>
          <p:cNvPr id="9" name="TextBox 8"/>
          <p:cNvSpPr txBox="1"/>
          <p:nvPr/>
        </p:nvSpPr>
        <p:spPr>
          <a:xfrm rot="186870">
            <a:off x="7731802" y="1861890"/>
            <a:ext cx="2480631" cy="1323439"/>
          </a:xfrm>
          <a:prstGeom prst="rect">
            <a:avLst/>
          </a:prstGeom>
          <a:noFill/>
        </p:spPr>
        <p:txBody>
          <a:bodyPr wrap="square" rtlCol="0">
            <a:spAutoFit/>
          </a:bodyPr>
          <a:lstStyle/>
          <a:p>
            <a:r>
              <a:rPr lang="en-US" sz="2000" dirty="0" smtClean="0"/>
              <a:t>Create analysis graphs in Part 6</a:t>
            </a:r>
          </a:p>
          <a:p>
            <a:r>
              <a:rPr lang="en-US" sz="2000" dirty="0" smtClean="0"/>
              <a:t>Print Part 1, 2, 3, 4(production cost) 5, and 6. Staple and turn in.</a:t>
            </a:r>
            <a:endParaRPr lang="en-US" sz="2000" dirty="0"/>
          </a:p>
        </p:txBody>
      </p:sp>
      <p:sp>
        <p:nvSpPr>
          <p:cNvPr id="10" name="TextBox 9"/>
          <p:cNvSpPr txBox="1"/>
          <p:nvPr/>
        </p:nvSpPr>
        <p:spPr>
          <a:xfrm rot="20228563">
            <a:off x="8259535" y="5082560"/>
            <a:ext cx="2392135" cy="830997"/>
          </a:xfrm>
          <a:prstGeom prst="rect">
            <a:avLst/>
          </a:prstGeom>
          <a:noFill/>
        </p:spPr>
        <p:txBody>
          <a:bodyPr wrap="square" rtlCol="0">
            <a:spAutoFit/>
          </a:bodyPr>
          <a:lstStyle/>
          <a:p>
            <a:r>
              <a:rPr lang="en-US" sz="2400" dirty="0" smtClean="0"/>
              <a:t>Pay Rees production cost</a:t>
            </a:r>
          </a:p>
          <a:p>
            <a:r>
              <a:rPr lang="en-US" sz="2400" dirty="0" smtClean="0"/>
              <a:t>Collect paycheck</a:t>
            </a:r>
            <a:endParaRPr lang="en-US" sz="2400" dirty="0"/>
          </a:p>
        </p:txBody>
      </p:sp>
    </p:spTree>
    <p:extLst>
      <p:ext uri="{BB962C8B-B14F-4D97-AF65-F5344CB8AC3E}">
        <p14:creationId xmlns:p14="http://schemas.microsoft.com/office/powerpoint/2010/main" val="2769452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lstStyle/>
          <a:p>
            <a:r>
              <a:rPr lang="en-US" dirty="0" smtClean="0"/>
              <a:t>#1 priority today is make all badges you have not yet made. That may take most of the period, but it must be done first. THEN you may work on the next section!</a:t>
            </a:r>
          </a:p>
          <a:p>
            <a:r>
              <a:rPr lang="en-US" dirty="0" smtClean="0"/>
              <a:t>As you are making badges, your Financial Manager must finish the Income Statement and the Graphs</a:t>
            </a:r>
            <a:r>
              <a:rPr lang="en-US" dirty="0" smtClean="0"/>
              <a:t>.</a:t>
            </a:r>
            <a:endParaRPr lang="en-US" dirty="0" smtClean="0"/>
          </a:p>
        </p:txBody>
      </p:sp>
    </p:spTree>
    <p:extLst>
      <p:ext uri="{BB962C8B-B14F-4D97-AF65-F5344CB8AC3E}">
        <p14:creationId xmlns:p14="http://schemas.microsoft.com/office/powerpoint/2010/main" val="13000607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Balance Sheet</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2"/>
            <a:ext cx="4056529" cy="5143885"/>
          </a:xfrm>
        </p:spPr>
        <p:txBody>
          <a:bodyPr/>
          <a:lstStyle/>
          <a:p>
            <a:r>
              <a:rPr lang="en-US" dirty="0" smtClean="0"/>
              <a:t>Most of the information will generate automatically. If it doesn’t, make sure you have filled out all the other pages correctly. Add the totals as you learned in Accounting.  Your Assets should be equal to your Liability &amp; Equity.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524000"/>
            <a:ext cx="3762375"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278898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Analysis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2"/>
            <a:ext cx="4056529" cy="5143885"/>
          </a:xfrm>
        </p:spPr>
        <p:txBody>
          <a:bodyPr/>
          <a:lstStyle/>
          <a:p>
            <a:r>
              <a:rPr lang="en-US" dirty="0" smtClean="0"/>
              <a:t>Graphs will be generated automatically in your business plan.</a:t>
            </a:r>
          </a:p>
          <a:p>
            <a:r>
              <a:rPr lang="en-US" dirty="0" smtClean="0"/>
              <a:t>You will need to gather data, however, in getting the total profit from each team. </a:t>
            </a:r>
          </a:p>
          <a:p>
            <a:r>
              <a:rPr lang="en-US" dirty="0" smtClean="0"/>
              <a:t>When finished, print the graphs and attach them to your packet.</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1857" y="1834224"/>
            <a:ext cx="6123213" cy="4219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7468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543" y="0"/>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Part 7: Group Evaluation (1/2 Day)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4872790" y="2792070"/>
            <a:ext cx="2349945" cy="15085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3" y="2277294"/>
            <a:ext cx="2540727" cy="830997"/>
          </a:xfrm>
          <a:prstGeom prst="rect">
            <a:avLst/>
          </a:prstGeom>
          <a:noFill/>
        </p:spPr>
        <p:txBody>
          <a:bodyPr wrap="square" rtlCol="0">
            <a:spAutoFit/>
          </a:bodyPr>
          <a:lstStyle/>
          <a:p>
            <a:r>
              <a:rPr lang="en-US" sz="2400" dirty="0" smtClean="0"/>
              <a:t>Open group evaluation Excel file</a:t>
            </a:r>
            <a:endParaRPr lang="en-US" sz="2000" dirty="0"/>
          </a:p>
        </p:txBody>
      </p:sp>
      <p:sp>
        <p:nvSpPr>
          <p:cNvPr id="6" name="TextBox 5"/>
          <p:cNvSpPr txBox="1"/>
          <p:nvPr/>
        </p:nvSpPr>
        <p:spPr>
          <a:xfrm rot="482033">
            <a:off x="1858731" y="4442983"/>
            <a:ext cx="2392135" cy="1569660"/>
          </a:xfrm>
          <a:prstGeom prst="rect">
            <a:avLst/>
          </a:prstGeom>
          <a:noFill/>
        </p:spPr>
        <p:txBody>
          <a:bodyPr wrap="square" rtlCol="0">
            <a:spAutoFit/>
          </a:bodyPr>
          <a:lstStyle/>
          <a:p>
            <a:r>
              <a:rPr lang="en-US" sz="2400" dirty="0" smtClean="0"/>
              <a:t>Rate each person in your group by question on a scale of 1-4</a:t>
            </a:r>
          </a:p>
          <a:p>
            <a:endParaRPr lang="en-US" sz="2400" dirty="0" smtClean="0"/>
          </a:p>
        </p:txBody>
      </p:sp>
      <p:sp>
        <p:nvSpPr>
          <p:cNvPr id="7" name="TextBox 6"/>
          <p:cNvSpPr txBox="1"/>
          <p:nvPr/>
        </p:nvSpPr>
        <p:spPr>
          <a:xfrm rot="186870">
            <a:off x="4957829" y="5082558"/>
            <a:ext cx="2392135" cy="830997"/>
          </a:xfrm>
          <a:prstGeom prst="rect">
            <a:avLst/>
          </a:prstGeom>
          <a:noFill/>
        </p:spPr>
        <p:txBody>
          <a:bodyPr wrap="square" rtlCol="0">
            <a:spAutoFit/>
          </a:bodyPr>
          <a:lstStyle/>
          <a:p>
            <a:r>
              <a:rPr lang="en-US" sz="2400" dirty="0" smtClean="0"/>
              <a:t>Rate yourself as well—be honest!</a:t>
            </a:r>
            <a:endParaRPr lang="en-US" sz="2400" dirty="0"/>
          </a:p>
        </p:txBody>
      </p:sp>
      <p:sp>
        <p:nvSpPr>
          <p:cNvPr id="8" name="TextBox 7"/>
          <p:cNvSpPr txBox="1"/>
          <p:nvPr/>
        </p:nvSpPr>
        <p:spPr>
          <a:xfrm rot="186870">
            <a:off x="7731802" y="2169666"/>
            <a:ext cx="2480631" cy="707886"/>
          </a:xfrm>
          <a:prstGeom prst="rect">
            <a:avLst/>
          </a:prstGeom>
          <a:noFill/>
        </p:spPr>
        <p:txBody>
          <a:bodyPr wrap="square" rtlCol="0">
            <a:spAutoFit/>
          </a:bodyPr>
          <a:lstStyle/>
          <a:p>
            <a:r>
              <a:rPr lang="en-US" sz="2000" dirty="0" smtClean="0"/>
              <a:t>Don’t be vindictive or overly nice. BE HONEST.</a:t>
            </a:r>
            <a:endParaRPr lang="en-US" sz="2000" dirty="0"/>
          </a:p>
        </p:txBody>
      </p:sp>
      <p:sp>
        <p:nvSpPr>
          <p:cNvPr id="9" name="TextBox 8"/>
          <p:cNvSpPr txBox="1"/>
          <p:nvPr/>
        </p:nvSpPr>
        <p:spPr>
          <a:xfrm rot="20228563">
            <a:off x="8259535" y="4713229"/>
            <a:ext cx="2392135" cy="1569660"/>
          </a:xfrm>
          <a:prstGeom prst="rect">
            <a:avLst/>
          </a:prstGeom>
          <a:noFill/>
        </p:spPr>
        <p:txBody>
          <a:bodyPr wrap="square" rtlCol="0">
            <a:spAutoFit/>
          </a:bodyPr>
          <a:lstStyle/>
          <a:p>
            <a:r>
              <a:rPr lang="en-US" sz="2400" dirty="0" smtClean="0"/>
              <a:t>Take into account absences. Students who missed 2 days or more should be docked here.</a:t>
            </a:r>
            <a:endParaRPr lang="en-US" sz="2400" dirty="0"/>
          </a:p>
        </p:txBody>
      </p:sp>
    </p:spTree>
    <p:extLst>
      <p:ext uri="{BB962C8B-B14F-4D97-AF65-F5344CB8AC3E}">
        <p14:creationId xmlns:p14="http://schemas.microsoft.com/office/powerpoint/2010/main" val="1229634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896" y="-118334"/>
            <a:ext cx="10515600" cy="1325563"/>
          </a:xfrm>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Grading</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3"/>
          <p:cNvSpPr>
            <a:spLocks noGrp="1"/>
          </p:cNvSpPr>
          <p:nvPr>
            <p:ph idx="1"/>
          </p:nvPr>
        </p:nvSpPr>
        <p:spPr>
          <a:xfrm>
            <a:off x="838200" y="1237128"/>
            <a:ext cx="10575664" cy="5238975"/>
          </a:xfrm>
        </p:spPr>
        <p:txBody>
          <a:bodyPr>
            <a:normAutofit/>
          </a:bodyPr>
          <a:lstStyle/>
          <a:p>
            <a:r>
              <a:rPr lang="en-US" dirty="0" smtClean="0"/>
              <a:t>This project will have TWO motivations for you to do a great job:</a:t>
            </a:r>
          </a:p>
          <a:p>
            <a:pPr lvl="1"/>
            <a:r>
              <a:rPr lang="en-US" dirty="0" smtClean="0"/>
              <a:t>1.	Successful completion will be a huge part of your grade. </a:t>
            </a:r>
          </a:p>
          <a:p>
            <a:pPr lvl="1"/>
            <a:r>
              <a:rPr lang="en-US" dirty="0" smtClean="0"/>
              <a:t>2. Successful sales can lead to actual income for you—you can MAKE REAL MONEY doing this!</a:t>
            </a:r>
          </a:p>
          <a:p>
            <a:r>
              <a:rPr lang="en-US" dirty="0" smtClean="0"/>
              <a:t>You will be graded on the following criteria:</a:t>
            </a:r>
          </a:p>
          <a:p>
            <a:pPr lvl="1"/>
            <a:r>
              <a:rPr lang="en-US" dirty="0" smtClean="0"/>
              <a:t>Proper completion of the provided packet</a:t>
            </a:r>
          </a:p>
          <a:p>
            <a:pPr lvl="1"/>
            <a:r>
              <a:rPr lang="en-US" dirty="0" smtClean="0"/>
              <a:t>Proper completion of the Business Plan</a:t>
            </a:r>
          </a:p>
          <a:p>
            <a:pPr lvl="1"/>
            <a:r>
              <a:rPr lang="en-US" dirty="0" smtClean="0"/>
              <a:t>Creation of a logo, badge designs, badges, and ads</a:t>
            </a:r>
          </a:p>
          <a:p>
            <a:pPr lvl="1"/>
            <a:r>
              <a:rPr lang="en-US" dirty="0" smtClean="0"/>
              <a:t>A minimum requirement of each member selling 1 badge—or four badges total.</a:t>
            </a:r>
          </a:p>
          <a:p>
            <a:pPr lvl="1"/>
            <a:r>
              <a:rPr lang="en-US" dirty="0" smtClean="0"/>
              <a:t>Proper procedures in selling badges—submitting order forms and receipts</a:t>
            </a:r>
          </a:p>
          <a:p>
            <a:pPr lvl="1"/>
            <a:r>
              <a:rPr lang="en-US" dirty="0" smtClean="0"/>
              <a:t>Group Evaluation—each member will evaluate themselves and their teammates at the end of the unit. This will count for a LARGE part of your final grade</a:t>
            </a:r>
          </a:p>
          <a:p>
            <a:pPr lvl="1"/>
            <a:r>
              <a:rPr lang="en-US" dirty="0" smtClean="0"/>
              <a:t>Participation—You will be docked points for EVERY NON-SCHOOL EXCUSED ABSENCE between December 1-18.</a:t>
            </a:r>
          </a:p>
          <a:p>
            <a:pPr lvl="2"/>
            <a:r>
              <a:rPr lang="en-US" dirty="0" smtClean="0"/>
              <a:t>Regardless of your reasons, if you are not here, this will have profound affects on your group. BE HERE. BE ON TIME.</a:t>
            </a:r>
          </a:p>
          <a:p>
            <a:endParaRPr lang="en-US" dirty="0" smtClean="0"/>
          </a:p>
          <a:p>
            <a:endParaRPr lang="en-US" dirty="0"/>
          </a:p>
        </p:txBody>
      </p:sp>
    </p:spTree>
    <p:extLst>
      <p:ext uri="{BB962C8B-B14F-4D97-AF65-F5344CB8AC3E}">
        <p14:creationId xmlns:p14="http://schemas.microsoft.com/office/powerpoint/2010/main" val="35851873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lstStyle/>
          <a:p>
            <a:endParaRPr lang="en-US" dirty="0"/>
          </a:p>
        </p:txBody>
      </p:sp>
    </p:spTree>
    <p:extLst>
      <p:ext uri="{BB962C8B-B14F-4D97-AF65-F5344CB8AC3E}">
        <p14:creationId xmlns:p14="http://schemas.microsoft.com/office/powerpoint/2010/main" val="4130438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896" y="-118334"/>
            <a:ext cx="10515600" cy="1325563"/>
          </a:xfrm>
        </p:spPr>
        <p:txBody>
          <a:bodyPr>
            <a:normAutofit/>
          </a:bodyPr>
          <a:lstStyle/>
          <a:p>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MOney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3"/>
          <p:cNvSpPr>
            <a:spLocks noGrp="1"/>
          </p:cNvSpPr>
          <p:nvPr>
            <p:ph idx="1"/>
          </p:nvPr>
        </p:nvSpPr>
        <p:spPr>
          <a:xfrm>
            <a:off x="838200" y="1237128"/>
            <a:ext cx="10575664" cy="5238975"/>
          </a:xfrm>
        </p:spPr>
        <p:txBody>
          <a:bodyPr>
            <a:normAutofit/>
          </a:bodyPr>
          <a:lstStyle/>
          <a:p>
            <a:r>
              <a:rPr lang="en-US" dirty="0" smtClean="0"/>
              <a:t>There is no limit on how many badges you sell.</a:t>
            </a:r>
          </a:p>
          <a:p>
            <a:pPr lvl="1"/>
            <a:r>
              <a:rPr lang="en-US" dirty="0" smtClean="0"/>
              <a:t>There IS a limit to how many 3-inch and Keychain badges you sell, as I have limited supplies and they are quite expensive. Each group may only sell 5 3-inch badges and 5 keychains TOTAL.</a:t>
            </a:r>
          </a:p>
          <a:p>
            <a:pPr lvl="1"/>
            <a:r>
              <a:rPr lang="en-US" dirty="0" smtClean="0"/>
              <a:t>As you fill out your business plan, you will make sales projections. Play with this—see how much you can make if you sell. You might find yourself quite motivated! </a:t>
            </a:r>
            <a:endParaRPr lang="en-US" dirty="0"/>
          </a:p>
          <a:p>
            <a:pPr lvl="1"/>
            <a:r>
              <a:rPr lang="en-US" dirty="0" smtClean="0"/>
              <a:t>Do not sell so many, however, that you do not have time to make them! There are limited numbers of machines and limited time to use them with all the other groups. </a:t>
            </a:r>
          </a:p>
          <a:p>
            <a:pPr lvl="1"/>
            <a:r>
              <a:rPr lang="en-US" dirty="0" smtClean="0"/>
              <a:t>You may want to set “quotas” for each member. It is not required that all members have the same quota—some may be better at or have more inclination to sell.</a:t>
            </a:r>
          </a:p>
          <a:p>
            <a:pPr lvl="1"/>
            <a:r>
              <a:rPr lang="en-US" dirty="0" smtClean="0"/>
              <a:t>BEFORE you make sales, discuss how you will divide your profits</a:t>
            </a:r>
          </a:p>
          <a:p>
            <a:pPr lvl="2"/>
            <a:r>
              <a:rPr lang="en-US" dirty="0" smtClean="0"/>
              <a:t>Each person gets the profit for the badges they sold</a:t>
            </a:r>
          </a:p>
          <a:p>
            <a:pPr lvl="2"/>
            <a:r>
              <a:rPr lang="en-US" dirty="0" smtClean="0"/>
              <a:t>The amount is divided equally amongst everyone</a:t>
            </a:r>
          </a:p>
          <a:p>
            <a:pPr lvl="3"/>
            <a:r>
              <a:rPr lang="en-US" dirty="0" smtClean="0"/>
              <a:t>Money is deducted for each day someone was absent</a:t>
            </a:r>
          </a:p>
          <a:p>
            <a:pPr lvl="1"/>
            <a:r>
              <a:rPr lang="en-US" dirty="0" smtClean="0"/>
              <a:t>The amount you sell will not affect your grade, so long as you meet the minimum of 1 badge each.</a:t>
            </a:r>
          </a:p>
          <a:p>
            <a:endParaRPr lang="en-US" dirty="0" smtClean="0"/>
          </a:p>
          <a:p>
            <a:endParaRPr lang="en-US" dirty="0"/>
          </a:p>
        </p:txBody>
      </p:sp>
    </p:spTree>
    <p:extLst>
      <p:ext uri="{BB962C8B-B14F-4D97-AF65-F5344CB8AC3E}">
        <p14:creationId xmlns:p14="http://schemas.microsoft.com/office/powerpoint/2010/main" val="2704987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896" y="-118334"/>
            <a:ext cx="10515600" cy="1325563"/>
          </a:xfrm>
        </p:spPr>
        <p:txBody>
          <a:bodyPr>
            <a:normAutofit/>
          </a:bodyPr>
          <a:lstStyle/>
          <a:p>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Projected Schedule</a:t>
            </a:r>
          </a:p>
        </p:txBody>
      </p:sp>
      <p:sp>
        <p:nvSpPr>
          <p:cNvPr id="3" name="Content Placeholder 2"/>
          <p:cNvSpPr>
            <a:spLocks noGrp="1"/>
          </p:cNvSpPr>
          <p:nvPr>
            <p:ph idx="1"/>
          </p:nvPr>
        </p:nvSpPr>
        <p:spPr>
          <a:xfrm>
            <a:off x="2097740" y="1204858"/>
            <a:ext cx="7799295" cy="774550"/>
          </a:xfrm>
        </p:spPr>
        <p:txBody>
          <a:bodyPr>
            <a:normAutofit lnSpcReduction="10000"/>
          </a:bodyPr>
          <a:lstStyle/>
          <a:p>
            <a:pPr marL="0" indent="0" algn="ctr">
              <a:buNone/>
            </a:pPr>
            <a:r>
              <a:rPr lang="en-US" dirty="0" smtClean="0"/>
              <a:t>It is essential we stay on schedule in order for you to both sell and receive your paycheck before Christmas!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23636389"/>
              </p:ext>
            </p:extLst>
          </p:nvPr>
        </p:nvGraphicFramePr>
        <p:xfrm>
          <a:off x="1365023" y="2021342"/>
          <a:ext cx="9467925" cy="4668581"/>
        </p:xfrm>
        <a:graphic>
          <a:graphicData uri="http://schemas.openxmlformats.org/drawingml/2006/table">
            <a:tbl>
              <a:tblPr firstRow="1" bandRow="1">
                <a:effectLst>
                  <a:outerShdw blurRad="50800" dist="38100" dir="5400000" algn="t" rotWithShape="0">
                    <a:prstClr val="black">
                      <a:alpha val="40000"/>
                    </a:prstClr>
                  </a:outerShdw>
                </a:effectLst>
                <a:tableStyleId>{F5AB1C69-6EDB-4FF4-983F-18BD219EF322}</a:tableStyleId>
              </a:tblPr>
              <a:tblGrid>
                <a:gridCol w="2440866"/>
                <a:gridCol w="970505"/>
                <a:gridCol w="3507253"/>
                <a:gridCol w="2549301"/>
              </a:tblGrid>
              <a:tr h="321843">
                <a:tc>
                  <a:txBody>
                    <a:bodyPr/>
                    <a:lstStyle/>
                    <a:p>
                      <a:pPr algn="ctr"/>
                      <a:r>
                        <a:rPr lang="en-US" dirty="0" smtClean="0">
                          <a:latin typeface="+mj-lt"/>
                        </a:rPr>
                        <a:t>Section</a:t>
                      </a:r>
                      <a:endParaRPr lang="en-US" dirty="0">
                        <a:latin typeface="+mj-lt"/>
                      </a:endParaRPr>
                    </a:p>
                  </a:txBody>
                  <a:tcPr/>
                </a:tc>
                <a:tc>
                  <a:txBody>
                    <a:bodyPr/>
                    <a:lstStyle/>
                    <a:p>
                      <a:pPr algn="ctr"/>
                      <a:r>
                        <a:rPr lang="en-US" dirty="0" smtClean="0">
                          <a:latin typeface="+mj-lt"/>
                        </a:rPr>
                        <a:t># Days</a:t>
                      </a:r>
                      <a:endParaRPr lang="en-US" dirty="0">
                        <a:latin typeface="+mj-lt"/>
                      </a:endParaRPr>
                    </a:p>
                  </a:txBody>
                  <a:tcPr/>
                </a:tc>
                <a:tc>
                  <a:txBody>
                    <a:bodyPr/>
                    <a:lstStyle/>
                    <a:p>
                      <a:pPr algn="ctr"/>
                      <a:r>
                        <a:rPr lang="en-US" dirty="0" smtClean="0">
                          <a:latin typeface="+mj-lt"/>
                        </a:rPr>
                        <a:t>Description</a:t>
                      </a:r>
                      <a:endParaRPr lang="en-US" dirty="0">
                        <a:latin typeface="+mj-lt"/>
                      </a:endParaRPr>
                    </a:p>
                  </a:txBody>
                  <a:tcPr/>
                </a:tc>
                <a:tc>
                  <a:txBody>
                    <a:bodyPr/>
                    <a:lstStyle/>
                    <a:p>
                      <a:pPr algn="ctr"/>
                      <a:r>
                        <a:rPr lang="en-US" dirty="0" smtClean="0">
                          <a:latin typeface="+mj-lt"/>
                        </a:rPr>
                        <a:t>Date</a:t>
                      </a:r>
                      <a:endParaRPr lang="en-US" dirty="0">
                        <a:latin typeface="+mj-lt"/>
                      </a:endParaRPr>
                    </a:p>
                  </a:txBody>
                  <a:tcPr/>
                </a:tc>
              </a:tr>
              <a:tr h="724147">
                <a:tc>
                  <a:txBody>
                    <a:bodyPr/>
                    <a:lstStyle/>
                    <a:p>
                      <a:pPr algn="ctr"/>
                      <a:r>
                        <a:rPr lang="en-US" sz="2800" dirty="0" smtClean="0"/>
                        <a:t>Part 1</a:t>
                      </a:r>
                      <a:endParaRPr lang="en-US" sz="2800" dirty="0"/>
                    </a:p>
                  </a:txBody>
                  <a:tcPr/>
                </a:tc>
                <a:tc>
                  <a:txBody>
                    <a:bodyPr/>
                    <a:lstStyle/>
                    <a:p>
                      <a:pPr algn="ctr"/>
                      <a:r>
                        <a:rPr lang="en-US" sz="2000" dirty="0" smtClean="0"/>
                        <a:t>1</a:t>
                      </a:r>
                      <a:endParaRPr lang="en-US" sz="2000" dirty="0"/>
                    </a:p>
                  </a:txBody>
                  <a:tcPr/>
                </a:tc>
                <a:tc>
                  <a:txBody>
                    <a:bodyPr/>
                    <a:lstStyle/>
                    <a:p>
                      <a:r>
                        <a:rPr lang="en-US" sz="2000" dirty="0" smtClean="0"/>
                        <a:t>Company</a:t>
                      </a:r>
                      <a:r>
                        <a:rPr lang="en-US" sz="2000" baseline="0" dirty="0" smtClean="0"/>
                        <a:t> Identity</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Monday, December</a:t>
                      </a:r>
                      <a:r>
                        <a:rPr lang="en-US" sz="2000" baseline="0" dirty="0" smtClean="0"/>
                        <a:t> 5</a:t>
                      </a:r>
                      <a:endParaRPr lang="en-US" sz="2000" dirty="0" smtClean="0"/>
                    </a:p>
                    <a:p>
                      <a:endParaRPr lang="en-US" sz="2000" dirty="0"/>
                    </a:p>
                  </a:txBody>
                  <a:tcPr/>
                </a:tc>
              </a:tr>
              <a:tr h="402304">
                <a:tc>
                  <a:txBody>
                    <a:bodyPr/>
                    <a:lstStyle/>
                    <a:p>
                      <a:pPr algn="ctr"/>
                      <a:r>
                        <a:rPr lang="en-US" sz="2800" dirty="0" smtClean="0"/>
                        <a:t>Part 2</a:t>
                      </a:r>
                      <a:endParaRPr lang="en-US" sz="2800" dirty="0"/>
                    </a:p>
                  </a:txBody>
                  <a:tcPr/>
                </a:tc>
                <a:tc>
                  <a:txBody>
                    <a:bodyPr/>
                    <a:lstStyle/>
                    <a:p>
                      <a:pPr algn="ctr"/>
                      <a:r>
                        <a:rPr lang="en-US" sz="2000" dirty="0" smtClean="0"/>
                        <a:t>1</a:t>
                      </a:r>
                      <a:endParaRPr lang="en-US" sz="2000" dirty="0"/>
                    </a:p>
                  </a:txBody>
                  <a:tcPr/>
                </a:tc>
                <a:tc>
                  <a:txBody>
                    <a:bodyPr/>
                    <a:lstStyle/>
                    <a:p>
                      <a:r>
                        <a:rPr lang="en-US" sz="2000" dirty="0" smtClean="0"/>
                        <a:t>Employee</a:t>
                      </a:r>
                      <a:r>
                        <a:rPr lang="en-US" sz="2000" baseline="0" dirty="0" smtClean="0"/>
                        <a:t> Training</a:t>
                      </a:r>
                      <a:endParaRPr lang="en-US" sz="2000" dirty="0"/>
                    </a:p>
                  </a:txBody>
                  <a:tcPr/>
                </a:tc>
                <a:tc>
                  <a:txBody>
                    <a:bodyPr/>
                    <a:lstStyle/>
                    <a:p>
                      <a:r>
                        <a:rPr lang="en-US" sz="2000" dirty="0" smtClean="0"/>
                        <a:t>Tuesday,</a:t>
                      </a:r>
                      <a:r>
                        <a:rPr lang="en-US" sz="2000" baseline="0" dirty="0" smtClean="0"/>
                        <a:t> </a:t>
                      </a:r>
                      <a:r>
                        <a:rPr lang="en-US" sz="2000" dirty="0" smtClean="0"/>
                        <a:t>December 6</a:t>
                      </a:r>
                      <a:endParaRPr lang="en-US" sz="2000" dirty="0"/>
                    </a:p>
                  </a:txBody>
                  <a:tcPr/>
                </a:tc>
              </a:tr>
              <a:tr h="402304">
                <a:tc>
                  <a:txBody>
                    <a:bodyPr/>
                    <a:lstStyle/>
                    <a:p>
                      <a:pPr algn="ctr"/>
                      <a:r>
                        <a:rPr lang="en-US" sz="2800" dirty="0" smtClean="0"/>
                        <a:t>Part 3</a:t>
                      </a:r>
                      <a:endParaRPr lang="en-US" sz="2800" dirty="0"/>
                    </a:p>
                  </a:txBody>
                  <a:tcPr/>
                </a:tc>
                <a:tc>
                  <a:txBody>
                    <a:bodyPr/>
                    <a:lstStyle/>
                    <a:p>
                      <a:pPr algn="ctr"/>
                      <a:r>
                        <a:rPr lang="en-US" sz="2000" dirty="0" smtClean="0"/>
                        <a:t>1</a:t>
                      </a:r>
                      <a:endParaRPr lang="en-US" sz="2000" dirty="0"/>
                    </a:p>
                  </a:txBody>
                  <a:tcPr/>
                </a:tc>
                <a:tc>
                  <a:txBody>
                    <a:bodyPr/>
                    <a:lstStyle/>
                    <a:p>
                      <a:r>
                        <a:rPr lang="en-US" sz="2000" dirty="0" smtClean="0"/>
                        <a:t>Target Market</a:t>
                      </a:r>
                      <a:endParaRPr lang="en-US" sz="2000" dirty="0"/>
                    </a:p>
                  </a:txBody>
                  <a:tcPr/>
                </a:tc>
                <a:tc>
                  <a:txBody>
                    <a:bodyPr/>
                    <a:lstStyle/>
                    <a:p>
                      <a:r>
                        <a:rPr lang="en-US" sz="2000" dirty="0" smtClean="0"/>
                        <a:t>Wednesday, December 7</a:t>
                      </a:r>
                      <a:endParaRPr lang="en-US" sz="2000" dirty="0"/>
                    </a:p>
                  </a:txBody>
                  <a:tcPr/>
                </a:tc>
              </a:tr>
              <a:tr h="599007">
                <a:tc>
                  <a:txBody>
                    <a:bodyPr/>
                    <a:lstStyle/>
                    <a:p>
                      <a:pPr algn="ctr"/>
                      <a:r>
                        <a:rPr lang="en-US" sz="2800" dirty="0" smtClean="0"/>
                        <a:t>Part 4</a:t>
                      </a:r>
                      <a:endParaRPr lang="en-US" sz="2800" dirty="0"/>
                    </a:p>
                  </a:txBody>
                  <a:tcPr/>
                </a:tc>
                <a:tc>
                  <a:txBody>
                    <a:bodyPr/>
                    <a:lstStyle/>
                    <a:p>
                      <a:pPr algn="ctr"/>
                      <a:r>
                        <a:rPr lang="en-US" sz="2000" dirty="0" smtClean="0"/>
                        <a:t>2</a:t>
                      </a:r>
                      <a:endParaRPr lang="en-US" sz="2000" dirty="0"/>
                    </a:p>
                  </a:txBody>
                  <a:tcPr/>
                </a:tc>
                <a:tc>
                  <a:txBody>
                    <a:bodyPr/>
                    <a:lstStyle/>
                    <a:p>
                      <a:r>
                        <a:rPr lang="en-US" sz="2000" dirty="0" smtClean="0"/>
                        <a:t>Pricing &amp; Sales</a:t>
                      </a:r>
                      <a:r>
                        <a:rPr lang="en-US" sz="2000" baseline="0" dirty="0" smtClean="0"/>
                        <a:t> Prep.</a:t>
                      </a:r>
                      <a:endParaRPr lang="en-US" sz="2000" dirty="0"/>
                    </a:p>
                  </a:txBody>
                  <a:tcPr/>
                </a:tc>
                <a:tc>
                  <a:txBody>
                    <a:bodyPr/>
                    <a:lstStyle/>
                    <a:p>
                      <a:r>
                        <a:rPr lang="en-US" sz="2000" dirty="0" smtClean="0"/>
                        <a:t>Thursday</a:t>
                      </a:r>
                      <a:r>
                        <a:rPr lang="en-US" sz="2000" baseline="0" dirty="0" smtClean="0"/>
                        <a:t> – Friday, December 8-9</a:t>
                      </a:r>
                      <a:endParaRPr lang="en-US" sz="2000" dirty="0"/>
                    </a:p>
                  </a:txBody>
                  <a:tcPr/>
                </a:tc>
              </a:tr>
              <a:tr h="724147">
                <a:tc>
                  <a:txBody>
                    <a:bodyPr/>
                    <a:lstStyle/>
                    <a:p>
                      <a:pPr algn="ctr"/>
                      <a:r>
                        <a:rPr lang="en-US" sz="2800" dirty="0" smtClean="0"/>
                        <a:t>Part 5</a:t>
                      </a:r>
                      <a:endParaRPr lang="en-US" sz="2800" dirty="0"/>
                    </a:p>
                  </a:txBody>
                  <a:tcPr/>
                </a:tc>
                <a:tc>
                  <a:txBody>
                    <a:bodyPr/>
                    <a:lstStyle/>
                    <a:p>
                      <a:pPr algn="ctr"/>
                      <a:r>
                        <a:rPr lang="en-US" sz="2000" dirty="0" smtClean="0"/>
                        <a:t>3</a:t>
                      </a:r>
                      <a:endParaRPr lang="en-US" sz="2000" dirty="0"/>
                    </a:p>
                  </a:txBody>
                  <a:tcPr/>
                </a:tc>
                <a:tc>
                  <a:txBody>
                    <a:bodyPr/>
                    <a:lstStyle/>
                    <a:p>
                      <a:r>
                        <a:rPr lang="en-US" sz="2000" dirty="0" smtClean="0"/>
                        <a:t>Sales</a:t>
                      </a:r>
                      <a:endParaRPr lang="en-US" sz="2000" dirty="0"/>
                    </a:p>
                  </a:txBody>
                  <a:tcPr/>
                </a:tc>
                <a:tc>
                  <a:txBody>
                    <a:bodyPr/>
                    <a:lstStyle/>
                    <a:p>
                      <a:r>
                        <a:rPr lang="en-US" sz="2000" dirty="0" smtClean="0"/>
                        <a:t>Monday – Wednesday, December 12-14</a:t>
                      </a:r>
                      <a:endParaRPr lang="en-US" sz="2000" dirty="0"/>
                    </a:p>
                  </a:txBody>
                  <a:tcPr/>
                </a:tc>
              </a:tr>
              <a:tr h="599007">
                <a:tc>
                  <a:txBody>
                    <a:bodyPr/>
                    <a:lstStyle/>
                    <a:p>
                      <a:pPr algn="ctr"/>
                      <a:r>
                        <a:rPr lang="en-US" sz="2800" dirty="0" smtClean="0"/>
                        <a:t>Part 6</a:t>
                      </a:r>
                      <a:endParaRPr lang="en-US" sz="2800" dirty="0"/>
                    </a:p>
                  </a:txBody>
                  <a:tcPr/>
                </a:tc>
                <a:tc>
                  <a:txBody>
                    <a:bodyPr/>
                    <a:lstStyle/>
                    <a:p>
                      <a:pPr algn="ctr"/>
                      <a:r>
                        <a:rPr lang="en-US" sz="2000" dirty="0" smtClean="0"/>
                        <a:t>2</a:t>
                      </a:r>
                      <a:endParaRPr lang="en-US" sz="2000" dirty="0"/>
                    </a:p>
                  </a:txBody>
                  <a:tcPr/>
                </a:tc>
                <a:tc>
                  <a:txBody>
                    <a:bodyPr/>
                    <a:lstStyle/>
                    <a:p>
                      <a:r>
                        <a:rPr lang="en-US" sz="2000" dirty="0" smtClean="0"/>
                        <a:t>Analysis</a:t>
                      </a:r>
                      <a:endParaRPr lang="en-US" sz="2000" dirty="0"/>
                    </a:p>
                  </a:txBody>
                  <a:tcPr/>
                </a:tc>
                <a:tc>
                  <a:txBody>
                    <a:bodyPr/>
                    <a:lstStyle/>
                    <a:p>
                      <a:r>
                        <a:rPr lang="en-US" sz="2000" dirty="0" smtClean="0"/>
                        <a:t>Thursday</a:t>
                      </a:r>
                      <a:r>
                        <a:rPr lang="en-US" sz="2000" baseline="0" dirty="0" smtClean="0"/>
                        <a:t> – Friday, December 15-16</a:t>
                      </a:r>
                      <a:endParaRPr lang="en-US" sz="2000" dirty="0"/>
                    </a:p>
                  </a:txBody>
                  <a:tcPr/>
                </a:tc>
              </a:tr>
              <a:tr h="402304">
                <a:tc>
                  <a:txBody>
                    <a:bodyPr/>
                    <a:lstStyle/>
                    <a:p>
                      <a:pPr algn="ctr"/>
                      <a:r>
                        <a:rPr lang="en-US" sz="2800" dirty="0" smtClean="0"/>
                        <a:t>Part</a:t>
                      </a:r>
                      <a:r>
                        <a:rPr lang="en-US" sz="2800" baseline="0" dirty="0" smtClean="0"/>
                        <a:t> 7</a:t>
                      </a:r>
                      <a:endParaRPr lang="en-US" sz="2800" dirty="0"/>
                    </a:p>
                  </a:txBody>
                  <a:tcPr/>
                </a:tc>
                <a:tc>
                  <a:txBody>
                    <a:bodyPr/>
                    <a:lstStyle/>
                    <a:p>
                      <a:pPr algn="ctr"/>
                      <a:r>
                        <a:rPr lang="en-US" sz="2000" dirty="0" smtClean="0"/>
                        <a:t>1</a:t>
                      </a:r>
                      <a:endParaRPr lang="en-US" sz="2000" dirty="0"/>
                    </a:p>
                  </a:txBody>
                  <a:tcPr/>
                </a:tc>
                <a:tc>
                  <a:txBody>
                    <a:bodyPr/>
                    <a:lstStyle/>
                    <a:p>
                      <a:r>
                        <a:rPr lang="en-US" sz="2000" dirty="0" smtClean="0"/>
                        <a:t>Group Evaluation</a:t>
                      </a:r>
                      <a:endParaRPr lang="en-US" sz="2000" dirty="0"/>
                    </a:p>
                  </a:txBody>
                  <a:tcPr/>
                </a:tc>
                <a:tc>
                  <a:txBody>
                    <a:bodyPr/>
                    <a:lstStyle/>
                    <a:p>
                      <a:r>
                        <a:rPr lang="en-US" sz="2000" dirty="0" smtClean="0"/>
                        <a:t>Monday, December 18</a:t>
                      </a:r>
                      <a:endParaRPr lang="en-US" sz="2000" dirty="0"/>
                    </a:p>
                  </a:txBody>
                  <a:tcPr/>
                </a:tc>
              </a:tr>
            </a:tbl>
          </a:graphicData>
        </a:graphic>
      </p:graphicFrame>
    </p:spTree>
    <p:extLst>
      <p:ext uri="{BB962C8B-B14F-4D97-AF65-F5344CB8AC3E}">
        <p14:creationId xmlns:p14="http://schemas.microsoft.com/office/powerpoint/2010/main" val="2525098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06374"/>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Part 1:	Company Identity (1 day)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Content Placeholder 2"/>
          <p:cNvSpPr txBox="1">
            <a:spLocks/>
          </p:cNvSpPr>
          <p:nvPr/>
        </p:nvSpPr>
        <p:spPr>
          <a:xfrm rot="21348765">
            <a:off x="5079442" y="2997648"/>
            <a:ext cx="2108778" cy="8850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800" dirty="0" smtClean="0"/>
              <a:t>Objectives</a:t>
            </a:r>
            <a:endParaRPr lang="en-US" sz="4800" dirty="0"/>
          </a:p>
        </p:txBody>
      </p:sp>
      <p:sp>
        <p:nvSpPr>
          <p:cNvPr id="5" name="TextBox 4"/>
          <p:cNvSpPr txBox="1"/>
          <p:nvPr/>
        </p:nvSpPr>
        <p:spPr>
          <a:xfrm>
            <a:off x="1665514" y="2292778"/>
            <a:ext cx="2392135" cy="830997"/>
          </a:xfrm>
          <a:prstGeom prst="rect">
            <a:avLst/>
          </a:prstGeom>
          <a:noFill/>
        </p:spPr>
        <p:txBody>
          <a:bodyPr wrap="square" rtlCol="0">
            <a:spAutoFit/>
          </a:bodyPr>
          <a:lstStyle/>
          <a:p>
            <a:r>
              <a:rPr lang="en-US" sz="2400" dirty="0" smtClean="0"/>
              <a:t>Choose a company name</a:t>
            </a:r>
          </a:p>
          <a:p>
            <a:r>
              <a:rPr lang="en-US" sz="2400" dirty="0" smtClean="0"/>
              <a:t>Write a company slogan</a:t>
            </a:r>
            <a:endParaRPr lang="en-US" sz="2400" dirty="0"/>
          </a:p>
        </p:txBody>
      </p:sp>
      <p:sp>
        <p:nvSpPr>
          <p:cNvPr id="6" name="TextBox 5"/>
          <p:cNvSpPr txBox="1"/>
          <p:nvPr/>
        </p:nvSpPr>
        <p:spPr>
          <a:xfrm rot="482033">
            <a:off x="1948541" y="4791461"/>
            <a:ext cx="2392135" cy="461665"/>
          </a:xfrm>
          <a:prstGeom prst="rect">
            <a:avLst/>
          </a:prstGeom>
          <a:noFill/>
        </p:spPr>
        <p:txBody>
          <a:bodyPr wrap="square" rtlCol="0">
            <a:spAutoFit/>
          </a:bodyPr>
          <a:lstStyle/>
          <a:p>
            <a:r>
              <a:rPr lang="en-US" sz="2400" dirty="0" smtClean="0"/>
              <a:t>Sketch logo designs</a:t>
            </a:r>
            <a:endParaRPr lang="en-US" sz="2400" dirty="0"/>
          </a:p>
        </p:txBody>
      </p:sp>
      <p:sp>
        <p:nvSpPr>
          <p:cNvPr id="7" name="TextBox 6"/>
          <p:cNvSpPr txBox="1"/>
          <p:nvPr/>
        </p:nvSpPr>
        <p:spPr>
          <a:xfrm rot="186870">
            <a:off x="4937764" y="5058173"/>
            <a:ext cx="2392135" cy="830997"/>
          </a:xfrm>
          <a:prstGeom prst="rect">
            <a:avLst/>
          </a:prstGeom>
          <a:noFill/>
        </p:spPr>
        <p:txBody>
          <a:bodyPr wrap="square" rtlCol="0">
            <a:spAutoFit/>
          </a:bodyPr>
          <a:lstStyle/>
          <a:p>
            <a:r>
              <a:rPr lang="en-US" sz="2400" dirty="0" smtClean="0"/>
              <a:t>Create a quick market research survey</a:t>
            </a:r>
            <a:endParaRPr lang="en-US" sz="2400" dirty="0"/>
          </a:p>
        </p:txBody>
      </p:sp>
      <p:sp>
        <p:nvSpPr>
          <p:cNvPr id="8" name="TextBox 7"/>
          <p:cNvSpPr txBox="1"/>
          <p:nvPr/>
        </p:nvSpPr>
        <p:spPr>
          <a:xfrm rot="20228563">
            <a:off x="8218714" y="5086936"/>
            <a:ext cx="2392135" cy="461665"/>
          </a:xfrm>
          <a:prstGeom prst="rect">
            <a:avLst/>
          </a:prstGeom>
          <a:noFill/>
        </p:spPr>
        <p:txBody>
          <a:bodyPr wrap="square" rtlCol="0">
            <a:spAutoFit/>
          </a:bodyPr>
          <a:lstStyle/>
          <a:p>
            <a:r>
              <a:rPr lang="en-US" sz="2400" dirty="0" smtClean="0"/>
              <a:t>Assign jobs to members</a:t>
            </a:r>
            <a:endParaRPr lang="en-US" sz="2400" dirty="0"/>
          </a:p>
        </p:txBody>
      </p:sp>
      <p:sp>
        <p:nvSpPr>
          <p:cNvPr id="10" name="TextBox 9"/>
          <p:cNvSpPr txBox="1"/>
          <p:nvPr/>
        </p:nvSpPr>
        <p:spPr>
          <a:xfrm rot="186870">
            <a:off x="7731737" y="2108111"/>
            <a:ext cx="2392135" cy="830997"/>
          </a:xfrm>
          <a:prstGeom prst="rect">
            <a:avLst/>
          </a:prstGeom>
          <a:noFill/>
        </p:spPr>
        <p:txBody>
          <a:bodyPr wrap="square" rtlCol="0">
            <a:spAutoFit/>
          </a:bodyPr>
          <a:lstStyle/>
          <a:p>
            <a:r>
              <a:rPr lang="en-US" sz="2400" dirty="0" smtClean="0"/>
              <a:t>Fill out Part 1 in Business Plan</a:t>
            </a:r>
            <a:endParaRPr lang="en-US" sz="2400" dirty="0"/>
          </a:p>
        </p:txBody>
      </p:sp>
    </p:spTree>
    <p:extLst>
      <p:ext uri="{BB962C8B-B14F-4D97-AF65-F5344CB8AC3E}">
        <p14:creationId xmlns:p14="http://schemas.microsoft.com/office/powerpoint/2010/main" val="42557837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lstStyle/>
          <a:p>
            <a:r>
              <a:rPr lang="en-US" dirty="0" smtClean="0"/>
              <a:t>Once in your group, do a quick inventory about each member and what their strengths and weaknesses are.</a:t>
            </a:r>
          </a:p>
          <a:p>
            <a:r>
              <a:rPr lang="en-US" dirty="0" smtClean="0"/>
              <a:t>Open the Business Plan and resave it in the X Drive under your group number—this way all members will have access to it</a:t>
            </a:r>
          </a:p>
          <a:p>
            <a:pPr lvl="1"/>
            <a:r>
              <a:rPr lang="en-US" dirty="0" smtClean="0"/>
              <a:t>Make sure only one person has it open at a time!</a:t>
            </a:r>
          </a:p>
          <a:p>
            <a:r>
              <a:rPr lang="en-US" dirty="0" smtClean="0"/>
              <a:t>Choose a team name. Feel free to use Company Name generators online. </a:t>
            </a:r>
          </a:p>
          <a:p>
            <a:pPr lvl="1"/>
            <a:r>
              <a:rPr lang="en-US" dirty="0" smtClean="0"/>
              <a:t>Choose a team name that is vague enough to cover all types of target markets. (For example, don’t pick a “sports” theme or something like that.)</a:t>
            </a:r>
          </a:p>
          <a:p>
            <a:r>
              <a:rPr lang="en-US" dirty="0" smtClean="0"/>
              <a:t>Write a slogan for your company. This will be used on  your advertisement.</a:t>
            </a:r>
          </a:p>
          <a:p>
            <a:r>
              <a:rPr lang="en-US" dirty="0" smtClean="0"/>
              <a:t>Choose who will do which job in your company—here’s a quick overview:</a:t>
            </a:r>
          </a:p>
        </p:txBody>
      </p:sp>
    </p:spTree>
    <p:extLst>
      <p:ext uri="{BB962C8B-B14F-4D97-AF65-F5344CB8AC3E}">
        <p14:creationId xmlns:p14="http://schemas.microsoft.com/office/powerpoint/2010/main" val="773801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Job Descriptions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7" name="Table 6"/>
          <p:cNvGraphicFramePr>
            <a:graphicFrameLocks noGrp="1"/>
          </p:cNvGraphicFramePr>
          <p:nvPr>
            <p:extLst>
              <p:ext uri="{D42A27DB-BD31-4B8C-83A1-F6EECF244321}">
                <p14:modId xmlns:p14="http://schemas.microsoft.com/office/powerpoint/2010/main" val="801870981"/>
              </p:ext>
            </p:extLst>
          </p:nvPr>
        </p:nvGraphicFramePr>
        <p:xfrm>
          <a:off x="806727" y="1653468"/>
          <a:ext cx="10531929" cy="3941147"/>
        </p:xfrm>
        <a:graphic>
          <a:graphicData uri="http://schemas.openxmlformats.org/drawingml/2006/table">
            <a:tbl>
              <a:tblPr firstRow="1" bandRow="1">
                <a:tableStyleId>{5C22544A-7EE6-4342-B048-85BDC9FD1C3A}</a:tableStyleId>
              </a:tblPr>
              <a:tblGrid>
                <a:gridCol w="1853293"/>
                <a:gridCol w="2677447"/>
                <a:gridCol w="2555860"/>
                <a:gridCol w="3445329"/>
              </a:tblGrid>
              <a:tr h="529470">
                <a:tc>
                  <a:txBody>
                    <a:bodyPr/>
                    <a:lstStyle/>
                    <a:p>
                      <a:pPr marL="0" algn="ctr" defTabSz="914400" rtl="0" eaLnBrk="1" latinLnBrk="0" hangingPunct="1"/>
                      <a:r>
                        <a:rPr lang="en-US" sz="2400" b="1" kern="1200" dirty="0" smtClean="0">
                          <a:solidFill>
                            <a:schemeClr val="dk1"/>
                          </a:solidFill>
                          <a:latin typeface="+mj-lt"/>
                          <a:ea typeface="+mn-ea"/>
                          <a:cs typeface="+mn-cs"/>
                        </a:rPr>
                        <a:t>Job</a:t>
                      </a:r>
                      <a:endParaRPr lang="en-US" sz="2400" b="1" kern="1200" dirty="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2CFF1"/>
                    </a:solidFill>
                  </a:tcPr>
                </a:tc>
                <a:tc>
                  <a:txBody>
                    <a:bodyPr/>
                    <a:lstStyle/>
                    <a:p>
                      <a:pPr marL="0" algn="ctr" defTabSz="914400" rtl="0" eaLnBrk="1" latinLnBrk="0" hangingPunct="1"/>
                      <a:r>
                        <a:rPr lang="en-US" sz="1600" kern="1200" dirty="0" smtClean="0">
                          <a:solidFill>
                            <a:schemeClr val="dk1"/>
                          </a:solidFill>
                          <a:latin typeface="+mj-lt"/>
                          <a:ea typeface="+mn-ea"/>
                          <a:cs typeface="+mn-cs"/>
                        </a:rPr>
                        <a:t>Personality Traits</a:t>
                      </a:r>
                      <a:endParaRPr lang="en-US" sz="1600" kern="1200" dirty="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2CFF1"/>
                    </a:solidFill>
                  </a:tcPr>
                </a:tc>
                <a:tc>
                  <a:txBody>
                    <a:bodyPr/>
                    <a:lstStyle/>
                    <a:p>
                      <a:pPr marL="0" algn="ctr" defTabSz="914400" rtl="0" eaLnBrk="1" latinLnBrk="0" hangingPunct="1"/>
                      <a:r>
                        <a:rPr lang="en-US" sz="1600" kern="1200" dirty="0" smtClean="0">
                          <a:solidFill>
                            <a:schemeClr val="dk1"/>
                          </a:solidFill>
                          <a:latin typeface="+mj-lt"/>
                          <a:ea typeface="+mn-ea"/>
                          <a:cs typeface="+mn-cs"/>
                        </a:rPr>
                        <a:t>Prior</a:t>
                      </a:r>
                      <a:r>
                        <a:rPr lang="en-US" sz="1600" kern="1200" baseline="0" dirty="0" smtClean="0">
                          <a:solidFill>
                            <a:schemeClr val="dk1"/>
                          </a:solidFill>
                          <a:latin typeface="+mj-lt"/>
                          <a:ea typeface="+mn-ea"/>
                          <a:cs typeface="+mn-cs"/>
                        </a:rPr>
                        <a:t> Knowledge/Strengths</a:t>
                      </a:r>
                      <a:endParaRPr lang="en-US" sz="1600" kern="1200" dirty="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2CFF1"/>
                    </a:solidFill>
                  </a:tcPr>
                </a:tc>
                <a:tc>
                  <a:txBody>
                    <a:bodyPr/>
                    <a:lstStyle/>
                    <a:p>
                      <a:pPr marL="0" algn="ctr" defTabSz="914400" rtl="0" eaLnBrk="1" latinLnBrk="0" hangingPunct="1"/>
                      <a:r>
                        <a:rPr lang="en-US" sz="1600" kern="1200" dirty="0" smtClean="0">
                          <a:solidFill>
                            <a:schemeClr val="dk1"/>
                          </a:solidFill>
                          <a:latin typeface="+mj-lt"/>
                          <a:ea typeface="+mn-ea"/>
                          <a:cs typeface="+mn-cs"/>
                        </a:rPr>
                        <a:t>Duties</a:t>
                      </a:r>
                      <a:endParaRPr lang="en-US" sz="1600" kern="1200" dirty="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2CFF1"/>
                    </a:solidFill>
                  </a:tcPr>
                </a:tc>
              </a:tr>
              <a:tr h="886895">
                <a:tc>
                  <a:txBody>
                    <a:bodyPr/>
                    <a:lstStyle/>
                    <a:p>
                      <a:pPr marL="0" algn="ctr" defTabSz="914400" rtl="0" eaLnBrk="1" latinLnBrk="0" hangingPunct="1"/>
                      <a:r>
                        <a:rPr lang="en-US" sz="2400" b="1" kern="1200" dirty="0" smtClean="0">
                          <a:solidFill>
                            <a:schemeClr val="dk1"/>
                          </a:solidFill>
                          <a:latin typeface="+mj-lt"/>
                          <a:ea typeface="+mn-ea"/>
                          <a:cs typeface="+mn-cs"/>
                        </a:rPr>
                        <a:t>Financial</a:t>
                      </a:r>
                      <a:r>
                        <a:rPr lang="en-US" sz="2400" b="1" kern="1200" baseline="0" dirty="0" smtClean="0">
                          <a:solidFill>
                            <a:schemeClr val="dk1"/>
                          </a:solidFill>
                          <a:latin typeface="+mj-lt"/>
                          <a:ea typeface="+mn-ea"/>
                          <a:cs typeface="+mn-cs"/>
                        </a:rPr>
                        <a:t> Planner</a:t>
                      </a:r>
                      <a:endParaRPr lang="en-US" sz="2400" b="1" kern="1200" dirty="0">
                        <a:solidFill>
                          <a:schemeClr val="dk1"/>
                        </a:solidFill>
                        <a:latin typeface="+mj-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smtClean="0">
                          <a:solidFill>
                            <a:schemeClr val="dk1"/>
                          </a:solidFill>
                          <a:latin typeface="+mn-lt"/>
                          <a:ea typeface="+mn-ea"/>
                          <a:cs typeface="+mn-cs"/>
                        </a:rPr>
                        <a:t>Thinker/Organizer</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smtClean="0">
                          <a:solidFill>
                            <a:schemeClr val="dk1"/>
                          </a:solidFill>
                          <a:latin typeface="+mn-lt"/>
                          <a:ea typeface="+mn-ea"/>
                          <a:cs typeface="+mn-cs"/>
                        </a:rPr>
                        <a:t>Math</a:t>
                      </a:r>
                      <a:r>
                        <a:rPr lang="en-US" sz="1600" kern="1200" baseline="0" dirty="0" smtClean="0">
                          <a:solidFill>
                            <a:schemeClr val="dk1"/>
                          </a:solidFill>
                          <a:latin typeface="+mn-lt"/>
                          <a:ea typeface="+mn-ea"/>
                          <a:cs typeface="+mn-cs"/>
                        </a:rPr>
                        <a:t> brained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chemeClr val="dk1"/>
                          </a:solidFill>
                          <a:latin typeface="+mn-lt"/>
                          <a:ea typeface="+mn-ea"/>
                          <a:cs typeface="+mn-cs"/>
                        </a:rPr>
                        <a:t>Responsible</a:t>
                      </a:r>
                      <a:endParaRPr lang="en-US"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lgn="l" defTabSz="914400" rtl="0" eaLnBrk="1" latinLnBrk="0" hangingPunct="1">
                        <a:buFont typeface="Arial" panose="020B0604020202020204" pitchFamily="34" charset="0"/>
                        <a:buChar char="•"/>
                      </a:pPr>
                      <a:r>
                        <a:rPr lang="en-US" sz="1600" kern="1200" dirty="0" smtClean="0">
                          <a:solidFill>
                            <a:schemeClr val="dk1"/>
                          </a:solidFill>
                          <a:latin typeface="+mn-lt"/>
                          <a:ea typeface="+mn-ea"/>
                          <a:cs typeface="+mn-cs"/>
                        </a:rPr>
                        <a:t>Accounting,</a:t>
                      </a:r>
                      <a:r>
                        <a:rPr lang="en-US" sz="1600" kern="1200" baseline="0" dirty="0" smtClean="0">
                          <a:solidFill>
                            <a:schemeClr val="dk1"/>
                          </a:solidFill>
                          <a:latin typeface="+mn-lt"/>
                          <a:ea typeface="+mn-ea"/>
                          <a:cs typeface="+mn-cs"/>
                        </a:rPr>
                        <a:t> Leadership</a:t>
                      </a:r>
                      <a:endParaRPr lang="en-US" sz="1600" kern="1200" dirty="0" smtClean="0">
                        <a:solidFill>
                          <a:schemeClr val="dk1"/>
                        </a:solidFill>
                        <a:latin typeface="+mn-lt"/>
                        <a:ea typeface="+mn-ea"/>
                        <a:cs typeface="+mn-cs"/>
                      </a:endParaRPr>
                    </a:p>
                    <a:p>
                      <a:pPr marL="285750" indent="-285750" algn="l" defTabSz="914400" rtl="0" eaLnBrk="1" latinLnBrk="0" hangingPunct="1">
                        <a:buFont typeface="Arial" panose="020B0604020202020204" pitchFamily="34" charset="0"/>
                        <a:buChar char="•"/>
                      </a:pPr>
                      <a:r>
                        <a:rPr lang="en-US" sz="1600" kern="1200" dirty="0" smtClean="0">
                          <a:solidFill>
                            <a:schemeClr val="dk1"/>
                          </a:solidFill>
                          <a:latin typeface="+mn-lt"/>
                          <a:ea typeface="+mn-ea"/>
                          <a:cs typeface="+mn-cs"/>
                        </a:rPr>
                        <a:t>Excel</a:t>
                      </a:r>
                    </a:p>
                    <a:p>
                      <a:pPr marL="285750" indent="-285750" algn="l" defTabSz="914400" rtl="0" eaLnBrk="1" latinLnBrk="0" hangingPunct="1">
                        <a:buFont typeface="Arial" panose="020B0604020202020204" pitchFamily="34" charset="0"/>
                        <a:buChar char="•"/>
                      </a:pPr>
                      <a:r>
                        <a:rPr lang="en-US" sz="1600" kern="1200" dirty="0" smtClean="0">
                          <a:solidFill>
                            <a:schemeClr val="dk1"/>
                          </a:solidFill>
                          <a:latin typeface="+mn-lt"/>
                          <a:ea typeface="+mn-ea"/>
                          <a:cs typeface="+mn-cs"/>
                        </a:rPr>
                        <a:t>Use</a:t>
                      </a:r>
                      <a:r>
                        <a:rPr lang="en-US" sz="1600" kern="1200" baseline="0" dirty="0" smtClean="0">
                          <a:solidFill>
                            <a:schemeClr val="dk1"/>
                          </a:solidFill>
                          <a:latin typeface="+mn-lt"/>
                          <a:ea typeface="+mn-ea"/>
                          <a:cs typeface="+mn-cs"/>
                        </a:rPr>
                        <a:t> a Calculator</a:t>
                      </a:r>
                      <a:endParaRPr lang="en-US"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smtClean="0">
                          <a:solidFill>
                            <a:schemeClr val="dk1"/>
                          </a:solidFill>
                          <a:latin typeface="+mn-lt"/>
                          <a:ea typeface="+mn-ea"/>
                          <a:cs typeface="+mn-cs"/>
                        </a:rPr>
                        <a:t>Enter</a:t>
                      </a:r>
                      <a:r>
                        <a:rPr lang="en-US" sz="1600" kern="1200" baseline="0" dirty="0" smtClean="0">
                          <a:solidFill>
                            <a:schemeClr val="dk1"/>
                          </a:solidFill>
                          <a:latin typeface="+mn-lt"/>
                          <a:ea typeface="+mn-ea"/>
                          <a:cs typeface="+mn-cs"/>
                        </a:rPr>
                        <a:t> all calculations for profit margins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chemeClr val="dk1"/>
                          </a:solidFill>
                          <a:latin typeface="+mn-lt"/>
                          <a:ea typeface="+mn-ea"/>
                          <a:cs typeface="+mn-cs"/>
                        </a:rPr>
                        <a:t>Set prices, do most of the entry in the business plan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baseline="0" dirty="0" smtClean="0">
                          <a:solidFill>
                            <a:schemeClr val="dk1"/>
                          </a:solidFill>
                          <a:latin typeface="+mn-lt"/>
                          <a:ea typeface="+mn-ea"/>
                          <a:cs typeface="+mn-cs"/>
                        </a:rPr>
                        <a:t>Keep track of cash and disburse payments</a:t>
                      </a:r>
                      <a:endParaRPr lang="en-US"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25044">
                <a:tc>
                  <a:txBody>
                    <a:bodyPr/>
                    <a:lstStyle/>
                    <a:p>
                      <a:pPr algn="ctr"/>
                      <a:r>
                        <a:rPr lang="en-US" sz="2400" b="1" dirty="0" smtClean="0">
                          <a:latin typeface="+mj-lt"/>
                        </a:rPr>
                        <a:t>Marketing</a:t>
                      </a:r>
                      <a:r>
                        <a:rPr lang="en-US" sz="2400" b="1" baseline="0" dirty="0" smtClean="0">
                          <a:latin typeface="+mj-lt"/>
                        </a:rPr>
                        <a:t> Manager</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marL="285750" indent="-285750">
                        <a:buFont typeface="Arial" panose="020B0604020202020204" pitchFamily="34" charset="0"/>
                        <a:buChar char="•"/>
                      </a:pPr>
                      <a:r>
                        <a:rPr lang="en-US" sz="1600" dirty="0" smtClean="0"/>
                        <a:t>Persuader/Creator/Organizer</a:t>
                      </a:r>
                    </a:p>
                    <a:p>
                      <a:pPr marL="285750" indent="-285750">
                        <a:buFont typeface="Arial" panose="020B0604020202020204" pitchFamily="34" charset="0"/>
                        <a:buChar char="•"/>
                      </a:pPr>
                      <a:r>
                        <a:rPr lang="en-US" sz="1600" dirty="0" smtClean="0"/>
                        <a:t>Outgoing,</a:t>
                      </a:r>
                      <a:r>
                        <a:rPr lang="en-US" sz="1600" baseline="0" dirty="0" smtClean="0"/>
                        <a:t> people-person</a:t>
                      </a:r>
                    </a:p>
                    <a:p>
                      <a:pPr marL="285750" indent="-285750">
                        <a:buFont typeface="Arial" panose="020B0604020202020204" pitchFamily="34" charset="0"/>
                        <a:buChar char="•"/>
                      </a:pPr>
                      <a:r>
                        <a:rPr lang="en-US" sz="1600" baseline="0" dirty="0" smtClean="0"/>
                        <a:t>Somewhat artistic</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Marketing,</a:t>
                      </a:r>
                      <a:r>
                        <a:rPr lang="en-US" sz="1600" baseline="0" dirty="0" smtClean="0"/>
                        <a:t> </a:t>
                      </a:r>
                      <a:r>
                        <a:rPr lang="en-US" sz="1600" dirty="0" smtClean="0"/>
                        <a:t>Entrepreneurship</a:t>
                      </a:r>
                    </a:p>
                    <a:p>
                      <a:pPr marL="285750" indent="-285750">
                        <a:buFont typeface="Arial" panose="020B0604020202020204" pitchFamily="34" charset="0"/>
                        <a:buChar char="•"/>
                      </a:pPr>
                      <a:r>
                        <a:rPr lang="en-US" sz="1600" dirty="0" smtClean="0"/>
                        <a:t>PowerPoint</a:t>
                      </a:r>
                    </a:p>
                    <a:p>
                      <a:pPr marL="285750" indent="-285750">
                        <a:buFont typeface="Arial" panose="020B0604020202020204" pitchFamily="34" charset="0"/>
                        <a:buChar char="•"/>
                      </a:pPr>
                      <a:r>
                        <a:rPr lang="en-US" sz="1600" dirty="0" smtClean="0"/>
                        <a:t>Salesmanship</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Design logo in PowerPoint</a:t>
                      </a:r>
                    </a:p>
                    <a:p>
                      <a:pPr marL="285750" indent="-285750">
                        <a:buFont typeface="Arial" panose="020B0604020202020204" pitchFamily="34" charset="0"/>
                        <a:buChar char="•"/>
                      </a:pPr>
                      <a:r>
                        <a:rPr lang="en-US" sz="1600" dirty="0" smtClean="0"/>
                        <a:t>Primary salesman</a:t>
                      </a:r>
                    </a:p>
                    <a:p>
                      <a:pPr marL="285750" indent="-285750">
                        <a:buFont typeface="Arial" panose="020B0604020202020204" pitchFamily="34" charset="0"/>
                        <a:buChar char="•"/>
                      </a:pPr>
                      <a:r>
                        <a:rPr lang="en-US" sz="1600" dirty="0" smtClean="0"/>
                        <a:t>Assist</a:t>
                      </a:r>
                      <a:r>
                        <a:rPr lang="en-US" sz="1600" baseline="0" dirty="0" smtClean="0"/>
                        <a:t> in making badges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25044">
                <a:tc>
                  <a:txBody>
                    <a:bodyPr/>
                    <a:lstStyle/>
                    <a:p>
                      <a:pPr algn="ctr"/>
                      <a:r>
                        <a:rPr lang="en-US" sz="2400" b="1" dirty="0" smtClean="0">
                          <a:latin typeface="+mj-lt"/>
                        </a:rPr>
                        <a:t>Designer</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a:txBody>
                    <a:bodyPr/>
                    <a:lstStyle/>
                    <a:p>
                      <a:pPr marL="285750" indent="-285750">
                        <a:buFont typeface="Arial" panose="020B0604020202020204" pitchFamily="34" charset="0"/>
                        <a:buChar char="•"/>
                      </a:pPr>
                      <a:r>
                        <a:rPr lang="en-US" sz="1600" dirty="0" smtClean="0"/>
                        <a:t>Creator/Doer</a:t>
                      </a:r>
                    </a:p>
                    <a:p>
                      <a:pPr marL="285750" indent="-285750">
                        <a:buFont typeface="Arial" panose="020B0604020202020204" pitchFamily="34" charset="0"/>
                        <a:buChar char="•"/>
                      </a:pPr>
                      <a:r>
                        <a:rPr lang="en-US" sz="1600" dirty="0" smtClean="0"/>
                        <a:t>Artistic,</a:t>
                      </a:r>
                      <a:r>
                        <a:rPr lang="en-US" sz="1600" baseline="0" dirty="0" smtClean="0"/>
                        <a:t> focused</a:t>
                      </a:r>
                    </a:p>
                    <a:p>
                      <a:pPr marL="285750" indent="-285750">
                        <a:buFont typeface="Arial" panose="020B0604020202020204" pitchFamily="34" charset="0"/>
                        <a:buChar char="•"/>
                      </a:pPr>
                      <a:r>
                        <a:rPr lang="en-US" sz="1600" baseline="0" dirty="0" smtClean="0"/>
                        <a:t>Can keep a deadline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Marketing</a:t>
                      </a:r>
                    </a:p>
                    <a:p>
                      <a:pPr marL="285750" indent="-285750">
                        <a:buFont typeface="Arial" panose="020B0604020202020204" pitchFamily="34" charset="0"/>
                        <a:buChar char="•"/>
                      </a:pPr>
                      <a:r>
                        <a:rPr lang="en-US" sz="1600" dirty="0" smtClean="0"/>
                        <a:t>Photoshop</a:t>
                      </a:r>
                      <a:r>
                        <a:rPr lang="en-US" sz="1600" baseline="0" dirty="0" smtClean="0"/>
                        <a:t> Basics, Illustrator a +</a:t>
                      </a:r>
                    </a:p>
                    <a:p>
                      <a:pPr marL="285750" indent="-285750">
                        <a:buFont typeface="Arial" panose="020B0604020202020204" pitchFamily="34" charset="0"/>
                        <a:buChar char="•"/>
                      </a:pPr>
                      <a:r>
                        <a:rPr lang="en-US" sz="1600" baseline="0" dirty="0" smtClean="0"/>
                        <a:t>Computer knowledge</a:t>
                      </a:r>
                      <a:endParaRPr lang="en-US"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Design all badges</a:t>
                      </a:r>
                    </a:p>
                    <a:p>
                      <a:pPr marL="285750" indent="-285750">
                        <a:buFont typeface="Arial" panose="020B0604020202020204" pitchFamily="34" charset="0"/>
                        <a:buChar char="•"/>
                      </a:pPr>
                      <a:r>
                        <a:rPr lang="en-US" sz="1600" dirty="0" smtClean="0"/>
                        <a:t>Help with ad if necessary</a:t>
                      </a:r>
                    </a:p>
                    <a:p>
                      <a:pPr marL="285750" indent="-285750">
                        <a:buFont typeface="Arial" panose="020B0604020202020204" pitchFamily="34" charset="0"/>
                        <a:buChar char="•"/>
                      </a:pPr>
                      <a:r>
                        <a:rPr lang="en-US" sz="1600" dirty="0" smtClean="0"/>
                        <a:t>Print</a:t>
                      </a:r>
                      <a:r>
                        <a:rPr lang="en-US" sz="1600" baseline="0" dirty="0" smtClean="0"/>
                        <a:t> and approve all badges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25044">
                <a:tc>
                  <a:txBody>
                    <a:bodyPr/>
                    <a:lstStyle/>
                    <a:p>
                      <a:pPr algn="ctr"/>
                      <a:r>
                        <a:rPr lang="en-US" sz="2400" b="1" dirty="0" smtClean="0">
                          <a:latin typeface="+mj-lt"/>
                        </a:rPr>
                        <a:t>Assistant</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marL="285750" indent="-285750">
                        <a:buFont typeface="Arial" panose="020B0604020202020204" pitchFamily="34" charset="0"/>
                        <a:buChar char="•"/>
                      </a:pPr>
                      <a:r>
                        <a:rPr lang="en-US" sz="1600" dirty="0" smtClean="0"/>
                        <a:t>Helper/Organizer/Doer</a:t>
                      </a:r>
                    </a:p>
                    <a:p>
                      <a:pPr marL="285750" indent="-285750">
                        <a:buFont typeface="Arial" panose="020B0604020202020204" pitchFamily="34" charset="0"/>
                        <a:buChar char="•"/>
                      </a:pPr>
                      <a:r>
                        <a:rPr lang="en-US" sz="1600" dirty="0" smtClean="0"/>
                        <a:t>Mechanically</a:t>
                      </a:r>
                      <a:r>
                        <a:rPr lang="en-US" sz="1600" baseline="0" dirty="0" smtClean="0"/>
                        <a:t> inclined</a:t>
                      </a:r>
                    </a:p>
                    <a:p>
                      <a:pPr marL="285750" indent="-285750">
                        <a:buFont typeface="Arial" panose="020B0604020202020204" pitchFamily="34" charset="0"/>
                        <a:buChar char="•"/>
                      </a:pPr>
                      <a:r>
                        <a:rPr lang="en-US" sz="1600" baseline="0" dirty="0" smtClean="0"/>
                        <a:t>Helpful</a:t>
                      </a:r>
                      <a:endParaRPr lang="en-US"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Human Resources</a:t>
                      </a:r>
                    </a:p>
                    <a:p>
                      <a:pPr marL="285750" indent="-285750">
                        <a:buFont typeface="Arial" panose="020B0604020202020204" pitchFamily="34" charset="0"/>
                        <a:buChar char="•"/>
                      </a:pPr>
                      <a:r>
                        <a:rPr lang="en-US" sz="1600" dirty="0" smtClean="0"/>
                        <a:t>Print</a:t>
                      </a:r>
                      <a:r>
                        <a:rPr lang="en-US" sz="1600" baseline="0" dirty="0" smtClean="0"/>
                        <a:t> Shop</a:t>
                      </a:r>
                    </a:p>
                    <a:p>
                      <a:pPr marL="285750" indent="-285750">
                        <a:buFont typeface="Arial" panose="020B0604020202020204" pitchFamily="34" charset="0"/>
                        <a:buChar char="•"/>
                      </a:pPr>
                      <a:r>
                        <a:rPr lang="en-US" sz="1600" baseline="0" dirty="0" smtClean="0"/>
                        <a:t>Ability to listen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600" dirty="0" smtClean="0"/>
                        <a:t>Make</a:t>
                      </a:r>
                      <a:r>
                        <a:rPr lang="en-US" sz="1600" baseline="0" dirty="0" smtClean="0"/>
                        <a:t> badges with badge machine</a:t>
                      </a:r>
                    </a:p>
                    <a:p>
                      <a:pPr marL="285750" indent="-285750">
                        <a:buFont typeface="Arial" panose="020B0604020202020204" pitchFamily="34" charset="0"/>
                        <a:buChar char="•"/>
                      </a:pPr>
                      <a:r>
                        <a:rPr lang="en-US" sz="1600" baseline="0" dirty="0" smtClean="0"/>
                        <a:t>Design ad</a:t>
                      </a:r>
                    </a:p>
                    <a:p>
                      <a:pPr marL="285750" indent="-285750">
                        <a:buFont typeface="Arial" panose="020B0604020202020204" pitchFamily="34" charset="0"/>
                        <a:buChar char="•"/>
                      </a:pPr>
                      <a:r>
                        <a:rPr lang="en-US" sz="1600" baseline="0" dirty="0" smtClean="0"/>
                        <a:t>Fill in wherever needed</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8" name="Rectangle 7"/>
          <p:cNvSpPr/>
          <p:nvPr/>
        </p:nvSpPr>
        <p:spPr>
          <a:xfrm>
            <a:off x="2676349" y="3138159"/>
            <a:ext cx="8645978" cy="2416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676349" y="3968291"/>
            <a:ext cx="8645978" cy="15864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676349" y="4793813"/>
            <a:ext cx="8645978" cy="793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72584" y="5816815"/>
            <a:ext cx="9800216" cy="646331"/>
          </a:xfrm>
          <a:prstGeom prst="rect">
            <a:avLst/>
          </a:prstGeom>
          <a:noFill/>
        </p:spPr>
        <p:txBody>
          <a:bodyPr wrap="square" rtlCol="0">
            <a:spAutoFit/>
          </a:bodyPr>
          <a:lstStyle/>
          <a:p>
            <a:r>
              <a:rPr lang="en-US" dirty="0" smtClean="0"/>
              <a:t>*NOTE: It is not always possible to have 4 in each group. If you have a smaller group, you will not have an assistant and will divide their duties amongst the three of you. </a:t>
            </a:r>
            <a:endParaRPr lang="en-US" dirty="0"/>
          </a:p>
        </p:txBody>
      </p:sp>
    </p:spTree>
    <p:extLst>
      <p:ext uri="{BB962C8B-B14F-4D97-AF65-F5344CB8AC3E}">
        <p14:creationId xmlns:p14="http://schemas.microsoft.com/office/powerpoint/2010/main" val="2835633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par>
                                <p:cTn id="28" presetID="10" presetClass="entr" presetSubtype="0" fill="hold" grpId="2"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9" grpId="1" animBg="1"/>
      <p:bldP spid="10" grpId="0" animBg="1"/>
      <p:bldP spid="10" grpId="1" animBg="1"/>
      <p:bldP spid="10"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5736" y="-67582"/>
            <a:ext cx="10515600" cy="1325563"/>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Instructions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838200" y="1224643"/>
            <a:ext cx="10515600" cy="4952320"/>
          </a:xfrm>
        </p:spPr>
        <p:txBody>
          <a:bodyPr>
            <a:normAutofit/>
          </a:bodyPr>
          <a:lstStyle/>
          <a:p>
            <a:r>
              <a:rPr lang="en-US" sz="4000" dirty="0"/>
              <a:t>Your logo will be started tomorrow, but for now, sketch some ideas in your packet. This will help your sales manager a lot tomorrow when they begin designing it in PowerPoint</a:t>
            </a:r>
            <a:r>
              <a:rPr lang="en-US" sz="4000" dirty="0" smtClean="0"/>
              <a:t>.</a:t>
            </a:r>
          </a:p>
          <a:p>
            <a:r>
              <a:rPr lang="en-US" sz="4000" dirty="0" smtClean="0"/>
              <a:t>You will also want to sketch some badge ideas for your sample badges. Those will also be started tomorrow.</a:t>
            </a:r>
            <a:endParaRPr lang="en-US" sz="4000" dirty="0"/>
          </a:p>
          <a:p>
            <a:r>
              <a:rPr lang="en-US" sz="4000" dirty="0" smtClean="0"/>
              <a:t>If you finish everything in Part 1, you may move on to Part 2.</a:t>
            </a:r>
          </a:p>
          <a:p>
            <a:r>
              <a:rPr lang="en-US" sz="4000" dirty="0" smtClean="0"/>
              <a:t>Part 2 deals with employee training. Please see Mrs. Rees for details on what to do.</a:t>
            </a:r>
          </a:p>
        </p:txBody>
      </p:sp>
    </p:spTree>
    <p:extLst>
      <p:ext uri="{BB962C8B-B14F-4D97-AF65-F5344CB8AC3E}">
        <p14:creationId xmlns:p14="http://schemas.microsoft.com/office/powerpoint/2010/main" val="4110554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esar"/>
        <a:ea typeface=""/>
        <a:cs typeface=""/>
      </a:majorFont>
      <a:minorFont>
        <a:latin typeface="Danto Thi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8905</TotalTime>
  <Words>2611</Words>
  <Application>Microsoft Office PowerPoint</Application>
  <PresentationFormat>Widescreen</PresentationFormat>
  <Paragraphs>309</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Caesar</vt:lpstr>
      <vt:lpstr>Danto Thin</vt:lpstr>
      <vt:lpstr>Office Theme</vt:lpstr>
      <vt:lpstr>Badge Unit</vt:lpstr>
      <vt:lpstr>Project Overview</vt:lpstr>
      <vt:lpstr>Grading</vt:lpstr>
      <vt:lpstr>MOney</vt:lpstr>
      <vt:lpstr>Projected Schedule</vt:lpstr>
      <vt:lpstr>Part 1: Company Identity (1 day)</vt:lpstr>
      <vt:lpstr>Instructions</vt:lpstr>
      <vt:lpstr>Job Descriptions</vt:lpstr>
      <vt:lpstr>Instructions</vt:lpstr>
      <vt:lpstr>Part 2: Employee Training (1 day)</vt:lpstr>
      <vt:lpstr>Employee Training</vt:lpstr>
      <vt:lpstr>Day 3: Target Market (1 day)</vt:lpstr>
      <vt:lpstr>Instructions</vt:lpstr>
      <vt:lpstr>Part 4: Pricing (2 days)</vt:lpstr>
      <vt:lpstr>Instructions</vt:lpstr>
      <vt:lpstr>Instructions</vt:lpstr>
      <vt:lpstr>Sales Rules</vt:lpstr>
      <vt:lpstr>Forms</vt:lpstr>
      <vt:lpstr>Order Form</vt:lpstr>
      <vt:lpstr>Receipt</vt:lpstr>
      <vt:lpstr>Part 5: Sales &amp; Filling Orders (3 days)</vt:lpstr>
      <vt:lpstr>Production Cost Calculator</vt:lpstr>
      <vt:lpstr>Sales</vt:lpstr>
      <vt:lpstr>Video &amp; Losses</vt:lpstr>
      <vt:lpstr>Day 6: Analysis (2 days)</vt:lpstr>
      <vt:lpstr>Instructions</vt:lpstr>
      <vt:lpstr>Balance Sheet</vt:lpstr>
      <vt:lpstr>Analysis</vt:lpstr>
      <vt:lpstr>Part 7: Group Evaluation (1/2 Day)</vt:lpstr>
      <vt:lpstr>Instructions</vt:lpstr>
    </vt:vector>
  </TitlesOfParts>
  <Company>Jordan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Badge Unit</dc:title>
  <dc:creator>Megan Rees</dc:creator>
  <cp:lastModifiedBy>Megan Rees</cp:lastModifiedBy>
  <cp:revision>37</cp:revision>
  <dcterms:created xsi:type="dcterms:W3CDTF">2016-11-18T16:51:07Z</dcterms:created>
  <dcterms:modified xsi:type="dcterms:W3CDTF">2016-12-16T23:04:42Z</dcterms:modified>
</cp:coreProperties>
</file>