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87" r:id="rId6"/>
    <p:sldId id="267" r:id="rId7"/>
    <p:sldId id="259" r:id="rId8"/>
    <p:sldId id="268" r:id="rId9"/>
    <p:sldId id="269" r:id="rId10"/>
    <p:sldId id="270" r:id="rId11"/>
    <p:sldId id="260" r:id="rId12"/>
    <p:sldId id="271" r:id="rId13"/>
    <p:sldId id="272" r:id="rId14"/>
    <p:sldId id="273" r:id="rId15"/>
    <p:sldId id="261" r:id="rId16"/>
    <p:sldId id="274" r:id="rId17"/>
    <p:sldId id="275" r:id="rId18"/>
    <p:sldId id="276" r:id="rId19"/>
    <p:sldId id="262" r:id="rId20"/>
    <p:sldId id="277" r:id="rId21"/>
    <p:sldId id="278" r:id="rId22"/>
    <p:sldId id="279" r:id="rId23"/>
    <p:sldId id="263" r:id="rId24"/>
    <p:sldId id="280" r:id="rId25"/>
    <p:sldId id="281" r:id="rId26"/>
    <p:sldId id="282" r:id="rId27"/>
    <p:sldId id="264" r:id="rId28"/>
    <p:sldId id="283" r:id="rId29"/>
    <p:sldId id="284" r:id="rId30"/>
    <p:sldId id="285" r:id="rId31"/>
    <p:sldId id="289" r:id="rId32"/>
    <p:sldId id="290" r:id="rId33"/>
    <p:sldId id="291" r:id="rId34"/>
    <p:sldId id="292" r:id="rId35"/>
    <p:sldId id="286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EE2"/>
    <a:srgbClr val="CFB79D"/>
    <a:srgbClr val="8C6A44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D1AA-A9CD-4E23-8E02-536A41F68973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ACC9-ABD3-4A7A-BFEF-FEC941523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2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" Target="slide35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31.xml"/><Relationship Id="rId10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2">
                <a:lumMod val="75000"/>
              </a:schemeClr>
            </a:gs>
            <a:gs pos="15000">
              <a:srgbClr val="8C6A44"/>
            </a:gs>
            <a:gs pos="69000">
              <a:schemeClr val="accent5">
                <a:lumMod val="60000"/>
                <a:lumOff val="40000"/>
              </a:schemeClr>
            </a:gs>
            <a:gs pos="57000">
              <a:schemeClr val="accent6">
                <a:lumMod val="75000"/>
              </a:schemeClr>
            </a:gs>
            <a:gs pos="12000">
              <a:schemeClr val="accent4">
                <a:lumMod val="60000"/>
                <a:lumOff val="40000"/>
              </a:schemeClr>
            </a:gs>
            <a:gs pos="25000">
              <a:srgbClr val="7030A0"/>
            </a:gs>
            <a:gs pos="96000">
              <a:srgbClr val="C00000"/>
            </a:gs>
            <a:gs pos="83000">
              <a:schemeClr val="bg1">
                <a:lumMod val="6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986" y="1914299"/>
            <a:ext cx="9144000" cy="23876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82550" h="38100" prst="coolSlant"/>
            </a:sp3d>
          </a:bodyPr>
          <a:lstStyle/>
          <a:p>
            <a:r>
              <a:rPr lang="en-US" sz="13800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argau-Poster" panose="00000700000000000000" pitchFamily="2" charset="0"/>
                <a:ea typeface="Aargau-Poster" panose="00000700000000000000" pitchFamily="2" charset="0"/>
              </a:rPr>
              <a:t>What are Pathways?</a:t>
            </a:r>
            <a:endParaRPr lang="en-US" sz="13800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836" y="4108224"/>
            <a:ext cx="9144000" cy="1655762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/>
              <a:t>Megan 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 is in the top 10 for HIGHEST PAY for Information Technology?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4269920" y="3020785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Utah</a:t>
            </a:r>
            <a:endParaRPr lang="en-US" sz="20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1665512" y="3020785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Iowa</a:t>
            </a:r>
            <a:endParaRPr lang="en-US" sz="20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6874328" y="3020785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Kentucky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183822" y="2547258"/>
            <a:ext cx="3069771" cy="1706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05993" y="2547258"/>
            <a:ext cx="3069771" cy="1706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630886" y="2547258"/>
            <a:ext cx="3069771" cy="1706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9340" y="501721"/>
            <a:ext cx="89434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770-Roman" panose="00000400000000000000" pitchFamily="2" charset="0"/>
              </a:rPr>
              <a:t>Family &amp; Consumer Science</a:t>
            </a:r>
            <a:endParaRPr lang="en-US" sz="6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770-Roma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FACS </a:t>
            </a:r>
            <a:r>
              <a:rPr lang="en-US" dirty="0" smtClean="0"/>
              <a:t>–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careers makes the most money?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4629149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Chef</a:t>
            </a:r>
            <a:endParaRPr lang="en-US" sz="2800" dirty="0"/>
          </a:p>
        </p:txBody>
      </p:sp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2024741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Fashion Designer</a:t>
            </a:r>
            <a:endParaRPr lang="en-US" sz="24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7233557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Interior Designer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38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FACS </a:t>
            </a:r>
            <a:r>
              <a:rPr lang="en-US" dirty="0" smtClean="0"/>
              <a:t>–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classes does NOT in the FACS pathway?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4629149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Foods &amp; Nutrition</a:t>
            </a:r>
            <a:endParaRPr lang="en-US" sz="28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2024741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Psychology</a:t>
            </a:r>
            <a:endParaRPr lang="en-US" sz="2400" dirty="0"/>
          </a:p>
        </p:txBody>
      </p:sp>
      <p:sp>
        <p:nvSpPr>
          <p:cNvPr id="6" name="Regular Pentagon 5">
            <a:hlinkClick r:id="rId2" action="ppaction://hlinksldjump"/>
          </p:cNvPr>
          <p:cNvSpPr/>
          <p:nvPr/>
        </p:nvSpPr>
        <p:spPr>
          <a:xfrm>
            <a:off x="7233557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Clothing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13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FACS </a:t>
            </a:r>
            <a:r>
              <a:rPr lang="en-US" dirty="0" smtClean="0"/>
              <a:t>– </a:t>
            </a:r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images does NOT belong in the Family and Consumer Sciences pathway?</a:t>
            </a:r>
            <a:endParaRPr lang="en-US" dirty="0"/>
          </a:p>
        </p:txBody>
      </p:sp>
      <p:pic>
        <p:nvPicPr>
          <p:cNvPr id="1026" name="Picture 2" descr="http://cdn.zmescience.com/wp-content/uploads/2014/12/50df217ba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" y="2670835"/>
            <a:ext cx="3078389" cy="20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lf.com/wp-content/uploads/2015/03/chef-cookin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15" y="2517774"/>
            <a:ext cx="295275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ssets.howtobecome.com/assets/images/2014/01/teache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71" y="4823031"/>
            <a:ext cx="3477987" cy="16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nstructionresourcesblog.com/wp-content/uploads/2011/09/bhg-color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064" y="4357006"/>
            <a:ext cx="1995260" cy="19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ux-fashion.com/wp-content/uploads/2015/05/Good-Fashion-Design-HD-1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9" y="4659522"/>
            <a:ext cx="2659289" cy="18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.tqn.com/y/medicalsupplies/1/W/n/4/-/-/Nurse-at-bedsid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07" y="2375105"/>
            <a:ext cx="2606221" cy="17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183822" y="2547258"/>
            <a:ext cx="3069771" cy="1706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05993" y="2547258"/>
            <a:ext cx="3069771" cy="1706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630886" y="2547258"/>
            <a:ext cx="3069771" cy="17063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204" y="452735"/>
            <a:ext cx="59442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inewood" panose="00000400000000000000" pitchFamily="2" charset="0"/>
              </a:rPr>
              <a:t>Agriculture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inewoo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</a:t>
            </a:r>
            <a:r>
              <a:rPr lang="en-US" dirty="0" smtClean="0"/>
              <a:t>–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sciences aligns least with Agriculture careers?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4629149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Anthropology</a:t>
            </a:r>
          </a:p>
          <a:p>
            <a:pPr algn="ctr"/>
            <a:r>
              <a:rPr lang="en-US" sz="2000" dirty="0" smtClean="0"/>
              <a:t>(study of human culture)</a:t>
            </a:r>
            <a:endParaRPr lang="en-US" sz="20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2024741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Biology</a:t>
            </a:r>
          </a:p>
          <a:p>
            <a:pPr algn="ctr"/>
            <a:r>
              <a:rPr lang="en-US" sz="2000" dirty="0" smtClean="0"/>
              <a:t>(study of life)</a:t>
            </a:r>
            <a:endParaRPr lang="en-US" sz="20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7233557" y="3143249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Entomology </a:t>
            </a:r>
          </a:p>
          <a:p>
            <a:pPr algn="ctr"/>
            <a:r>
              <a:rPr lang="en-US" sz="2000" dirty="0" smtClean="0"/>
              <a:t>(study of insects)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52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</a:t>
            </a:r>
            <a:r>
              <a:rPr lang="en-US" dirty="0" smtClean="0"/>
              <a:t>–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careers belongs in the Agriculture pathway?</a:t>
            </a:r>
            <a:endParaRPr lang="en-US" dirty="0"/>
          </a:p>
        </p:txBody>
      </p:sp>
      <p:pic>
        <p:nvPicPr>
          <p:cNvPr id="2050" name="Picture 2" descr="http://ak.picdn.net/shutterstock/videos/1917511/preview/stock-footage-female-biochemist-analyzing-plants-and-writing-results-camera-stabilizer-sho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03" y="2507455"/>
            <a:ext cx="2872483" cy="16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esc.southcarolinablues.com/web/nonsecure/statesc/resources/da2e8667-c685-4674-a8ea-123e2c927b1b/DoctorMa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782" y="2637146"/>
            <a:ext cx="2783568" cy="39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ju.edu/sites/default/files/styles/large_resized/public/edu-oatcert.jpg?itok=nyJ079p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1" y="4541162"/>
            <a:ext cx="3075922" cy="20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areerthesaurus.blob.core.windows.net/careerimages/15-1131/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00" y="4853736"/>
            <a:ext cx="3022294" cy="17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.rd.com/rd/images/rdc/mag1006/13-things-hotel-desk-clerk-01-af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2503260"/>
            <a:ext cx="1878239" cy="18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ollegequest.com/wp-content/uploads/what-do-graphic-designers-do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8" y="2423840"/>
            <a:ext cx="2671591" cy="1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</a:t>
            </a:r>
            <a:r>
              <a:rPr lang="en-US" dirty="0" smtClean="0"/>
              <a:t>–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the United States is farmland?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1583870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40%</a:t>
            </a:r>
            <a:endParaRPr lang="en-US" sz="32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4260394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20%</a:t>
            </a:r>
            <a:endParaRPr lang="en-US" sz="28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6961412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00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6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183822" y="2547258"/>
            <a:ext cx="3069771" cy="1706336"/>
          </a:xfrm>
          <a:prstGeom prst="rect">
            <a:avLst/>
          </a:prstGeom>
          <a:solidFill>
            <a:srgbClr val="CFB79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05993" y="2547258"/>
            <a:ext cx="3069771" cy="1706336"/>
          </a:xfrm>
          <a:prstGeom prst="rect">
            <a:avLst/>
          </a:prstGeom>
          <a:solidFill>
            <a:srgbClr val="CFB79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630886" y="2547258"/>
            <a:ext cx="3069771" cy="1706336"/>
          </a:xfrm>
          <a:prstGeom prst="rect">
            <a:avLst/>
          </a:prstGeom>
          <a:solidFill>
            <a:srgbClr val="CFB79D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4518" y="485392"/>
            <a:ext cx="8084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8C6A4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Skilled &amp; Technical Sciences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8C6A4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9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2">
                <a:lumMod val="75000"/>
              </a:schemeClr>
            </a:gs>
            <a:gs pos="15000">
              <a:srgbClr val="8C6A44"/>
            </a:gs>
            <a:gs pos="69000">
              <a:schemeClr val="accent5">
                <a:lumMod val="60000"/>
                <a:lumOff val="40000"/>
              </a:schemeClr>
            </a:gs>
            <a:gs pos="57000">
              <a:schemeClr val="accent6">
                <a:lumMod val="75000"/>
              </a:schemeClr>
            </a:gs>
            <a:gs pos="48000">
              <a:schemeClr val="accent4">
                <a:lumMod val="60000"/>
                <a:lumOff val="40000"/>
              </a:schemeClr>
            </a:gs>
            <a:gs pos="25000">
              <a:srgbClr val="7030A0"/>
            </a:gs>
            <a:gs pos="96000">
              <a:srgbClr val="C00000"/>
            </a:gs>
            <a:gs pos="83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090208" y="2182738"/>
            <a:ext cx="2539999" cy="11345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Business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7546" y="362994"/>
            <a:ext cx="5444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argau-Poster" panose="00000700000000000000" pitchFamily="2" charset="0"/>
                <a:ea typeface="Aargau-Poster" panose="00000700000000000000" pitchFamily="2" charset="0"/>
              </a:rPr>
              <a:t>Choose a Pathway!</a:t>
            </a:r>
            <a:endParaRPr lang="en-US" sz="5400" dirty="0"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pic>
        <p:nvPicPr>
          <p:cNvPr id="1026" name="Picture 2" descr="http://www.utahcte.org/pix/aboutCTE/signIMG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488950"/>
            <a:ext cx="2036233" cy="62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004358" y="3386075"/>
            <a:ext cx="2539999" cy="1134534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Family &amp; Consumer Science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004357" y="4589412"/>
            <a:ext cx="2539999" cy="1134534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Marketing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704438" y="2182738"/>
            <a:ext cx="2539999" cy="113453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Health Science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594095" y="3386075"/>
            <a:ext cx="2539999" cy="1134534"/>
          </a:xfrm>
          <a:prstGeom prst="rect">
            <a:avLst/>
          </a:prstGeom>
          <a:solidFill>
            <a:srgbClr val="8C6A4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Skilled &amp; Technical Sciences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6183832" y="4589412"/>
            <a:ext cx="2539999" cy="113453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Information Technology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6183832" y="3386075"/>
            <a:ext cx="2539999" cy="113453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Agriculture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3594093" y="4589412"/>
            <a:ext cx="2539999" cy="1134534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Technology &amp; Engineering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8C6A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&amp; Tech </a:t>
            </a:r>
            <a:r>
              <a:rPr lang="en-US" dirty="0" smtClean="0"/>
              <a:t>– </a:t>
            </a:r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is NOT a career in Skilled and Tech?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200150" y="2898323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Cosmetologist</a:t>
            </a: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200150" y="3453494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Fire Fighter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200150" y="4008665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Physicians Assistant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200150" y="4563836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Makeup Artist</a:t>
            </a: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4408714" y="2887437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 Mechanic</a:t>
            </a:r>
          </a:p>
        </p:txBody>
      </p: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4408714" y="3442608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Air Traffic Controller</a:t>
            </a:r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4408714" y="3997779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Police Officer</a:t>
            </a:r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4408714" y="4552950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Welder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7617278" y="2879271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 Broadcast Technician</a:t>
            </a:r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617278" y="3434442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Nail Technician</a:t>
            </a:r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7617278" y="3997779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Photographer</a:t>
            </a: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7617278" y="4563835"/>
            <a:ext cx="3208564" cy="555171"/>
          </a:xfrm>
          <a:prstGeom prst="roundRect">
            <a:avLst/>
          </a:prstGeom>
          <a:solidFill>
            <a:srgbClr val="CFB79D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Electrician</a:t>
            </a:r>
          </a:p>
        </p:txBody>
      </p:sp>
    </p:spTree>
    <p:extLst>
      <p:ext uri="{BB962C8B-B14F-4D97-AF65-F5344CB8AC3E}">
        <p14:creationId xmlns:p14="http://schemas.microsoft.com/office/powerpoint/2010/main" val="26877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8C6A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&amp; Tech </a:t>
            </a:r>
            <a:r>
              <a:rPr lang="en-US" dirty="0" smtClean="0"/>
              <a:t>–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years of school is average for Skilled and Tech careers?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6955970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 Years</a:t>
            </a:r>
            <a:endParaRPr lang="en-US" sz="32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4260394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 Years</a:t>
            </a:r>
            <a:endParaRPr lang="en-US" sz="28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1507669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Less than a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0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8C6A4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Skilled &amp; Tech </a:t>
            </a:r>
            <a:r>
              <a:rPr lang="en-US" dirty="0" smtClean="0"/>
              <a:t>-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careers makes the least amount of money?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6955970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Plumber</a:t>
            </a:r>
            <a:endParaRPr lang="en-US" sz="32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4260394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Cosmetologist</a:t>
            </a:r>
            <a:endParaRPr lang="en-US" dirty="0"/>
          </a:p>
        </p:txBody>
      </p:sp>
      <p:sp>
        <p:nvSpPr>
          <p:cNvPr id="6" name="Regular Pentagon 5">
            <a:hlinkClick r:id="rId2" action="ppaction://hlinksldjump"/>
          </p:cNvPr>
          <p:cNvSpPr/>
          <p:nvPr/>
        </p:nvSpPr>
        <p:spPr>
          <a:xfrm>
            <a:off x="1507669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Carpenter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41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183822" y="2547258"/>
            <a:ext cx="3069771" cy="1706336"/>
          </a:xfrm>
          <a:prstGeom prst="rect">
            <a:avLst/>
          </a:prstGeom>
          <a:solidFill>
            <a:srgbClr val="C59EE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05993" y="2547258"/>
            <a:ext cx="3069771" cy="1706336"/>
          </a:xfrm>
          <a:prstGeom prst="rect">
            <a:avLst/>
          </a:prstGeom>
          <a:solidFill>
            <a:srgbClr val="C59EE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630886" y="2547258"/>
            <a:ext cx="3069771" cy="1706336"/>
          </a:xfrm>
          <a:prstGeom prst="rect">
            <a:avLst/>
          </a:prstGeom>
          <a:solidFill>
            <a:srgbClr val="C59EE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971" y="632349"/>
            <a:ext cx="10267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59EE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arting" pitchFamily="2" charset="0"/>
              </a:rPr>
              <a:t>Technology &amp; Engineering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59EE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art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&amp; Engineering </a:t>
            </a:r>
            <a:r>
              <a:rPr lang="en-US" dirty="0" smtClean="0"/>
              <a:t>–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type of engineer design and/or tests roller coasters?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4324347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Engineering Technician</a:t>
            </a:r>
            <a:endParaRPr lang="en-US" sz="20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1655986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Mechanical</a:t>
            </a:r>
            <a:endParaRPr lang="en-US" sz="2400" dirty="0"/>
          </a:p>
        </p:txBody>
      </p:sp>
      <p:sp>
        <p:nvSpPr>
          <p:cNvPr id="6" name="Regular Pentagon 5">
            <a:hlinkClick r:id="rId2" action="ppaction://hlinksldjump"/>
          </p:cNvPr>
          <p:cNvSpPr/>
          <p:nvPr/>
        </p:nvSpPr>
        <p:spPr>
          <a:xfrm>
            <a:off x="7051219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Electrical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8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&amp; Engineering </a:t>
            </a:r>
            <a:r>
              <a:rPr lang="en-US" dirty="0" smtClean="0"/>
              <a:t>–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type of engineer makes $132,320 a year?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1605640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Chemical</a:t>
            </a:r>
            <a:endParaRPr lang="en-US" sz="28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4333873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Petroleum</a:t>
            </a:r>
            <a:endParaRPr lang="en-US" sz="2400" dirty="0"/>
          </a:p>
        </p:txBody>
      </p:sp>
      <p:sp>
        <p:nvSpPr>
          <p:cNvPr id="6" name="Regular Pentagon 5">
            <a:hlinkClick r:id="rId2" action="ppaction://hlinksldjump"/>
          </p:cNvPr>
          <p:cNvSpPr/>
          <p:nvPr/>
        </p:nvSpPr>
        <p:spPr>
          <a:xfrm>
            <a:off x="7051219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Aerospace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&amp; Engineering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fictional characters does NOT have a job in the Tech &amp; Engineering pathway?</a:t>
            </a:r>
            <a:endParaRPr lang="en-US" dirty="0"/>
          </a:p>
        </p:txBody>
      </p:sp>
      <p:sp>
        <p:nvSpPr>
          <p:cNvPr id="4" name="AutoShape 2" descr="data:image/jpeg;base64,/9j/4AAQSkZJRgABAQAAAQABAAD/2wCEAAkGBxASEBUUEhQUFBIXEhQWFBUSEA8WDxIQFRcWFhQVFRQYHCggGBolHBUVITEhJSksLi4uFx8zODQsNygtLisBCgoKDg0OGhAQGiwkIB8sLC8sLzUsLDcsLCwsLCwsLC0sNCwsKzQsLCwsLDcsLCwsLCwsLCwsLCwsLCwsLCwsLP/AABEIAPYAzQMBIgACEQEDEQH/xAAcAAEAAgMBAQEAAAAAAAAAAAAABAUDBgcCAQj/xABBEAACAgEBBAcFBgMGBgMAAAAAAQIDEQQFEiExBhMiQVFhcTKBkaGxB0JSYnLBkqLhFCNTgtHwNENEc7LCCBUW/8QAGQEBAQADAQAAAAAAAAAAAAAAAAECAwQF/8QAJREBAAICAQMEAgMAAAAAAAAAAAECAxEEEiExE0FRcQXwMpGh/9oADAMBAAIRAxEAPwDuIAAAAAAAAAAAHwD6DzxPqQH0AAAAAAAAAAAAAAAAAAAAAAAAAAAAAPmTHfao8/h3kT/7FZw015+BhN6xOpllFLT4hYA8VTTSa4pnszYgAAAAAAAAAAAAAAAAAAAAAAAAAAxanU11x3rJRhHlmUklnwy+8r49INLKfVwurdmMqKkt9rnlRfM5T9se3rI6l1KW6oxxBZeJycYPHpmSz4rdzyRrENTY6pp9qVXVSqnVvb8LXJR3Yp5w3z4c2vExtvp3DOuuqIl3mcd5ttv1zj6FfdqNLndjqalNvCi7I8ZeHPmaT0h6U6iOm3LKJ0zVMZTlPc3JNyhXhJN9lOzeafdHDWGzTNl7Qm9yVj6yu2+UJKVlspzg5OuHZfZxlqXjw4YZy48HXG5b75PTnTvew7JRcq5c1xX74+TLc490G6X1U29RfZLsPFcnGck68uO7lZwuDfw8Dp+1drwpWebyljzfJepvraK17+zXek2vqPdZAw6PUKyuM1ylFSXisrkZjbE7aZjXYAAAAAAAAAAAAAAAAAAAAAAABz37TNiqxO2NatmlFutp9pey3FrlJYXk0uPKONO6HbIvt1lLnSqdNVN2uGPbujF9XKeeLw+KzjDXBczq+1tP1smstLgnuvD4cyo2dTqoqUbcvDs3ZKNe5ODcuq4RWcqLinyy4vxOK97zMxHh20rSKxOu7T+lEnqNQq6t129rMZJut1uLThPwi1j05mma2c6G1DSSrsWUniU41t8G68LCl5tvB0jZ+inVOc64ze/l78oRzJJyx7WGk+yeL9HqdROK3nUk1vOUKW5R74pLL5+aMKWtjjUTH9tlq0vO5j/Go9DNJbCtyeYzbi14pRb3c+fF/E3Tb20N62MM5a7Tf5pPn9fiZdoaKFMVjGd15aWMsqNlaLrLNRdNPMZRqinyzuRcp+5S4e80zaZncumsViIn4dM6Pf8AC0+dafufFfUsTUuju1tS64uUYdVhKK4qe6uCx5eps2m1cJ8nx8HzPVrGoiHj2ndplnABWIAAAAAAAAAAAAAAAAAABh1lu7Bvw+RmIusl3eTJMbhYnUq3SWqSyuTyZpPgYcJSaSSSfJLCQczh8dnZrfeGK5Ig22KKeOZI1NhS6uxmm9nRSrBtO7eiS9nut6feWFvwW/8ArUVBv+XHuKLXWcMGXov0dldU52W2qqyyThVFxUHUsRznGcTalLg8NSXmXFim89ky5IpHduOx2pUVtd8Iv4pNGeynwPmgSTnFcFGSil3JdXBpfMkzfM9V5T5ptp7rxZy/F4epbGs6iOWWOxNXlOD5x5fp8PcFWoAIAAAAAAAAAAAAAAAABXW2ZlJd+cfsWJQ6ifbl3Pel9Swj7bHEmvT6Ii36pLnle4k3OaUZTxl5Tx6tx9+PoYrmmjgy11aXdindYVGo1e88RXyIl2ccSwvkkUu0dUkmc0w6IlBnQ7rY1Rzmbw2ucYL25eWFy83Fd50TR6dRioxWIpJJLkopYSXuNV6EaBtPUzXGxYqTXFUZypf52lL0UO9Mtdoy1m+4rEavuuD7c135b4p+S+Z6ODH0V+3BnyddvpKpni+9fni/5Ir/ANSR1meHxKKuzqnlrHjkmrU9rK5SW8n5d5vaUqeCOpuuakuaefd3oy1wzJnvVxSiBsFc1JJrk1leh6Kjo9qMxlB84vK/S/6/UtyAAAAAAAAAAAAAAAAAUupj/f4a4Z+bWV8y6KrakHvr8yXxT/qiwkvushvVvx5r1RTSs7Je1yyve0/caFqtZOmMo7spRhKUOzhyW43FcG1wwkcPNyVx6m3v2dfF77hl2hqsGu7Nq/t+rdK40V9rUy+7Lj2aF47zT3vyxa7yBrbtXq3uVQlXB8HJvttPuyuEfdlm+9HNDptm6NRlJLtPfeO1Zc1xUV34SSXlHPmaeLel7634bs9umuobLp6sehj2ltCmC3ZPM+6MeMk/F+Breo29dd2ak64vw42yXqvZ93xPOn2VZzxj1fE9R56y1lSmvJorKpursS5b2an+Z862/Pu+HgWmlqkliXLuefkfNXo4WRcZLKaAybOuU0n4x9+Ytxf0Jtlawa3sK513vT2NyklKcJPnKt45+LTfF/mRs0nwAhaK7q74vub3X6P+uPgbSaVrpdrgblRZvRjLxin8VkSPYAIAAAAAAAAAAAAAARtbWmk+9Sz/AE/34Ekj66WI/wC/BgRNPyz4t/NvBq2069zV2r8W5YvSS3X84P4m11R7KXkjXuk1b/tFDXOcZ1+ssxcV/wCR535bF6nGtrzGpb+LbpyQx7Ppgt62xqNdS3pN8srj8ufwKmjQ26213WJwqy+ri/uwzyS/E+bfj6It/wCzLUSVK46amXba/wCo1CfFfoi/i1+VGwQoSWF/tG3gcWOPhivv5n7/AHsxz5fUvM+yDo9FCuOIrHn95+rPckSpRMM0drSwNHiRmkYLGFUe15Ku+i3u3+rk/wAtiwv5twvpXLBR9I6OsonHk914fepdz+JXbD2/G/T12LnKKbXhLHaj6p5XuAudRcvDia90W+1mqOut0WrSrhG+dVF/3ezJxUbvDLXCS4LKz4kvU61Li3yPzvtXUq3UW2LlO2yfulJv9wP2uDm/2HdK5a3QOm1712mcYOTeZTokn1Um+9rdlH/Kn3nSCAAAAAAAAAAAAAAELab4JeOf2JpB2lzh6/uiwkkSn6Q1uTrjDha5S3JLnUnFxss9VGTS/NKPgXCZVbVhquvplRGtw3t29zeJRqTi+z7nPlxyod2SKmbP0cKq4wgsRikkvJEg+5PEmVGOxkexmeZHsAxtmCwzmG5BUDWxzB+hwbRbflo9TqKmuCusUG28V9t5e735XwO/aiPZfofnrp9od3aGo/7sX6qdcZ/v8xsWO3OlUnTJRfFrdT833mhlnXRvLHNHVOgf2Nu7du1qlXS+KpzJX2Lu3v8ADX836eZdCw/+OOy7IrVahpqqSrqg3ynKLnKePFLMVnxb8DtZg0WkrprjXVCMK4RUYQikoxiuSSM5iAAAAAAAAAAAAAAQtoe1D1f7E0h65dqHrL6Fglj7j7B8Pez4+R9r9n4kHnIweN49FRikYLSRMjsDwjFfyM0jBawMM1wOU9LOiGo122+qoSW/p6bLLJJ9XXBOcN6TX6MJd7+J1jBcbCS3JeOV64xw/f4hWu9Dfs10Og3Z46/ULirbUsQl4118oevF+ZuoBAAAAAAAAAAAAAAAAAIut5x9X9CUR9ZyX6v2YEefIhaHalVl11EW+spVbsTXBK1OUMPv4Jk63kfK4LGcLLxlpcXjll94Rhb4mSJinzMsGUY7SOjPaYY8wPk0Q7idMh3oDHBlvsN+0vT9ymiWew59tryf1QVdgAgAAAAAAAAAAAAAAAAEfV/d/V+zJBiug3jyAjWrgIeyvQyzqfh9DFY1COZ9lJcW8YXvEzoRreZ6iyvs23pHLC1FDfh11W98M5JlFikt6LUovk4tOL9GhExPgmJjyWHiJ6mR3q6ovjZBetkF9WU0kSIlyJdNsZ+xKM+XsNS4Pk+B5nppvlF/Bk2aV6RM2O8Wrzz9Mn1bNtf3ceriS9FsyUZqTa4dyy88Mcyi0ABAAAAAAAAAAAAAAAAAAAAjbTo6ymyHfKuSXq08fMklF0y2xqdHppX0adanc42Q62UJqr7044hLexza8MkmNxpYnU7cX2xGuu1yjxm47yXNcUo93Bck3xb4nb+imnVeioilj+6jLu5z7T+cj82anpbGycZODrW/JrdlvbsJP2c4Taworl3cj9J9Fdp06nR020uLg64rEWmouKw4Pwaaxg4uJgtj/l5dnKy1vEdMrS1dl+jOI6ui/sqElwrXfx3stZw14JHYNt7Y0+kq6zUWKutyUN+SluqUs43ml2Vw5vC5eKOIbI1H9r1UYUS3uWFGXZwpZ8eBhz8drzWYjxv2+mz8feKzbc6/Zdd6C6FV6VS4uc3mcnzbj2F7uD+LNiMOioVdcILGIxUeHLgsGY7sdemkV+HDkt1Wm3yAAzYAAAAAAAAAAAAAAAAAAAAAAAAPzd9s/QuOh1KuojjTXttRXs1XrjKC8ItdpLyklwSOq/YfFLYlDXfPUN+vXWL6JFn9p+xlq9lamGMzjW7q+Wetp7aS9cOPpJmsfYJtWt7IcJSUeq1NsOLSzGW7Ymv438CjfOk+x4azR3aeeMWVuKbXs2c65+sZKL9x+W+iukve0KKYSnVe9TCtyhLFlT3l1ryvwpTz6d5+pLtvUR5Ny/SuHxZw7YUIx6UXzjHhGzUXRjLknbDjn33sDvV20qY85r3cX8iNLb9C75P0i/3Nb1OrlN8VFekEiOBs8ukVXdGfwj/qeH0kh+CXxia2ANj/AP0kf8OX8SPq6SQ/BL4xNbAGzLpHV+GXy/1MkOkFL/EvVGqnuqmUvZTfogNxp2lTLlNe9kqNkXyafo0aRPRWrnCf8LPkK7VyU/cpAb0DWtn2atNdiTX5sr6mxVOWO0sP1IPYAAAAAAAAAAFXtjpFotIs6nUVU8MpWWRU36Q5v3ItCm1nRTZ1tkrLdHprLJPMp2aemU5PlltrjyA5R0++2OicZ1aDfs3oOPWSTrqW8mm1F4lJ+TSXryNS+x7a25qZ6eX/ADkpVpf4sMvdXrFv+FH6Ko6PaGHsaXTx/Tp6V9Ik+qmEfZjGP6YpfQo0Ozs53uzji97hhLm3k5h0R2hG7bl90fYsjbGtv76juYaXnGps6/8AaF0d1+vhGijUV0aZr++zGx22PPCPD7nisrPoVXRX7JdLpLYXW22X2weYpJV0p4afYWZPg2sOWPIDJkZN9VMF92P8KPvVR/CvggNByMm/7i8F8Efd1eBBocKpS9mLfom/oTNPse+f3d1eM+Hy5m4gCm0nR+uPGbcn4coltVTGKxFJLyR7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SEBUUEhQUFBIXEhQWFBUSEA8WDxIQFRcWFhQVFRQYHCggGBolHBUVITEhJSksLi4uFx8zODQsNygtLisBCgoKDg0OGhAQGiwkIB8sLC8sLzUsLDcsLCwsLCwsLC0sNCwsKzQsLCwsLDcsLCwsLCwsLCwsLCwsLCwsLCwsLP/AABEIAPYAzQMBIgACEQEDEQH/xAAcAAEAAgMBAQEAAAAAAAAAAAAABAUDBgcCAQj/xABBEAACAgEBBAcFBgMGBgMAAAAAAQIDEQQFEiExBhMiQVFhcTKBkaGxB0JSYnLBkqLhFCNTgtHwNENEc7LCCBUW/8QAGQEBAQADAQAAAAAAAAAAAAAAAAECAwQF/8QAJREBAAICAQMEAgMAAAAAAAAAAAECAxEEEiExE0FRcQXwMpGh/9oADAMBAAIRAxEAPwDuIAAAAAAAAAAAHwD6DzxPqQH0AAAAAAAAAAAAAAAAAAAAAAAAAAAAAPmTHfao8/h3kT/7FZw015+BhN6xOpllFLT4hYA8VTTSa4pnszYgAAAAAAAAAAAAAAAAAAAAAAAAAAxanU11x3rJRhHlmUklnwy+8r49INLKfVwurdmMqKkt9rnlRfM5T9se3rI6l1KW6oxxBZeJycYPHpmSz4rdzyRrENTY6pp9qVXVSqnVvb8LXJR3Yp5w3z4c2vExtvp3DOuuqIl3mcd5ttv1zj6FfdqNLndjqalNvCi7I8ZeHPmaT0h6U6iOm3LKJ0zVMZTlPc3JNyhXhJN9lOzeafdHDWGzTNl7Qm9yVj6yu2+UJKVlspzg5OuHZfZxlqXjw4YZy48HXG5b75PTnTvew7JRcq5c1xX74+TLc490G6X1U29RfZLsPFcnGck68uO7lZwuDfw8Dp+1drwpWebyljzfJepvraK17+zXek2vqPdZAw6PUKyuM1ylFSXisrkZjbE7aZjXYAAAAAAAAAAAAAAAAAAAAAAABz37TNiqxO2NatmlFutp9pey3FrlJYXk0uPKONO6HbIvt1lLnSqdNVN2uGPbujF9XKeeLw+KzjDXBczq+1tP1smstLgnuvD4cyo2dTqoqUbcvDs3ZKNe5ODcuq4RWcqLinyy4vxOK97zMxHh20rSKxOu7T+lEnqNQq6t129rMZJut1uLThPwi1j05mma2c6G1DSSrsWUniU41t8G68LCl5tvB0jZ+inVOc64ze/l78oRzJJyx7WGk+yeL9HqdROK3nUk1vOUKW5R74pLL5+aMKWtjjUTH9tlq0vO5j/Go9DNJbCtyeYzbi14pRb3c+fF/E3Tb20N62MM5a7Tf5pPn9fiZdoaKFMVjGd15aWMsqNlaLrLNRdNPMZRqinyzuRcp+5S4e80zaZncumsViIn4dM6Pf8AC0+dafufFfUsTUuju1tS64uUYdVhKK4qe6uCx5eps2m1cJ8nx8HzPVrGoiHj2ndplnABWIAAAAAAAAAAAAAAAAAABh1lu7Bvw+RmIusl3eTJMbhYnUq3SWqSyuTyZpPgYcJSaSSSfJLCQczh8dnZrfeGK5Ig22KKeOZI1NhS6uxmm9nRSrBtO7eiS9nut6feWFvwW/8ArUVBv+XHuKLXWcMGXov0dldU52W2qqyyThVFxUHUsRznGcTalLg8NSXmXFim89ky5IpHduOx2pUVtd8Iv4pNGeynwPmgSTnFcFGSil3JdXBpfMkzfM9V5T5ptp7rxZy/F4epbGs6iOWWOxNXlOD5x5fp8PcFWoAIAAAAAAAAAAAAAAAABXW2ZlJd+cfsWJQ6ifbl3Pel9Swj7bHEmvT6Ii36pLnle4k3OaUZTxl5Tx6tx9+PoYrmmjgy11aXdindYVGo1e88RXyIl2ccSwvkkUu0dUkmc0w6IlBnQ7rY1Rzmbw2ucYL25eWFy83Fd50TR6dRioxWIpJJLkopYSXuNV6EaBtPUzXGxYqTXFUZypf52lL0UO9Mtdoy1m+4rEavuuD7c135b4p+S+Z6ODH0V+3BnyddvpKpni+9fni/5Ir/ANSR1meHxKKuzqnlrHjkmrU9rK5SW8n5d5vaUqeCOpuuakuaefd3oy1wzJnvVxSiBsFc1JJrk1leh6Kjo9qMxlB84vK/S/6/UtyAAAAAAAAAAAAAAAAAUupj/f4a4Z+bWV8y6KrakHvr8yXxT/qiwkvushvVvx5r1RTSs7Je1yyve0/caFqtZOmMo7spRhKUOzhyW43FcG1wwkcPNyVx6m3v2dfF77hl2hqsGu7Nq/t+rdK40V9rUy+7Lj2aF47zT3vyxa7yBrbtXq3uVQlXB8HJvttPuyuEfdlm+9HNDptm6NRlJLtPfeO1Zc1xUV34SSXlHPmaeLel7634bs9umuobLp6sehj2ltCmC3ZPM+6MeMk/F+Breo29dd2ak64vw42yXqvZ93xPOn2VZzxj1fE9R56y1lSmvJorKpursS5b2an+Z862/Pu+HgWmlqkliXLuefkfNXo4WRcZLKaAybOuU0n4x9+Ytxf0Jtlawa3sK513vT2NyklKcJPnKt45+LTfF/mRs0nwAhaK7q74vub3X6P+uPgbSaVrpdrgblRZvRjLxin8VkSPYAIAAAAAAAAAAAAAARtbWmk+9Sz/AE/34Ekj66WI/wC/BgRNPyz4t/NvBq2069zV2r8W5YvSS3X84P4m11R7KXkjXuk1b/tFDXOcZ1+ssxcV/wCR535bF6nGtrzGpb+LbpyQx7Ppgt62xqNdS3pN8srj8ufwKmjQ26213WJwqy+ri/uwzyS/E+bfj6It/wCzLUSVK46amXba/wCo1CfFfoi/i1+VGwQoSWF/tG3gcWOPhivv5n7/AHsxz5fUvM+yDo9FCuOIrHn95+rPckSpRMM0drSwNHiRmkYLGFUe15Ku+i3u3+rk/wAtiwv5twvpXLBR9I6OsonHk914fepdz+JXbD2/G/T12LnKKbXhLHaj6p5XuAudRcvDia90W+1mqOut0WrSrhG+dVF/3ezJxUbvDLXCS4LKz4kvU61Li3yPzvtXUq3UW2LlO2yfulJv9wP2uDm/2HdK5a3QOm1712mcYOTeZTokn1Um+9rdlH/Kn3nSCAAAAAAAAAAAAAAELab4JeOf2JpB2lzh6/uiwkkSn6Q1uTrjDha5S3JLnUnFxss9VGTS/NKPgXCZVbVhquvplRGtw3t29zeJRqTi+z7nPlxyod2SKmbP0cKq4wgsRikkvJEg+5PEmVGOxkexmeZHsAxtmCwzmG5BUDWxzB+hwbRbflo9TqKmuCusUG28V9t5e735XwO/aiPZfofnrp9od3aGo/7sX6qdcZ/v8xsWO3OlUnTJRfFrdT833mhlnXRvLHNHVOgf2Nu7du1qlXS+KpzJX2Lu3v8ADX836eZdCw/+OOy7IrVahpqqSrqg3ynKLnKePFLMVnxb8DtZg0WkrprjXVCMK4RUYQikoxiuSSM5iAAAAAAAAAAAAAAQtoe1D1f7E0h65dqHrL6Fglj7j7B8Pez4+R9r9n4kHnIweN49FRikYLSRMjsDwjFfyM0jBawMM1wOU9LOiGo122+qoSW/p6bLLJJ9XXBOcN6TX6MJd7+J1jBcbCS3JeOV64xw/f4hWu9Dfs10Og3Z46/ULirbUsQl4118oevF+ZuoBAAAAAAAAAAAAAAAAAIut5x9X9CUR9ZyX6v2YEefIhaHalVl11EW+spVbsTXBK1OUMPv4Jk63kfK4LGcLLxlpcXjll94Rhb4mSJinzMsGUY7SOjPaYY8wPk0Q7idMh3oDHBlvsN+0vT9ymiWew59tryf1QVdgAgAAAAAAAAAAAAAAAAEfV/d/V+zJBiug3jyAjWrgIeyvQyzqfh9DFY1COZ9lJcW8YXvEzoRreZ6iyvs23pHLC1FDfh11W98M5JlFikt6LUovk4tOL9GhExPgmJjyWHiJ6mR3q6ovjZBetkF9WU0kSIlyJdNsZ+xKM+XsNS4Pk+B5nppvlF/Bk2aV6RM2O8Wrzz9Mn1bNtf3ceriS9FsyUZqTa4dyy88Mcyi0ABAAAAAAAAAAAAAAAAAAAAjbTo6ymyHfKuSXq08fMklF0y2xqdHppX0adanc42Q62UJqr7044hLexza8MkmNxpYnU7cX2xGuu1yjxm47yXNcUo93Bck3xb4nb+imnVeioilj+6jLu5z7T+cj82anpbGycZODrW/JrdlvbsJP2c4Taworl3cj9J9Fdp06nR020uLg64rEWmouKw4Pwaaxg4uJgtj/l5dnKy1vEdMrS1dl+jOI6ui/sqElwrXfx3stZw14JHYNt7Y0+kq6zUWKutyUN+SluqUs43ml2Vw5vC5eKOIbI1H9r1UYUS3uWFGXZwpZ8eBhz8drzWYjxv2+mz8feKzbc6/Zdd6C6FV6VS4uc3mcnzbj2F7uD+LNiMOioVdcILGIxUeHLgsGY7sdemkV+HDkt1Wm3yAAzYAAAAAAAAAAAAAAAAAAAAAAAAPzd9s/QuOh1KuojjTXttRXs1XrjKC8ItdpLyklwSOq/YfFLYlDXfPUN+vXWL6JFn9p+xlq9lamGMzjW7q+Wetp7aS9cOPpJmsfYJtWt7IcJSUeq1NsOLSzGW7Ymv438CjfOk+x4azR3aeeMWVuKbXs2c65+sZKL9x+W+iukve0KKYSnVe9TCtyhLFlT3l1ryvwpTz6d5+pLtvUR5Ny/SuHxZw7YUIx6UXzjHhGzUXRjLknbDjn33sDvV20qY85r3cX8iNLb9C75P0i/3Nb1OrlN8VFekEiOBs8ukVXdGfwj/qeH0kh+CXxia2ANj/AP0kf8OX8SPq6SQ/BL4xNbAGzLpHV+GXy/1MkOkFL/EvVGqnuqmUvZTfogNxp2lTLlNe9kqNkXyafo0aRPRWrnCf8LPkK7VyU/cpAb0DWtn2atNdiTX5sr6mxVOWO0sP1IPYAAAAAAAAAAFXtjpFotIs6nUVU8MpWWRU36Q5v3ItCm1nRTZ1tkrLdHprLJPMp2aemU5PlltrjyA5R0++2OicZ1aDfs3oOPWSTrqW8mm1F4lJ+TSXryNS+x7a25qZ6eX/ADkpVpf4sMvdXrFv+FH6Ko6PaGHsaXTx/Tp6V9Ik+qmEfZjGP6YpfQo0Ozs53uzji97hhLm3k5h0R2hG7bl90fYsjbGtv76juYaXnGps6/8AaF0d1+vhGijUV0aZr++zGx22PPCPD7nisrPoVXRX7JdLpLYXW22X2weYpJV0p4afYWZPg2sOWPIDJkZN9VMF92P8KPvVR/CvggNByMm/7i8F8Efd1eBBocKpS9mLfom/oTNPse+f3d1eM+Hy5m4gCm0nR+uPGbcn4coltVTGKxFJLyR7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EBUUEhQUFBIXEhQWFBUSEA8WDxIQFRcWFhQVFRQYHCggGBolHBUVITEhJSksLi4uFx8zODQsNygtLisBCgoKDg0OGhAQGiwkIB8sLC8sLzUsLDcsLCwsLCwsLC0sNCwsKzQsLCwsLDcsLCwsLCwsLCwsLCwsLCwsLCwsLP/AABEIAPYAzQMBIgACEQEDEQH/xAAcAAEAAgMBAQEAAAAAAAAAAAAABAUDBgcCAQj/xABBEAACAgEBBAcFBgMGBgMAAAAAAQIDEQQFEiExBhMiQVFhcTKBkaGxB0JSYnLBkqLhFCNTgtHwNENEc7LCCBUW/8QAGQEBAQADAQAAAAAAAAAAAAAAAAECAwQF/8QAJREBAAICAQMEAgMAAAAAAAAAAAECAxEEEiExE0FRcQXwMpGh/9oADAMBAAIRAxEAPwDuIAAAAAAAAAAAHwD6DzxPqQH0AAAAAAAAAAAAAAAAAAAAAAAAAAAAAPmTHfao8/h3kT/7FZw015+BhN6xOpllFLT4hYA8VTTSa4pnszYgAAAAAAAAAAAAAAAAAAAAAAAAAAxanU11x3rJRhHlmUklnwy+8r49INLKfVwurdmMqKkt9rnlRfM5T9se3rI6l1KW6oxxBZeJycYPHpmSz4rdzyRrENTY6pp9qVXVSqnVvb8LXJR3Yp5w3z4c2vExtvp3DOuuqIl3mcd5ttv1zj6FfdqNLndjqalNvCi7I8ZeHPmaT0h6U6iOm3LKJ0zVMZTlPc3JNyhXhJN9lOzeafdHDWGzTNl7Qm9yVj6yu2+UJKVlspzg5OuHZfZxlqXjw4YZy48HXG5b75PTnTvew7JRcq5c1xX74+TLc490G6X1U29RfZLsPFcnGck68uO7lZwuDfw8Dp+1drwpWebyljzfJepvraK17+zXek2vqPdZAw6PUKyuM1ylFSXisrkZjbE7aZjXYAAAAAAAAAAAAAAAAAAAAAAABz37TNiqxO2NatmlFutp9pey3FrlJYXk0uPKONO6HbIvt1lLnSqdNVN2uGPbujF9XKeeLw+KzjDXBczq+1tP1smstLgnuvD4cyo2dTqoqUbcvDs3ZKNe5ODcuq4RWcqLinyy4vxOK97zMxHh20rSKxOu7T+lEnqNQq6t129rMZJut1uLThPwi1j05mma2c6G1DSSrsWUniU41t8G68LCl5tvB0jZ+inVOc64ze/l78oRzJJyx7WGk+yeL9HqdROK3nUk1vOUKW5R74pLL5+aMKWtjjUTH9tlq0vO5j/Go9DNJbCtyeYzbi14pRb3c+fF/E3Tb20N62MM5a7Tf5pPn9fiZdoaKFMVjGd15aWMsqNlaLrLNRdNPMZRqinyzuRcp+5S4e80zaZncumsViIn4dM6Pf8AC0+dafufFfUsTUuju1tS64uUYdVhKK4qe6uCx5eps2m1cJ8nx8HzPVrGoiHj2ndplnABWIAAAAAAAAAAAAAAAAAABh1lu7Bvw+RmIusl3eTJMbhYnUq3SWqSyuTyZpPgYcJSaSSSfJLCQczh8dnZrfeGK5Ig22KKeOZI1NhS6uxmm9nRSrBtO7eiS9nut6feWFvwW/8ArUVBv+XHuKLXWcMGXov0dldU52W2qqyyThVFxUHUsRznGcTalLg8NSXmXFim89ky5IpHduOx2pUVtd8Iv4pNGeynwPmgSTnFcFGSil3JdXBpfMkzfM9V5T5ptp7rxZy/F4epbGs6iOWWOxNXlOD5x5fp8PcFWoAIAAAAAAAAAAAAAAAABXW2ZlJd+cfsWJQ6ifbl3Pel9Swj7bHEmvT6Ii36pLnle4k3OaUZTxl5Tx6tx9+PoYrmmjgy11aXdindYVGo1e88RXyIl2ccSwvkkUu0dUkmc0w6IlBnQ7rY1Rzmbw2ucYL25eWFy83Fd50TR6dRioxWIpJJLkopYSXuNV6EaBtPUzXGxYqTXFUZypf52lL0UO9Mtdoy1m+4rEavuuD7c135b4p+S+Z6ODH0V+3BnyddvpKpni+9fni/5Ir/ANSR1meHxKKuzqnlrHjkmrU9rK5SW8n5d5vaUqeCOpuuakuaefd3oy1wzJnvVxSiBsFc1JJrk1leh6Kjo9qMxlB84vK/S/6/UtyAAAAAAAAAAAAAAAAAUupj/f4a4Z+bWV8y6KrakHvr8yXxT/qiwkvushvVvx5r1RTSs7Je1yyve0/caFqtZOmMo7spRhKUOzhyW43FcG1wwkcPNyVx6m3v2dfF77hl2hqsGu7Nq/t+rdK40V9rUy+7Lj2aF47zT3vyxa7yBrbtXq3uVQlXB8HJvttPuyuEfdlm+9HNDptm6NRlJLtPfeO1Zc1xUV34SSXlHPmaeLel7634bs9umuobLp6sehj2ltCmC3ZPM+6MeMk/F+Breo29dd2ak64vw42yXqvZ93xPOn2VZzxj1fE9R56y1lSmvJorKpursS5b2an+Z862/Pu+HgWmlqkliXLuefkfNXo4WRcZLKaAybOuU0n4x9+Ytxf0Jtlawa3sK513vT2NyklKcJPnKt45+LTfF/mRs0nwAhaK7q74vub3X6P+uPgbSaVrpdrgblRZvRjLxin8VkSPYAIAAAAAAAAAAAAAARtbWmk+9Sz/AE/34Ekj66WI/wC/BgRNPyz4t/NvBq2069zV2r8W5YvSS3X84P4m11R7KXkjXuk1b/tFDXOcZ1+ssxcV/wCR535bF6nGtrzGpb+LbpyQx7Ppgt62xqNdS3pN8srj8ufwKmjQ26213WJwqy+ri/uwzyS/E+bfj6It/wCzLUSVK46amXba/wCo1CfFfoi/i1+VGwQoSWF/tG3gcWOPhivv5n7/AHsxz5fUvM+yDo9FCuOIrHn95+rPckSpRMM0drSwNHiRmkYLGFUe15Ku+i3u3+rk/wAtiwv5twvpXLBR9I6OsonHk914fepdz+JXbD2/G/T12LnKKbXhLHaj6p5XuAudRcvDia90W+1mqOut0WrSrhG+dVF/3ezJxUbvDLXCS4LKz4kvU61Li3yPzvtXUq3UW2LlO2yfulJv9wP2uDm/2HdK5a3QOm1712mcYOTeZTokn1Um+9rdlH/Kn3nSCAAAAAAAAAAAAAAELab4JeOf2JpB2lzh6/uiwkkSn6Q1uTrjDha5S3JLnUnFxss9VGTS/NKPgXCZVbVhquvplRGtw3t29zeJRqTi+z7nPlxyod2SKmbP0cKq4wgsRikkvJEg+5PEmVGOxkexmeZHsAxtmCwzmG5BUDWxzB+hwbRbflo9TqKmuCusUG28V9t5e735XwO/aiPZfofnrp9od3aGo/7sX6qdcZ/v8xsWO3OlUnTJRfFrdT833mhlnXRvLHNHVOgf2Nu7du1qlXS+KpzJX2Lu3v8ADX836eZdCw/+OOy7IrVahpqqSrqg3ynKLnKePFLMVnxb8DtZg0WkrprjXVCMK4RUYQikoxiuSSM5iAAAAAAAAAAAAAAQtoe1D1f7E0h65dqHrL6Fglj7j7B8Pez4+R9r9n4kHnIweN49FRikYLSRMjsDwjFfyM0jBawMM1wOU9LOiGo122+qoSW/p6bLLJJ9XXBOcN6TX6MJd7+J1jBcbCS3JeOV64xw/f4hWu9Dfs10Og3Z46/ULirbUsQl4118oevF+ZuoBAAAAAAAAAAAAAAAAAIut5x9X9CUR9ZyX6v2YEefIhaHalVl11EW+spVbsTXBK1OUMPv4Jk63kfK4LGcLLxlpcXjll94Rhb4mSJinzMsGUY7SOjPaYY8wPk0Q7idMh3oDHBlvsN+0vT9ymiWew59tryf1QVdgAgAAAAAAAAAAAAAAAAEfV/d/V+zJBiug3jyAjWrgIeyvQyzqfh9DFY1COZ9lJcW8YXvEzoRreZ6iyvs23pHLC1FDfh11W98M5JlFikt6LUovk4tOL9GhExPgmJjyWHiJ6mR3q6ovjZBetkF9WU0kSIlyJdNsZ+xKM+XsNS4Pk+B5nppvlF/Bk2aV6RM2O8Wrzz9Mn1bNtf3ceriS9FsyUZqTa4dyy88Mcyi0ABAAAAAAAAAAAAAAAAAAAAjbTo6ymyHfKuSXq08fMklF0y2xqdHppX0adanc42Q62UJqr7044hLexza8MkmNxpYnU7cX2xGuu1yjxm47yXNcUo93Bck3xb4nb+imnVeioilj+6jLu5z7T+cj82anpbGycZODrW/JrdlvbsJP2c4Taworl3cj9J9Fdp06nR020uLg64rEWmouKw4Pwaaxg4uJgtj/l5dnKy1vEdMrS1dl+jOI6ui/sqElwrXfx3stZw14JHYNt7Y0+kq6zUWKutyUN+SluqUs43ml2Vw5vC5eKOIbI1H9r1UYUS3uWFGXZwpZ8eBhz8drzWYjxv2+mz8feKzbc6/Zdd6C6FV6VS4uc3mcnzbj2F7uD+LNiMOioVdcILGIxUeHLgsGY7sdemkV+HDkt1Wm3yAAzYAAAAAAAAAAAAAAAAAAAAAAAAPzd9s/QuOh1KuojjTXttRXs1XrjKC8ItdpLyklwSOq/YfFLYlDXfPUN+vXWL6JFn9p+xlq9lamGMzjW7q+Wetp7aS9cOPpJmsfYJtWt7IcJSUeq1NsOLSzGW7Ymv438CjfOk+x4azR3aeeMWVuKbXs2c65+sZKL9x+W+iukve0KKYSnVe9TCtyhLFlT3l1ryvwpTz6d5+pLtvUR5Ny/SuHxZw7YUIx6UXzjHhGzUXRjLknbDjn33sDvV20qY85r3cX8iNLb9C75P0i/3Nb1OrlN8VFekEiOBs8ukVXdGfwj/qeH0kh+CXxia2ANj/AP0kf8OX8SPq6SQ/BL4xNbAGzLpHV+GXy/1MkOkFL/EvVGqnuqmUvZTfogNxp2lTLlNe9kqNkXyafo0aRPRWrnCf8LPkK7VyU/cpAb0DWtn2atNdiTX5sr6mxVOWO0sP1IPYAAAAAAAAAAFXtjpFotIs6nUVU8MpWWRU36Q5v3ItCm1nRTZ1tkrLdHprLJPMp2aemU5PlltrjyA5R0++2OicZ1aDfs3oOPWSTrqW8mm1F4lJ+TSXryNS+x7a25qZ6eX/ADkpVpf4sMvdXrFv+FH6Ko6PaGHsaXTx/Tp6V9Ik+qmEfZjGP6YpfQo0Ozs53uzji97hhLm3k5h0R2hG7bl90fYsjbGtv76juYaXnGps6/8AaF0d1+vhGijUV0aZr++zGx22PPCPD7nisrPoVXRX7JdLpLYXW22X2weYpJV0p4afYWZPg2sOWPIDJkZN9VMF92P8KPvVR/CvggNByMm/7i8F8Efd1eBBocKpS9mLfom/oTNPse+f3d1eM+Hy5m4gCm0nR+uPGbcn4coltVTGKxFJLyR7AAAAAAAAAAAAAAAAAAAAAAAAAAAAAAAAAAAAAAAAAAA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vignette1.wikia.nocookie.net/iannielli-legend/images/9/97/Homer_simpson.jpg/revision/latest?cb=20150810180125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7344" r="19654" b="3811"/>
          <a:stretch/>
        </p:blipFill>
        <p:spPr bwMode="auto">
          <a:xfrm>
            <a:off x="383721" y="2759528"/>
            <a:ext cx="1787979" cy="30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wearysloth.com/Gallery/ActorsB/67954-2930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04" y="2759528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vignette2.wikia.nocookie.net/epicrapbattlesofhistory/images/b/b5/Doc_Brown_Based_On.png/revision/latest?cb=2015082303263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68" y="2759528"/>
            <a:ext cx="36099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borgenproject.org/wp-content/uploads/sheldoncooper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0" y="2759528"/>
            <a:ext cx="2603953" cy="16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screenrant.com/wp-content/uploads/indiana-jones-recasting-reboot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04" y="5084360"/>
            <a:ext cx="2791732" cy="14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183822" y="2547258"/>
            <a:ext cx="3069771" cy="1706336"/>
          </a:xfrm>
          <a:prstGeom prst="rect">
            <a:avLst/>
          </a:prstGeom>
          <a:solidFill>
            <a:srgbClr val="FF9F9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05993" y="2547258"/>
            <a:ext cx="3069771" cy="1706336"/>
          </a:xfrm>
          <a:prstGeom prst="rect">
            <a:avLst/>
          </a:prstGeom>
          <a:solidFill>
            <a:srgbClr val="FF9F9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630886" y="2547258"/>
            <a:ext cx="3069771" cy="1706336"/>
          </a:xfrm>
          <a:prstGeom prst="rect">
            <a:avLst/>
          </a:prstGeom>
          <a:solidFill>
            <a:srgbClr val="FF9F9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8707" y="436407"/>
            <a:ext cx="59272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ystic Thin" panose="020B0500000000000000" pitchFamily="34" charset="0"/>
              </a:rPr>
              <a:t>Health Sc</a:t>
            </a:r>
            <a:r>
              <a:rPr lang="en-US" sz="11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ystic Thin" panose="020B0500000000000000" pitchFamily="34" charset="0"/>
              </a:rPr>
              <a:t>ience</a:t>
            </a:r>
            <a:endParaRPr lang="en-US" sz="115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ystic Thi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 </a:t>
            </a:r>
            <a:r>
              <a:rPr lang="en-US" dirty="0" smtClean="0"/>
              <a:t>–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occupation gets paid the most?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1145718" y="249010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Registered Nurse</a:t>
            </a:r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2447922" y="4457700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Physician’s Assistants</a:t>
            </a:r>
          </a:p>
        </p:txBody>
      </p:sp>
      <p:sp>
        <p:nvSpPr>
          <p:cNvPr id="6" name="Regular Pentagon 5">
            <a:hlinkClick r:id="rId2" action="ppaction://hlinksldjump"/>
          </p:cNvPr>
          <p:cNvSpPr/>
          <p:nvPr/>
        </p:nvSpPr>
        <p:spPr>
          <a:xfrm>
            <a:off x="4403268" y="249010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Nursing Assistant (CNA)</a:t>
            </a:r>
            <a:endParaRPr lang="en-US" sz="2400" dirty="0"/>
          </a:p>
        </p:txBody>
      </p:sp>
      <p:sp>
        <p:nvSpPr>
          <p:cNvPr id="7" name="Regular Pentagon 6">
            <a:hlinkClick r:id="rId2" action="ppaction://hlinksldjump"/>
          </p:cNvPr>
          <p:cNvSpPr/>
          <p:nvPr/>
        </p:nvSpPr>
        <p:spPr>
          <a:xfrm>
            <a:off x="7911190" y="249010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Medical Assistant</a:t>
            </a:r>
            <a:endParaRPr lang="en-US" sz="2400" dirty="0"/>
          </a:p>
        </p:txBody>
      </p:sp>
      <p:sp>
        <p:nvSpPr>
          <p:cNvPr id="8" name="Regular Pentagon 7">
            <a:hlinkClick r:id="rId2" action="ppaction://hlinksldjump"/>
          </p:cNvPr>
          <p:cNvSpPr/>
          <p:nvPr/>
        </p:nvSpPr>
        <p:spPr>
          <a:xfrm>
            <a:off x="6108244" y="4457700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Licensed Practical Nurse (LPN)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 </a:t>
            </a:r>
            <a:r>
              <a:rPr lang="en-US" dirty="0" smtClean="0"/>
              <a:t>–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classes are associated with Health Science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480331" y="2498272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Anatomy</a:t>
            </a:r>
            <a:endParaRPr lang="en-US" sz="2400" dirty="0"/>
          </a:p>
        </p:txBody>
      </p:sp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3386815" y="4457700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Physiology</a:t>
            </a:r>
            <a:endParaRPr lang="en-US" sz="2400" dirty="0"/>
          </a:p>
        </p:txBody>
      </p:sp>
      <p:sp>
        <p:nvSpPr>
          <p:cNvPr id="6" name="Regular Pentagon 5">
            <a:hlinkClick r:id="rId2" action="ppaction://hlinksldjump"/>
          </p:cNvPr>
          <p:cNvSpPr/>
          <p:nvPr/>
        </p:nvSpPr>
        <p:spPr>
          <a:xfrm>
            <a:off x="8726258" y="428352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Psychology</a:t>
            </a:r>
            <a:endParaRPr lang="en-US" sz="2400" dirty="0"/>
          </a:p>
        </p:txBody>
      </p:sp>
      <p:sp>
        <p:nvSpPr>
          <p:cNvPr id="7" name="Regular Pentagon 6">
            <a:hlinkClick r:id="rId2" action="ppaction://hlinksldjump"/>
          </p:cNvPr>
          <p:cNvSpPr/>
          <p:nvPr/>
        </p:nvSpPr>
        <p:spPr>
          <a:xfrm>
            <a:off x="6121850" y="2430235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Sociology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183822" y="2547258"/>
            <a:ext cx="3069771" cy="1706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05993" y="2547258"/>
            <a:ext cx="3069771" cy="1706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630886" y="2547258"/>
            <a:ext cx="3069771" cy="1706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007" y="420078"/>
            <a:ext cx="39090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Business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 </a:t>
            </a:r>
            <a:r>
              <a:rPr lang="en-US" dirty="0" smtClean="0"/>
              <a:t>–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areas is NOT covered in the Health Science Pathway?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1541688" y="2922815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 Body</a:t>
            </a:r>
            <a:endParaRPr lang="en-US" sz="2400" dirty="0"/>
          </a:p>
        </p:txBody>
      </p:sp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4298496" y="2922815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Mental Health</a:t>
            </a:r>
            <a:endParaRPr lang="en-US" sz="24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7131502" y="2922815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Nutrition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6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183822" y="2547258"/>
            <a:ext cx="3069771" cy="1706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05993" y="2547258"/>
            <a:ext cx="3069771" cy="1706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630886" y="2547258"/>
            <a:ext cx="3069771" cy="1706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0970" y="599692"/>
            <a:ext cx="45715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idprint" panose="03010101010101010101" pitchFamily="66" charset="0"/>
              </a:rPr>
              <a:t>Marketing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idprint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</a:t>
            </a:r>
            <a:r>
              <a:rPr lang="en-US" dirty="0" smtClean="0"/>
              <a:t>–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images is NOT related to Marketing?</a:t>
            </a:r>
            <a:endParaRPr lang="en-US" dirty="0"/>
          </a:p>
        </p:txBody>
      </p:sp>
      <p:pic>
        <p:nvPicPr>
          <p:cNvPr id="4098" name="Picture 2" descr="http://www.immediateentourage.com/ie/wp-content/uploads/2011/10/Renaldo_Hill+by+Jeffrey+Beall2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r="29569"/>
          <a:stretch/>
        </p:blipFill>
        <p:spPr bwMode="auto">
          <a:xfrm>
            <a:off x="532015" y="2748181"/>
            <a:ext cx="1371600" cy="34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rmediatraining.com/wp-content/uploads/2011/05/Stage-Actress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6"/>
          <a:stretch/>
        </p:blipFill>
        <p:spPr bwMode="auto">
          <a:xfrm>
            <a:off x="2212976" y="2674710"/>
            <a:ext cx="2652939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ork.chron.com/DM-Resize/photos.demandstudios.com/getty/article/26/187/200311526-001.jpg?w=650&amp;h=406&amp;keep_ratio=1&amp;webp=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5" y="3015111"/>
            <a:ext cx="2147219" cy="28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ssets.howtobecome.com/assets/images/2014/01/pilot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9" y="2138093"/>
            <a:ext cx="2511137" cy="14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mobileadvertisingwatch.com/wp-content/uploads/2014/05/Navigating-Online-Marketing-For-Small-Business-Owner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46" y="3901957"/>
            <a:ext cx="2545272" cy="16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</a:t>
            </a:r>
            <a:r>
              <a:rPr lang="en-US" dirty="0" smtClean="0"/>
              <a:t>–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careers is a 5-star rating career? (high pay and demand)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1533524" y="4629151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Cashier</a:t>
            </a:r>
            <a:endParaRPr lang="en-US" sz="2400" dirty="0"/>
          </a:p>
        </p:txBody>
      </p:sp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4208689" y="4629151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Customer Service Rep.</a:t>
            </a:r>
            <a:endParaRPr lang="en-US" sz="24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5800723" y="2596244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Purchasing Agent</a:t>
            </a:r>
            <a:endParaRPr lang="en-US" sz="2400" dirty="0"/>
          </a:p>
        </p:txBody>
      </p:sp>
      <p:sp>
        <p:nvSpPr>
          <p:cNvPr id="7" name="Regular Pentagon 6">
            <a:hlinkClick r:id="rId2" action="ppaction://hlinksldjump"/>
          </p:cNvPr>
          <p:cNvSpPr/>
          <p:nvPr/>
        </p:nvSpPr>
        <p:spPr>
          <a:xfrm>
            <a:off x="3098345" y="2596244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Advertising Manager</a:t>
            </a:r>
            <a:endParaRPr lang="en-US" sz="2400" dirty="0"/>
          </a:p>
        </p:txBody>
      </p:sp>
      <p:sp>
        <p:nvSpPr>
          <p:cNvPr id="8" name="Regular Pentagon 7">
            <a:hlinkClick r:id="rId2" action="ppaction://hlinksldjump"/>
          </p:cNvPr>
          <p:cNvSpPr/>
          <p:nvPr/>
        </p:nvSpPr>
        <p:spPr>
          <a:xfrm>
            <a:off x="7102927" y="4629151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Hotel Manager</a:t>
            </a:r>
            <a:endParaRPr lang="en-US" sz="2400" dirty="0"/>
          </a:p>
        </p:txBody>
      </p:sp>
      <p:sp>
        <p:nvSpPr>
          <p:cNvPr id="9" name="Regular Pentagon 8">
            <a:hlinkClick r:id="rId2" action="ppaction://hlinksldjump"/>
          </p:cNvPr>
          <p:cNvSpPr/>
          <p:nvPr/>
        </p:nvSpPr>
        <p:spPr>
          <a:xfrm>
            <a:off x="8797017" y="2596244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Model</a:t>
            </a:r>
            <a:endParaRPr lang="en-US" sz="2400" dirty="0"/>
          </a:p>
        </p:txBody>
      </p:sp>
      <p:sp>
        <p:nvSpPr>
          <p:cNvPr id="10" name="Regular Pentagon 9">
            <a:hlinkClick r:id="rId2" action="ppaction://hlinksldjump"/>
          </p:cNvPr>
          <p:cNvSpPr/>
          <p:nvPr/>
        </p:nvSpPr>
        <p:spPr>
          <a:xfrm>
            <a:off x="427261" y="2596244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Real Estate Agent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8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Marketing- </a:t>
            </a:r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has more education than high school?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298122" y="3086105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Parking Lot Attendant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298122" y="3633109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Retail Salesperson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298122" y="4196447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Property and Real Estate Manager</a:t>
            </a: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298122" y="4751618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Cosmetologist</a:t>
            </a:r>
          </a:p>
        </p:txBody>
      </p: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4506686" y="3086105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 Station Attendant</a:t>
            </a:r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4506686" y="3641276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Stock Clerk</a:t>
            </a:r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4506686" y="4196446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Travel Agent</a:t>
            </a:r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4506686" y="4751618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Telemarketer</a:t>
            </a:r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715250" y="3077938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Floral Designer</a:t>
            </a: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7715250" y="3633109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Market Research Analyst</a:t>
            </a: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7715250" y="4188279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Hotel Desk Clerk</a:t>
            </a: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7715250" y="4743451"/>
            <a:ext cx="3208564" cy="5551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Recreation Guide</a:t>
            </a:r>
          </a:p>
        </p:txBody>
      </p:sp>
    </p:spTree>
    <p:extLst>
      <p:ext uri="{BB962C8B-B14F-4D97-AF65-F5344CB8AC3E}">
        <p14:creationId xmlns:p14="http://schemas.microsoft.com/office/powerpoint/2010/main" val="23182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378" y="2332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latin typeface="Aargau-Poster" panose="00000700000000000000" pitchFamily="2" charset="0"/>
                <a:ea typeface="Aargau-Poster" panose="00000700000000000000" pitchFamily="2" charset="0"/>
              </a:rPr>
              <a:t>Try Again!</a:t>
            </a:r>
            <a:endParaRPr lang="en-US" sz="8800" dirty="0"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10956471" y="6074229"/>
            <a:ext cx="1053193" cy="710292"/>
          </a:xfrm>
          <a:prstGeom prst="actionButtonReturn">
            <a:avLst/>
          </a:prstGeom>
          <a:gradFill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7378" y="23327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>
                <a:latin typeface="Aargau-Poster" panose="00000700000000000000" pitchFamily="2" charset="0"/>
                <a:ea typeface="Aargau-Poster" panose="00000700000000000000" pitchFamily="2" charset="0"/>
              </a:rPr>
              <a:t>Correct!</a:t>
            </a:r>
            <a:endParaRPr lang="en-US" sz="8800" dirty="0"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– Question 1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6318"/>
          </a:xfrm>
        </p:spPr>
        <p:txBody>
          <a:bodyPr/>
          <a:lstStyle/>
          <a:p>
            <a:r>
              <a:rPr lang="en-US" dirty="0" smtClean="0"/>
              <a:t>Which of these careers belongs in the business pathway?</a:t>
            </a:r>
            <a:endParaRPr lang="en-US" dirty="0"/>
          </a:p>
        </p:txBody>
      </p:sp>
      <p:sp>
        <p:nvSpPr>
          <p:cNvPr id="3" name="Regular Pentagon 2">
            <a:hlinkClick r:id="rId2" action="ppaction://hlinksldjump"/>
          </p:cNvPr>
          <p:cNvSpPr/>
          <p:nvPr/>
        </p:nvSpPr>
        <p:spPr>
          <a:xfrm>
            <a:off x="1526720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Lawyer</a:t>
            </a:r>
            <a:endParaRPr lang="en-US" sz="32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4210049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Physical Therapist</a:t>
            </a:r>
            <a:endParaRPr lang="en-US" sz="28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6961412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Computer Programmer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05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– Question 2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Which of the following careers makes the most money?</a:t>
            </a:r>
            <a:endParaRPr lang="en-US" dirty="0"/>
          </a:p>
        </p:txBody>
      </p:sp>
      <p:sp>
        <p:nvSpPr>
          <p:cNvPr id="6" name="Regular Pentagon 5">
            <a:hlinkClick r:id="rId2" action="ppaction://hlinksldjump"/>
          </p:cNvPr>
          <p:cNvSpPr/>
          <p:nvPr/>
        </p:nvSpPr>
        <p:spPr>
          <a:xfrm>
            <a:off x="6972299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Business Agent</a:t>
            </a:r>
            <a:endParaRPr lang="en-US" sz="3200" dirty="0"/>
          </a:p>
        </p:txBody>
      </p:sp>
      <p:sp>
        <p:nvSpPr>
          <p:cNvPr id="7" name="Regular Pentagon 6">
            <a:hlinkClick r:id="rId2" action="ppaction://hlinksldjump"/>
          </p:cNvPr>
          <p:cNvSpPr/>
          <p:nvPr/>
        </p:nvSpPr>
        <p:spPr>
          <a:xfrm>
            <a:off x="4210049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Interviewing Clerk</a:t>
            </a:r>
            <a:endParaRPr lang="en-US" sz="2000" dirty="0"/>
          </a:p>
        </p:txBody>
      </p:sp>
      <p:sp>
        <p:nvSpPr>
          <p:cNvPr id="9" name="Regular Pentagon 8">
            <a:hlinkClick r:id="rId3" action="ppaction://hlinksldjump"/>
          </p:cNvPr>
          <p:cNvSpPr/>
          <p:nvPr/>
        </p:nvSpPr>
        <p:spPr>
          <a:xfrm>
            <a:off x="1475012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Human Resource Manager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42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 smtClean="0"/>
              <a:t>–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 of college students major in Business?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4286249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20%</a:t>
            </a:r>
            <a:endParaRPr lang="en-US" sz="32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1566180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50%</a:t>
            </a:r>
            <a:endParaRPr lang="en-US" sz="28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6961412" y="2816678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12%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1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183822" y="2547258"/>
            <a:ext cx="3069771" cy="170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1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05993" y="2547258"/>
            <a:ext cx="3069771" cy="170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2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630886" y="2547258"/>
            <a:ext cx="3069771" cy="17063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argau-Poster" panose="00000700000000000000" pitchFamily="2" charset="0"/>
                <a:ea typeface="Aargau-Poster" panose="00000700000000000000" pitchFamily="2" charset="0"/>
              </a:rPr>
              <a:t>3</a:t>
            </a:r>
            <a:endParaRPr lang="en-US" sz="4400" dirty="0">
              <a:solidFill>
                <a:schemeClr val="tx1"/>
              </a:solidFill>
              <a:latin typeface="Aargau-Poster" panose="00000700000000000000" pitchFamily="2" charset="0"/>
              <a:ea typeface="Aargau-Poster" panose="00000700000000000000" pitchFamily="2" charset="0"/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915650" y="5984421"/>
            <a:ext cx="1118507" cy="726622"/>
          </a:xfrm>
          <a:prstGeom prst="actionButtonHome">
            <a:avLst/>
          </a:prstGeom>
          <a:gradFill flip="none" rotWithShape="1">
            <a:gsLst>
              <a:gs pos="38000">
                <a:schemeClr val="accent2">
                  <a:lumMod val="75000"/>
                </a:schemeClr>
              </a:gs>
              <a:gs pos="15000">
                <a:srgbClr val="8C6A44"/>
              </a:gs>
              <a:gs pos="69000">
                <a:schemeClr val="accent5">
                  <a:lumMod val="60000"/>
                  <a:lumOff val="40000"/>
                </a:schemeClr>
              </a:gs>
              <a:gs pos="57000">
                <a:schemeClr val="accent6">
                  <a:lumMod val="75000"/>
                </a:schemeClr>
              </a:gs>
              <a:gs pos="12000">
                <a:schemeClr val="accent4">
                  <a:lumMod val="60000"/>
                  <a:lumOff val="40000"/>
                </a:schemeClr>
              </a:gs>
              <a:gs pos="25000">
                <a:srgbClr val="7030A0"/>
              </a:gs>
              <a:gs pos="96000">
                <a:srgbClr val="C00000"/>
              </a:gs>
              <a:gs pos="83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9137" y="371092"/>
            <a:ext cx="57438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8BIT WONDER" panose="00000400000000000000" pitchFamily="2" charset="0"/>
              </a:rPr>
              <a:t>Information </a:t>
            </a:r>
          </a:p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8BIT WONDER" panose="00000400000000000000" pitchFamily="2" charset="0"/>
              </a:rPr>
              <a:t>Technology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8BIT WOND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 </a:t>
            </a:r>
            <a:r>
              <a:rPr lang="en-US" dirty="0" smtClean="0"/>
              <a:t>–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0182"/>
          </a:xfrm>
        </p:spPr>
        <p:txBody>
          <a:bodyPr/>
          <a:lstStyle/>
          <a:p>
            <a:r>
              <a:rPr lang="en-US" dirty="0" smtClean="0"/>
              <a:t>Which of these occupations makes $132,000 a year?</a:t>
            </a:r>
            <a:endParaRPr lang="en-US" dirty="0"/>
          </a:p>
        </p:txBody>
      </p:sp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7241720" y="2939142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IT Manager</a:t>
            </a:r>
            <a:endParaRPr lang="en-US" sz="28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1884587" y="2939142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Computer Programmer</a:t>
            </a:r>
            <a:endParaRPr lang="en-US" sz="2000" dirty="0"/>
          </a:p>
        </p:txBody>
      </p:sp>
      <p:sp>
        <p:nvSpPr>
          <p:cNvPr id="7" name="Regular Pentagon 6">
            <a:hlinkClick r:id="rId3" action="ppaction://hlinksldjump"/>
          </p:cNvPr>
          <p:cNvSpPr/>
          <p:nvPr/>
        </p:nvSpPr>
        <p:spPr>
          <a:xfrm>
            <a:off x="4569276" y="2939142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Technology </a:t>
            </a:r>
            <a:r>
              <a:rPr lang="en-US" dirty="0" smtClean="0"/>
              <a:t>–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careers is the only one to NOT score a 5-star rating? (high pay and high demand)</a:t>
            </a:r>
            <a:endParaRPr lang="en-US" dirty="0"/>
          </a:p>
        </p:txBody>
      </p:sp>
      <p:sp>
        <p:nvSpPr>
          <p:cNvPr id="4" name="Regular Pentagon 3">
            <a:hlinkClick r:id="rId2" action="ppaction://hlinksldjump"/>
          </p:cNvPr>
          <p:cNvSpPr/>
          <p:nvPr/>
        </p:nvSpPr>
        <p:spPr>
          <a:xfrm>
            <a:off x="1884587" y="2939142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Video Game Designer</a:t>
            </a:r>
            <a:endParaRPr lang="en-US" sz="2400" dirty="0"/>
          </a:p>
        </p:txBody>
      </p:sp>
      <p:sp>
        <p:nvSpPr>
          <p:cNvPr id="5" name="Regular Pentagon 4">
            <a:hlinkClick r:id="rId3" action="ppaction://hlinksldjump"/>
          </p:cNvPr>
          <p:cNvSpPr/>
          <p:nvPr/>
        </p:nvSpPr>
        <p:spPr>
          <a:xfrm>
            <a:off x="7273016" y="2939142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Natural Sciences Manager</a:t>
            </a:r>
            <a:endParaRPr lang="en-US" sz="2000" dirty="0"/>
          </a:p>
        </p:txBody>
      </p:sp>
      <p:sp>
        <p:nvSpPr>
          <p:cNvPr id="6" name="Regular Pentagon 5">
            <a:hlinkClick r:id="rId3" action="ppaction://hlinksldjump"/>
          </p:cNvPr>
          <p:cNvSpPr/>
          <p:nvPr/>
        </p:nvSpPr>
        <p:spPr>
          <a:xfrm>
            <a:off x="4569276" y="2939142"/>
            <a:ext cx="2604408" cy="2114550"/>
          </a:xfrm>
          <a:prstGeom prst="pentag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 Engineer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650</Words>
  <Application>Microsoft Office PowerPoint</Application>
  <PresentationFormat>Custom</PresentationFormat>
  <Paragraphs>182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What are Pathways?</vt:lpstr>
      <vt:lpstr>PowerPoint Presentation</vt:lpstr>
      <vt:lpstr>PowerPoint Presentation</vt:lpstr>
      <vt:lpstr>Business – Question 1</vt:lpstr>
      <vt:lpstr>Business – Question 2</vt:lpstr>
      <vt:lpstr>Business – Question 3</vt:lpstr>
      <vt:lpstr>PowerPoint Presentation</vt:lpstr>
      <vt:lpstr>Information Technology – Question 1</vt:lpstr>
      <vt:lpstr>Information Technology – Question 2</vt:lpstr>
      <vt:lpstr>Information Technology - 3</vt:lpstr>
      <vt:lpstr>PowerPoint Presentation</vt:lpstr>
      <vt:lpstr>FACS – Question 1</vt:lpstr>
      <vt:lpstr>FACS – Question 2</vt:lpstr>
      <vt:lpstr>FACS – Question 3</vt:lpstr>
      <vt:lpstr>PowerPoint Presentation</vt:lpstr>
      <vt:lpstr>Agriculture – Question 1</vt:lpstr>
      <vt:lpstr>Agriculture – Question 2</vt:lpstr>
      <vt:lpstr>Agriculture – Question 3</vt:lpstr>
      <vt:lpstr>PowerPoint Presentation</vt:lpstr>
      <vt:lpstr>Skilled &amp; Tech – Question 1</vt:lpstr>
      <vt:lpstr>Skilled &amp; Tech – Question 2 </vt:lpstr>
      <vt:lpstr>Skilled &amp; Tech - Question 3</vt:lpstr>
      <vt:lpstr>PowerPoint Presentation</vt:lpstr>
      <vt:lpstr>Tech &amp; Engineering – Question 1</vt:lpstr>
      <vt:lpstr>Tech &amp; Engineering – Question 2</vt:lpstr>
      <vt:lpstr>Tech &amp; Engineering - 3</vt:lpstr>
      <vt:lpstr>PowerPoint Presentation</vt:lpstr>
      <vt:lpstr>Health Science – Question 1</vt:lpstr>
      <vt:lpstr>Health Science – Question 2</vt:lpstr>
      <vt:lpstr>Health Science – Question 3</vt:lpstr>
      <vt:lpstr>PowerPoint Presentation</vt:lpstr>
      <vt:lpstr>Marketing – Question 1</vt:lpstr>
      <vt:lpstr>Marketing – Question 2</vt:lpstr>
      <vt:lpstr>Marketing- Question 3</vt:lpstr>
      <vt:lpstr>Try Again!</vt:lpstr>
      <vt:lpstr>PowerPoint Presentation</vt:lpstr>
    </vt:vector>
  </TitlesOfParts>
  <Company>Jordan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Pathways?</dc:title>
  <dc:creator>Megan Rees</dc:creator>
  <cp:lastModifiedBy>Owner</cp:lastModifiedBy>
  <cp:revision>23</cp:revision>
  <dcterms:created xsi:type="dcterms:W3CDTF">2015-10-20T14:28:53Z</dcterms:created>
  <dcterms:modified xsi:type="dcterms:W3CDTF">2015-10-22T04:59:40Z</dcterms:modified>
</cp:coreProperties>
</file>