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6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803345"/>
            <a:ext cx="7856530" cy="85920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566870"/>
            <a:ext cx="6248095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1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452962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5" y="222195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1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479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4655"/>
            <a:ext cx="4040188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2479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4655"/>
            <a:ext cx="404177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3581705"/>
            <a:ext cx="5039265" cy="2901395"/>
          </a:xfrm>
        </p:spPr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ssey Condensed" panose="020B0500000000000000" pitchFamily="34" charset="0"/>
                <a:ea typeface="Aargau-Poster" panose="00000700000000000000" pitchFamily="2" charset="0"/>
              </a:rPr>
              <a:t>Managing Your Money with a Checking Account</a:t>
            </a:r>
            <a:endParaRPr lang="en-US" sz="6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assey Condensed" panose="020B0500000000000000" pitchFamily="34" charset="0"/>
              <a:ea typeface="Aargau-Poster" panose="000007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0360" y="6330395"/>
            <a:ext cx="6248095" cy="835455"/>
          </a:xfrm>
        </p:spPr>
        <p:txBody>
          <a:bodyPr>
            <a:normAutofit/>
          </a:bodyPr>
          <a:lstStyle/>
          <a:p>
            <a:r>
              <a:rPr lang="en-US" sz="2000" dirty="0"/>
              <a:t>Information taken from financeintheclassroom.org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ssey Condensed" panose="020B0500000000000000" pitchFamily="34" charset="0"/>
              </a:rPr>
              <a:t>Why Do You Want a Checking Account?</a:t>
            </a:r>
            <a:endParaRPr lang="en-US" sz="5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assey Condensed" panose="020B0500000000000000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4" y="1443835"/>
            <a:ext cx="7016195" cy="4428445"/>
          </a:xfrm>
        </p:spPr>
        <p:txBody>
          <a:bodyPr/>
          <a:lstStyle/>
          <a:p>
            <a:r>
              <a:rPr lang="en-US" dirty="0" smtClean="0"/>
              <a:t>Money is kept safe</a:t>
            </a:r>
            <a:endParaRPr lang="en-US" dirty="0" smtClean="0"/>
          </a:p>
          <a:p>
            <a:r>
              <a:rPr lang="en-US" dirty="0" smtClean="0"/>
              <a:t>A record is kept of what you spend and what you earn</a:t>
            </a:r>
            <a:endParaRPr lang="en-US" dirty="0" smtClean="0"/>
          </a:p>
          <a:p>
            <a:r>
              <a:rPr lang="en-US" dirty="0" smtClean="0"/>
              <a:t>You gain interest on the money you put in the bank</a:t>
            </a:r>
            <a:endParaRPr lang="en-US" dirty="0" smtClean="0"/>
          </a:p>
          <a:p>
            <a:r>
              <a:rPr lang="en-US" dirty="0" smtClean="0"/>
              <a:t>There are protections against fraud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ssey Condensed" panose="020B0500000000000000" pitchFamily="34" charset="0"/>
              </a:rPr>
              <a:t>Rules to Using a Checking Account</a:t>
            </a:r>
            <a:endParaRPr lang="en-US" sz="5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assey Condensed" panose="020B0500000000000000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Only write check when you have enough money in your account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</a:rPr>
              <a:t>When you disregard this rule, it is called a “bounced check”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checks legibly.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Write the amount as far to the </a:t>
            </a:r>
            <a:r>
              <a:rPr lang="en-US" dirty="0" smtClean="0"/>
              <a:t>left as possible.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http://celtickane.com/wp-content/uploads/2009/03/t_c509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575" y="2743329"/>
            <a:ext cx="2193626" cy="98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athcoachscorner.com/wp-content/uploads/2013/08/Blank-Check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769" y="4039820"/>
            <a:ext cx="4919245" cy="213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6100" y="4493797"/>
            <a:ext cx="122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ote this" panose="02000503020000020003" pitchFamily="2" charset="0"/>
              </a:rPr>
              <a:t>14.56</a:t>
            </a:r>
            <a:endParaRPr lang="en-US" dirty="0">
              <a:latin typeface="Note this" panose="02000503020000020003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 rot="10800000">
            <a:off x="7167985" y="4192525"/>
            <a:ext cx="610820" cy="30127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214E-6 L -0.06666 -0.0039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ssey Condensed" panose="020B0500000000000000" pitchFamily="34" charset="0"/>
              </a:rPr>
              <a:t>Rules to Using a Checking Account</a:t>
            </a:r>
            <a:endParaRPr lang="en-US" sz="5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assey Condensed" panose="020B0500000000000000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4688" y="1426958"/>
            <a:ext cx="7016195" cy="427574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Always use a pen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Don’t sign a blank check</a:t>
            </a:r>
          </a:p>
          <a:p>
            <a:pPr marL="914400" lvl="1" indent="-514350">
              <a:buFont typeface="+mj-lt"/>
              <a:buAutoNum type="arabicPeriod" startAt="4"/>
            </a:pPr>
            <a:r>
              <a:rPr lang="en-US" sz="1800" dirty="0" smtClean="0">
                <a:solidFill>
                  <a:schemeClr val="bg1"/>
                </a:solidFill>
              </a:rPr>
              <a:t>Can this check be cashed?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Print the right date on checks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>
                <a:solidFill>
                  <a:schemeClr val="bg1"/>
                </a:solidFill>
              </a:rPr>
              <a:t>Keep checks in a safe place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Destroy voided or unused checks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823310" y="2849279"/>
            <a:ext cx="6553200" cy="2859024"/>
            <a:chOff x="1457254" y="435864"/>
            <a:chExt cx="6553200" cy="285902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7254" y="435864"/>
              <a:ext cx="6553200" cy="285902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572000" y="2207359"/>
              <a:ext cx="29013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Jellyka Saint-Andrew's Queen" panose="02000500000000000000" pitchFamily="2" charset="0"/>
                </a:rPr>
                <a:t>Michael Sansweet</a:t>
              </a:r>
              <a:endParaRPr lang="en-US" sz="3200" b="1" dirty="0">
                <a:latin typeface="Jellyka Saint-Andrew's Queen" panose="02000500000000000000" pitchFamily="2" charset="0"/>
              </a:endParaRPr>
            </a:p>
          </p:txBody>
        </p:sp>
      </p:grpSp>
      <p:pic>
        <p:nvPicPr>
          <p:cNvPr id="2050" name="Picture 2" descr="http://f.tqn.com/y/banking/1/S/R/1/Voided-Chec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835" y="4604711"/>
            <a:ext cx="3123864" cy="140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1823310" y="2849279"/>
            <a:ext cx="7024429" cy="2859024"/>
            <a:chOff x="1823310" y="2849279"/>
            <a:chExt cx="7024429" cy="2859024"/>
          </a:xfrm>
        </p:grpSpPr>
        <p:grpSp>
          <p:nvGrpSpPr>
            <p:cNvPr id="8" name="Group 7"/>
            <p:cNvGrpSpPr/>
            <p:nvPr/>
          </p:nvGrpSpPr>
          <p:grpSpPr>
            <a:xfrm>
              <a:off x="1823310" y="2849279"/>
              <a:ext cx="7024429" cy="2859024"/>
              <a:chOff x="1670605" y="3581705"/>
              <a:chExt cx="7024429" cy="2859024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70605" y="3581705"/>
                <a:ext cx="6553200" cy="2859024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2667853" y="4172700"/>
                <a:ext cx="22905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accent1">
                        <a:lumMod val="75000"/>
                      </a:schemeClr>
                    </a:solidFill>
                    <a:latin typeface="Note this" panose="02000503020000020003" pitchFamily="2" charset="0"/>
                  </a:rPr>
                  <a:t>Lisa Willis</a:t>
                </a:r>
                <a:endParaRPr lang="en-US" sz="2000" b="1" dirty="0">
                  <a:solidFill>
                    <a:schemeClr val="accent1">
                      <a:lumMod val="75000"/>
                    </a:schemeClr>
                  </a:solidFill>
                  <a:latin typeface="Note this" panose="02000503020000020003" pitchFamily="2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404459" y="4345230"/>
                <a:ext cx="22905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accent1">
                        <a:lumMod val="75000"/>
                      </a:schemeClr>
                    </a:solidFill>
                    <a:latin typeface="Note this" panose="02000503020000020003" pitchFamily="2" charset="0"/>
                  </a:rPr>
                  <a:t>200.00</a:t>
                </a:r>
                <a:endParaRPr lang="en-US" sz="2000" b="1" dirty="0">
                  <a:solidFill>
                    <a:schemeClr val="accent1">
                      <a:lumMod val="75000"/>
                    </a:schemeClr>
                  </a:solidFill>
                  <a:latin typeface="Note this" panose="02000503020000020003" pitchFamily="2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823310" y="4626752"/>
                <a:ext cx="53446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accent1">
                        <a:lumMod val="75000"/>
                      </a:schemeClr>
                    </a:solidFill>
                    <a:latin typeface="Note this" panose="02000503020000020003" pitchFamily="2" charset="0"/>
                  </a:rPr>
                  <a:t>Two hundred and 0/100</a:t>
                </a:r>
                <a:endParaRPr lang="en-US" sz="2000" b="1" dirty="0">
                  <a:solidFill>
                    <a:schemeClr val="accent1">
                      <a:lumMod val="75000"/>
                    </a:schemeClr>
                  </a:solidFill>
                  <a:latin typeface="Note this" panose="02000503020000020003" pitchFamily="2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466104" y="5472170"/>
                <a:ext cx="198516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accent1">
                        <a:lumMod val="75000"/>
                      </a:schemeClr>
                    </a:solidFill>
                    <a:latin typeface="Note this" panose="02000503020000020003" pitchFamily="2" charset="0"/>
                  </a:rPr>
                  <a:t>Tickets</a:t>
                </a:r>
                <a:endParaRPr lang="en-US" sz="2000" b="1" dirty="0">
                  <a:solidFill>
                    <a:schemeClr val="accent1">
                      <a:lumMod val="75000"/>
                    </a:schemeClr>
                  </a:solidFill>
                  <a:latin typeface="Note this" panose="02000503020000020003" pitchFamily="2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5946345" y="3243151"/>
              <a:ext cx="7635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Note this" panose="02000503020000020003" pitchFamily="2" charset="0"/>
                </a:rPr>
                <a:t>12/15</a:t>
              </a:r>
              <a:endParaRPr lang="en-US" sz="1600" b="1" dirty="0">
                <a:solidFill>
                  <a:schemeClr val="accent1">
                    <a:lumMod val="75000"/>
                  </a:schemeClr>
                </a:solidFill>
                <a:latin typeface="Note this" panose="02000503020000020003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97143" y="3226274"/>
              <a:ext cx="7635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Note this" panose="02000503020000020003" pitchFamily="2" charset="0"/>
                </a:rPr>
                <a:t>16</a:t>
              </a:r>
              <a:endParaRPr lang="en-US" sz="1600" b="1" dirty="0">
                <a:solidFill>
                  <a:schemeClr val="accent1">
                    <a:lumMod val="75000"/>
                  </a:schemeClr>
                </a:solidFill>
                <a:latin typeface="Note this" panose="02000503020000020003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656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ssey Condensed" panose="020B0500000000000000" pitchFamily="34" charset="0"/>
              </a:rPr>
              <a:t>Rules to Using a Checking Account</a:t>
            </a:r>
            <a:endParaRPr lang="en-US" sz="5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assey Condensed" panose="020B0500000000000000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4688" y="1426958"/>
            <a:ext cx="7016195" cy="4275740"/>
          </a:xfrm>
        </p:spPr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Record every transaction in your register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Keep a running balance in the register</a:t>
            </a:r>
          </a:p>
        </p:txBody>
      </p:sp>
      <p:pic>
        <p:nvPicPr>
          <p:cNvPr id="3074" name="Picture 2" descr="http://www.yourprintablepdf.com/wp-content/uploads/2012/04/printable-check-registe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1" t="9661" r="10529"/>
          <a:stretch/>
        </p:blipFill>
        <p:spPr bwMode="auto">
          <a:xfrm>
            <a:off x="4419295" y="2512770"/>
            <a:ext cx="4418251" cy="382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da.co.shasta.ca.us/includes/badcheckclass/Images/Check%20Regist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30" y="2512770"/>
            <a:ext cx="5039265" cy="347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473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64" y="2665475"/>
            <a:ext cx="8400403" cy="3664920"/>
          </a:xfrm>
          <a:prstGeom prst="rect">
            <a:avLst/>
          </a:prstGeom>
        </p:spPr>
      </p:pic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143555" y="-235920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ssey Condensed" panose="020B0500000000000000" pitchFamily="34" charset="0"/>
              </a:rPr>
              <a:t>Writing a Check</a:t>
            </a:r>
            <a:endParaRPr lang="en-US" sz="5400" dirty="0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assey Condensed" panose="020B0500000000000000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19906" y="928095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1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3183" y="928095"/>
            <a:ext cx="7942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the check. Generally, you do not want post-date it in case you do not have the funds to cover it.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51755" y="3147092"/>
            <a:ext cx="167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5/1              16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19905" y="1484375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2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3182" y="1487845"/>
            <a:ext cx="7942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the name of the person or place that you are giving the money to. If it is a person, use a first and a last name.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823310" y="3471106"/>
            <a:ext cx="3206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Alyssa Johnson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793640" y="3058309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1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961180" y="3516424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2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38949" y="2050498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3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3183" y="2139281"/>
            <a:ext cx="794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dollars and cents, write the amount of the check, staying close to the dollar sign.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8516411" y="3584356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3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57164" y="3628747"/>
            <a:ext cx="167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21.67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4" grpId="0"/>
      <p:bldP spid="25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64" y="2665475"/>
            <a:ext cx="8400403" cy="3664920"/>
          </a:xfrm>
          <a:prstGeom prst="rect">
            <a:avLst/>
          </a:prstGeom>
        </p:spPr>
      </p:pic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143555" y="-235920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ssey Condensed" panose="020B0500000000000000" pitchFamily="34" charset="0"/>
              </a:rPr>
              <a:t>Writing a Check</a:t>
            </a:r>
            <a:endParaRPr lang="en-US" sz="5400" dirty="0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assey Condensed" panose="020B0500000000000000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19906" y="928095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4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3183" y="928095"/>
            <a:ext cx="7942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Spell out the amount in words, using 0/100 format for cents. This makes it much harder to fraud your check. Draw a line to the end.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51755" y="3147092"/>
            <a:ext cx="167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5/1              16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19905" y="1484375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5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3182" y="1487845"/>
            <a:ext cx="7942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 your name in cursive. You must have a signature that is relatively the same every time you sign.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823310" y="3471106"/>
            <a:ext cx="3206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Alyssa Johnson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38949" y="2050498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6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3183" y="2139281"/>
            <a:ext cx="794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the word “for” you can list what the check is for, but it’s not required.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557164" y="3628747"/>
            <a:ext cx="167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21.67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8021" y="4119776"/>
            <a:ext cx="6719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Twenty-One and 67/100  ---------------------------------------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93871" y="4119776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4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007861" y="5108755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5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82820" y="4959143"/>
            <a:ext cx="3206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Jane Doe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73566" y="5125813"/>
            <a:ext cx="2153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Theater Tickets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655770" y="5150171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6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59785" y="5719575"/>
            <a:ext cx="1374345" cy="305410"/>
          </a:xfrm>
          <a:prstGeom prst="rect">
            <a:avLst/>
          </a:prstGeom>
          <a:solidFill>
            <a:srgbClr val="FFC0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24706" y="5414165"/>
            <a:ext cx="2137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Account Number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96205" y="5719575"/>
            <a:ext cx="1374345" cy="305410"/>
          </a:xfrm>
          <a:prstGeom prst="rect">
            <a:avLst/>
          </a:prstGeom>
          <a:solidFill>
            <a:srgbClr val="FFC0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461126" y="5414165"/>
            <a:ext cx="2137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Routing Number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490654" y="5747140"/>
            <a:ext cx="844872" cy="305410"/>
          </a:xfrm>
          <a:prstGeom prst="rect">
            <a:avLst/>
          </a:prstGeom>
          <a:solidFill>
            <a:srgbClr val="FFC0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255574" y="5441730"/>
            <a:ext cx="2137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Check Number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850837" y="2832764"/>
            <a:ext cx="844198" cy="443531"/>
          </a:xfrm>
          <a:prstGeom prst="rect">
            <a:avLst/>
          </a:prstGeom>
          <a:solidFill>
            <a:srgbClr val="FFC0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3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8" grpId="0" animBg="1"/>
      <p:bldP spid="19" grpId="0"/>
      <p:bldP spid="23" grpId="0" animBg="1"/>
      <p:bldP spid="24" grpId="0"/>
      <p:bldP spid="27" grpId="0"/>
      <p:bldP spid="28" grpId="0" animBg="1"/>
      <p:bldP spid="29" grpId="0" animBg="1"/>
      <p:bldP spid="30" grpId="0"/>
      <p:bldP spid="31" grpId="0"/>
      <p:bldP spid="32" grpId="0" animBg="1"/>
      <p:bldP spid="33" grpId="0" animBg="1"/>
      <p:bldP spid="33" grpId="1" animBg="1"/>
      <p:bldP spid="34" grpId="0"/>
      <p:bldP spid="34" grpId="1"/>
      <p:bldP spid="35" grpId="0" animBg="1"/>
      <p:bldP spid="35" grpId="1" animBg="1"/>
      <p:bldP spid="36" grpId="0"/>
      <p:bldP spid="36" grpId="1"/>
      <p:bldP spid="37" grpId="0" animBg="1"/>
      <p:bldP spid="37" grpId="1" animBg="1"/>
      <p:bldP spid="38" grpId="0"/>
      <p:bldP spid="38" grpId="1"/>
      <p:bldP spid="39" grpId="0" animBg="1"/>
      <p:bldP spid="3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43555" y="-235920"/>
            <a:ext cx="7787955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ssey Condensed" panose="020B0500000000000000" pitchFamily="34" charset="0"/>
              </a:rPr>
              <a:t>Recording Deposits, Checks, or Withdrawals</a:t>
            </a:r>
            <a:endParaRPr lang="en-US" sz="5400" dirty="0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assey Condensed" panose="020B0500000000000000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49" y="2636838"/>
            <a:ext cx="62007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219905" y="900223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1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5502" y="900221"/>
            <a:ext cx="7942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the check number in this space. You can also write “DEB” for a debit, or “DEP” for deposit if you want.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7473" y="3334004"/>
            <a:ext cx="61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101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99358" y="3289612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1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19903" y="1432015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2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5501" y="1476406"/>
            <a:ext cx="794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Enter the date.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90191" y="3334004"/>
            <a:ext cx="61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5/1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63941" y="3821443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2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19902" y="2054655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Massey Condensed" panose="020B0500000000000000" pitchFamily="34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53379" y="3378396"/>
            <a:ext cx="175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Alyssa Johnson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8564" y="2021692"/>
            <a:ext cx="794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who the check is for. If it’s a deposit, write “deposit.” </a:t>
            </a:r>
          </a:p>
        </p:txBody>
      </p:sp>
      <p:sp>
        <p:nvSpPr>
          <p:cNvPr id="18" name="Oval 17"/>
          <p:cNvSpPr/>
          <p:nvPr/>
        </p:nvSpPr>
        <p:spPr>
          <a:xfrm>
            <a:off x="3655770" y="3289613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Massey Condensed" panose="020B0500000000000000" pitchFamily="34" charset="0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40935" y="3059667"/>
            <a:ext cx="1374345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675  35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7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  <p:bldP spid="11" grpId="0" animBg="1"/>
      <p:bldP spid="12" grpId="0"/>
      <p:bldP spid="13" grpId="0"/>
      <p:bldP spid="14" grpId="0" animBg="1"/>
      <p:bldP spid="15" grpId="0" animBg="1"/>
      <p:bldP spid="16" grpId="0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43555" y="-235920"/>
            <a:ext cx="7787955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ssey Condensed" panose="020B0500000000000000" pitchFamily="34" charset="0"/>
              </a:rPr>
              <a:t>Recording Deposits, Checks, or Withdrawals</a:t>
            </a:r>
            <a:endParaRPr lang="en-US" sz="5400" dirty="0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assey Condensed" panose="020B0500000000000000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49" y="2636838"/>
            <a:ext cx="62007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219905" y="900223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4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5502" y="900221"/>
            <a:ext cx="7942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are SPENDING money—either by check, ATM withdrawal, or debit, enter the amount you are withdrawing.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6157" y="3334065"/>
            <a:ext cx="61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101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079354" y="2391024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4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19903" y="1432015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5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5501" y="1476406"/>
            <a:ext cx="794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making a deposit, the amount goes in the deposit column.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09580" y="3334065"/>
            <a:ext cx="927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21     67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273287" y="3719104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5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19902" y="2054655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6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17163" y="3343419"/>
            <a:ext cx="175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Alyssa Johnson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8564" y="2021692"/>
            <a:ext cx="794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your balance here. Subtract money you spent, and add money you put in.</a:t>
            </a:r>
          </a:p>
        </p:txBody>
      </p:sp>
      <p:sp>
        <p:nvSpPr>
          <p:cNvPr id="18" name="Oval 17"/>
          <p:cNvSpPr/>
          <p:nvPr/>
        </p:nvSpPr>
        <p:spPr>
          <a:xfrm>
            <a:off x="6825044" y="2875950"/>
            <a:ext cx="458115" cy="45811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Massey Condensed" panose="020B0500000000000000" pitchFamily="34" charset="0"/>
              </a:rPr>
              <a:t>6</a:t>
            </a:r>
            <a:endParaRPr lang="en-US" sz="2400" dirty="0">
              <a:solidFill>
                <a:schemeClr val="tx1"/>
              </a:solidFill>
              <a:latin typeface="Massey Condensed" panose="020B0500000000000000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48892" y="3700642"/>
            <a:ext cx="554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5/6	Deposit		             150  00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87589" y="3343419"/>
            <a:ext cx="61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5/1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40935" y="3059667"/>
            <a:ext cx="1374345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675  35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86099" y="3396733"/>
            <a:ext cx="1374345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653 68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0510" y="3700641"/>
            <a:ext cx="1374345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lex Brush" panose="02000400000000000000" pitchFamily="2" charset="0"/>
              </a:rPr>
              <a:t>803 68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lex Brush" panose="02000400000000000000" pitchFamily="2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6870208" y="3700641"/>
            <a:ext cx="412951" cy="369332"/>
          </a:xfrm>
          <a:prstGeom prst="mathPlus">
            <a:avLst/>
          </a:prstGeom>
          <a:solidFill>
            <a:srgbClr val="00B05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inus 24"/>
          <p:cNvSpPr/>
          <p:nvPr/>
        </p:nvSpPr>
        <p:spPr>
          <a:xfrm>
            <a:off x="6889523" y="3352641"/>
            <a:ext cx="412951" cy="369332"/>
          </a:xfrm>
          <a:prstGeom prst="mathMinus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02017" y="4497935"/>
            <a:ext cx="5230791" cy="120032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Keeping a running balance keeps you aware of how much money is in your account so you do not bounce a check. Bouncing checks will rack up fees very quickly!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0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1" grpId="0" animBg="1"/>
      <p:bldP spid="12" grpId="0"/>
      <p:bldP spid="13" grpId="0"/>
      <p:bldP spid="14" grpId="0" animBg="1"/>
      <p:bldP spid="15" grpId="0" animBg="1"/>
      <p:bldP spid="17" grpId="0"/>
      <p:bldP spid="18" grpId="0" animBg="1"/>
      <p:bldP spid="19" grpId="0"/>
      <p:bldP spid="23" grpId="0"/>
      <p:bldP spid="24" grpId="0"/>
      <p:bldP spid="3" grpId="0" animBg="1"/>
      <p:bldP spid="25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530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Managing Your Money with a Checking Account</vt:lpstr>
      <vt:lpstr>Why Do You Want a Checking Account?</vt:lpstr>
      <vt:lpstr>Rules to Using a Checking Account</vt:lpstr>
      <vt:lpstr>Rules to Using a Checking Account</vt:lpstr>
      <vt:lpstr>Rules to Using a Checking Account</vt:lpstr>
      <vt:lpstr>Writing a Check</vt:lpstr>
      <vt:lpstr>Writing a Check</vt:lpstr>
      <vt:lpstr>Recording Deposits, Checks, or Withdrawals</vt:lpstr>
      <vt:lpstr>Recording Deposits, Checks, or Withdrawals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Owner</cp:lastModifiedBy>
  <cp:revision>20</cp:revision>
  <dcterms:created xsi:type="dcterms:W3CDTF">2013-08-21T19:17:07Z</dcterms:created>
  <dcterms:modified xsi:type="dcterms:W3CDTF">2015-08-19T05:20:52Z</dcterms:modified>
</cp:coreProperties>
</file>